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7"/>
  </p:notesMasterIdLst>
  <p:sldIdLst>
    <p:sldId id="256" r:id="rId2"/>
    <p:sldId id="281" r:id="rId3"/>
    <p:sldId id="283" r:id="rId4"/>
    <p:sldId id="339" r:id="rId5"/>
    <p:sldId id="288" r:id="rId6"/>
    <p:sldId id="266" r:id="rId7"/>
    <p:sldId id="402" r:id="rId8"/>
    <p:sldId id="403" r:id="rId9"/>
    <p:sldId id="289" r:id="rId10"/>
    <p:sldId id="321" r:id="rId11"/>
    <p:sldId id="404" r:id="rId12"/>
    <p:sldId id="315" r:id="rId13"/>
    <p:sldId id="319" r:id="rId14"/>
    <p:sldId id="318" r:id="rId15"/>
    <p:sldId id="320" r:id="rId16"/>
    <p:sldId id="424" r:id="rId17"/>
    <p:sldId id="425" r:id="rId18"/>
    <p:sldId id="338" r:id="rId19"/>
    <p:sldId id="337" r:id="rId20"/>
    <p:sldId id="257" r:id="rId21"/>
    <p:sldId id="258" r:id="rId22"/>
    <p:sldId id="340" r:id="rId23"/>
    <p:sldId id="342" r:id="rId24"/>
    <p:sldId id="343" r:id="rId25"/>
    <p:sldId id="380" r:id="rId26"/>
    <p:sldId id="381" r:id="rId27"/>
    <p:sldId id="383" r:id="rId28"/>
    <p:sldId id="422" r:id="rId29"/>
    <p:sldId id="421" r:id="rId30"/>
    <p:sldId id="386" r:id="rId31"/>
    <p:sldId id="387" r:id="rId32"/>
    <p:sldId id="388" r:id="rId33"/>
    <p:sldId id="300" r:id="rId34"/>
    <p:sldId id="307" r:id="rId35"/>
    <p:sldId id="308" r:id="rId36"/>
    <p:sldId id="309" r:id="rId37"/>
    <p:sldId id="310" r:id="rId38"/>
    <p:sldId id="293" r:id="rId39"/>
    <p:sldId id="290" r:id="rId40"/>
    <p:sldId id="296" r:id="rId41"/>
    <p:sldId id="297" r:id="rId42"/>
    <p:sldId id="298" r:id="rId43"/>
    <p:sldId id="299" r:id="rId44"/>
    <p:sldId id="291" r:id="rId45"/>
    <p:sldId id="292" r:id="rId46"/>
    <p:sldId id="282" r:id="rId47"/>
    <p:sldId id="260" r:id="rId48"/>
    <p:sldId id="261" r:id="rId49"/>
    <p:sldId id="262" r:id="rId50"/>
    <p:sldId id="270" r:id="rId51"/>
    <p:sldId id="391" r:id="rId52"/>
    <p:sldId id="264" r:id="rId53"/>
    <p:sldId id="426" r:id="rId54"/>
    <p:sldId id="427" r:id="rId55"/>
    <p:sldId id="428" r:id="rId56"/>
    <p:sldId id="317" r:id="rId57"/>
    <p:sldId id="417" r:id="rId58"/>
    <p:sldId id="312" r:id="rId59"/>
    <p:sldId id="419" r:id="rId60"/>
    <p:sldId id="323" r:id="rId61"/>
    <p:sldId id="324" r:id="rId62"/>
    <p:sldId id="325" r:id="rId63"/>
    <p:sldId id="330" r:id="rId64"/>
    <p:sldId id="274" r:id="rId65"/>
    <p:sldId id="275" r:id="rId66"/>
    <p:sldId id="276" r:id="rId67"/>
    <p:sldId id="277" r:id="rId68"/>
    <p:sldId id="398" r:id="rId69"/>
    <p:sldId id="399" r:id="rId70"/>
    <p:sldId id="400" r:id="rId71"/>
    <p:sldId id="327" r:id="rId72"/>
    <p:sldId id="429" r:id="rId73"/>
    <p:sldId id="278" r:id="rId74"/>
    <p:sldId id="401" r:id="rId75"/>
    <p:sldId id="279" r:id="rId76"/>
    <p:sldId id="326" r:id="rId77"/>
    <p:sldId id="332" r:id="rId78"/>
    <p:sldId id="334" r:id="rId79"/>
    <p:sldId id="331" r:id="rId80"/>
    <p:sldId id="333" r:id="rId81"/>
    <p:sldId id="335" r:id="rId82"/>
    <p:sldId id="336" r:id="rId83"/>
    <p:sldId id="280" r:id="rId84"/>
    <p:sldId id="405" r:id="rId85"/>
    <p:sldId id="411" r:id="rId86"/>
    <p:sldId id="412" r:id="rId87"/>
    <p:sldId id="413" r:id="rId88"/>
    <p:sldId id="329" r:id="rId89"/>
    <p:sldId id="409" r:id="rId90"/>
    <p:sldId id="268" r:id="rId91"/>
    <p:sldId id="267" r:id="rId92"/>
    <p:sldId id="430" r:id="rId93"/>
    <p:sldId id="431" r:id="rId94"/>
    <p:sldId id="432" r:id="rId95"/>
    <p:sldId id="433" r:id="rId96"/>
    <p:sldId id="434" r:id="rId97"/>
    <p:sldId id="435" r:id="rId98"/>
    <p:sldId id="436" r:id="rId99"/>
    <p:sldId id="437" r:id="rId100"/>
    <p:sldId id="269" r:id="rId101"/>
    <p:sldId id="344" r:id="rId102"/>
    <p:sldId id="345" r:id="rId103"/>
    <p:sldId id="346" r:id="rId104"/>
    <p:sldId id="438" r:id="rId105"/>
    <p:sldId id="379" r:id="rId106"/>
    <p:sldId id="384" r:id="rId107"/>
    <p:sldId id="418" r:id="rId108"/>
    <p:sldId id="377" r:id="rId109"/>
    <p:sldId id="378" r:id="rId110"/>
    <p:sldId id="414" r:id="rId111"/>
    <p:sldId id="415" r:id="rId112"/>
    <p:sldId id="416" r:id="rId113"/>
    <p:sldId id="347" r:id="rId114"/>
    <p:sldId id="348" r:id="rId115"/>
    <p:sldId id="349" r:id="rId116"/>
    <p:sldId id="350" r:id="rId117"/>
    <p:sldId id="351" r:id="rId118"/>
    <p:sldId id="352" r:id="rId119"/>
    <p:sldId id="368" r:id="rId120"/>
    <p:sldId id="369" r:id="rId121"/>
    <p:sldId id="370" r:id="rId122"/>
    <p:sldId id="371" r:id="rId123"/>
    <p:sldId id="372" r:id="rId124"/>
    <p:sldId id="373" r:id="rId125"/>
    <p:sldId id="374" r:id="rId126"/>
    <p:sldId id="375" r:id="rId127"/>
    <p:sldId id="353" r:id="rId128"/>
    <p:sldId id="354" r:id="rId129"/>
    <p:sldId id="355" r:id="rId130"/>
    <p:sldId id="356" r:id="rId131"/>
    <p:sldId id="357" r:id="rId132"/>
    <p:sldId id="358" r:id="rId133"/>
    <p:sldId id="359" r:id="rId134"/>
    <p:sldId id="360" r:id="rId135"/>
    <p:sldId id="361" r:id="rId136"/>
    <p:sldId id="362" r:id="rId137"/>
    <p:sldId id="363" r:id="rId138"/>
    <p:sldId id="364" r:id="rId139"/>
    <p:sldId id="365" r:id="rId140"/>
    <p:sldId id="366" r:id="rId141"/>
    <p:sldId id="367" r:id="rId142"/>
    <p:sldId id="392" r:id="rId143"/>
    <p:sldId id="393" r:id="rId144"/>
    <p:sldId id="394" r:id="rId145"/>
    <p:sldId id="395" r:id="rId1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8" autoAdjust="0"/>
    <p:restoredTop sz="70703" autoAdjust="0"/>
  </p:normalViewPr>
  <p:slideViewPr>
    <p:cSldViewPr snapToGrid="0">
      <p:cViewPr varScale="1">
        <p:scale>
          <a:sx n="68" d="100"/>
          <a:sy n="68" d="100"/>
        </p:scale>
        <p:origin x="2128"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AB2830-A45E-476B-8855-45B5A9A182BC}" type="datetimeFigureOut">
              <a:rPr lang="en-US" smtClean="0"/>
              <a:t>7/18/2017</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579602-01B1-45B9-B8AB-10BE1856C649}" type="slidenum">
              <a:rPr lang="en-US" smtClean="0"/>
              <a:t>‹#›</a:t>
            </a:fld>
            <a:endParaRPr lang="en-US" dirty="0"/>
          </a:p>
        </p:txBody>
      </p:sp>
    </p:spTree>
    <p:extLst>
      <p:ext uri="{BB962C8B-B14F-4D97-AF65-F5344CB8AC3E}">
        <p14:creationId xmlns:p14="http://schemas.microsoft.com/office/powerpoint/2010/main" val="418414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for the kind introduction. Hello and good afternoon everyone! I’m glad y’all could make it to the public portion of my doctoral defense. Today I will be sharing a portion of my dissertation titled “End-to-end seismic risk analysis framework for the identification of infrastructure network retrofits”</a:t>
            </a:r>
          </a:p>
        </p:txBody>
      </p:sp>
      <p:sp>
        <p:nvSpPr>
          <p:cNvPr id="4" name="Slide Number Placeholder 3"/>
          <p:cNvSpPr>
            <a:spLocks noGrp="1"/>
          </p:cNvSpPr>
          <p:nvPr>
            <p:ph type="sldNum" sz="quarter" idx="10"/>
          </p:nvPr>
        </p:nvSpPr>
        <p:spPr/>
        <p:txBody>
          <a:bodyPr/>
          <a:lstStyle/>
          <a:p>
            <a:fld id="{14579602-01B1-45B9-B8AB-10BE1856C649}" type="slidenum">
              <a:rPr lang="en-US" smtClean="0"/>
              <a:t>1</a:t>
            </a:fld>
            <a:endParaRPr lang="en-US" dirty="0"/>
          </a:p>
        </p:txBody>
      </p:sp>
    </p:spTree>
    <p:extLst>
      <p:ext uri="{BB962C8B-B14F-4D97-AF65-F5344CB8AC3E}">
        <p14:creationId xmlns:p14="http://schemas.microsoft.com/office/powerpoint/2010/main" val="1504070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chapter 2 of this dissertation proposes an end to end framework that ties all of these topics together.</a:t>
            </a:r>
          </a:p>
        </p:txBody>
      </p:sp>
      <p:sp>
        <p:nvSpPr>
          <p:cNvPr id="4" name="Slide Number Placeholder 3"/>
          <p:cNvSpPr>
            <a:spLocks noGrp="1"/>
          </p:cNvSpPr>
          <p:nvPr>
            <p:ph type="sldNum" sz="quarter" idx="10"/>
          </p:nvPr>
        </p:nvSpPr>
        <p:spPr/>
        <p:txBody>
          <a:bodyPr/>
          <a:lstStyle/>
          <a:p>
            <a:fld id="{14579602-01B1-45B9-B8AB-10BE1856C649}" type="slidenum">
              <a:rPr lang="en-US" smtClean="0"/>
              <a:t>10</a:t>
            </a:fld>
            <a:endParaRPr lang="en-US" dirty="0"/>
          </a:p>
        </p:txBody>
      </p:sp>
    </p:spTree>
    <p:extLst>
      <p:ext uri="{BB962C8B-B14F-4D97-AF65-F5344CB8AC3E}">
        <p14:creationId xmlns:p14="http://schemas.microsoft.com/office/powerpoint/2010/main" val="3810234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interest of time, this presentation will mostly focus on findings from Chapters 4 and 5, and briefly discuss the framework in Chapter 2 for context.</a:t>
            </a:r>
          </a:p>
        </p:txBody>
      </p:sp>
      <p:sp>
        <p:nvSpPr>
          <p:cNvPr id="4" name="Slide Number Placeholder 3"/>
          <p:cNvSpPr>
            <a:spLocks noGrp="1"/>
          </p:cNvSpPr>
          <p:nvPr>
            <p:ph type="sldNum" sz="quarter" idx="10"/>
          </p:nvPr>
        </p:nvSpPr>
        <p:spPr/>
        <p:txBody>
          <a:bodyPr/>
          <a:lstStyle/>
          <a:p>
            <a:fld id="{14579602-01B1-45B9-B8AB-10BE1856C649}" type="slidenum">
              <a:rPr lang="en-US" smtClean="0"/>
              <a:t>11</a:t>
            </a:fld>
            <a:endParaRPr lang="en-US" dirty="0"/>
          </a:p>
        </p:txBody>
      </p:sp>
    </p:spTree>
    <p:extLst>
      <p:ext uri="{BB962C8B-B14F-4D97-AF65-F5344CB8AC3E}">
        <p14:creationId xmlns:p14="http://schemas.microsoft.com/office/powerpoint/2010/main" val="555661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I start, let me describe the </a:t>
            </a:r>
            <a:r>
              <a:rPr lang="en-US" b="1" dirty="0"/>
              <a:t>components</a:t>
            </a:r>
            <a:r>
              <a:rPr lang="en-US" dirty="0"/>
              <a:t> of water networks.</a:t>
            </a:r>
          </a:p>
          <a:p>
            <a:r>
              <a:rPr lang="en-US" dirty="0"/>
              <a:t>----------</a:t>
            </a:r>
          </a:p>
          <a:p>
            <a:r>
              <a:rPr lang="en-US" dirty="0"/>
              <a:t>First, water networks have source nodes, points at which water is introduced to the network. Reservoirs and tanks are examples of source nodes.</a:t>
            </a:r>
          </a:p>
          <a:p>
            <a:r>
              <a:rPr lang="en-US" dirty="0"/>
              <a:t>----------</a:t>
            </a:r>
          </a:p>
          <a:p>
            <a:r>
              <a:rPr lang="en-US" dirty="0"/>
              <a:t>Then, water traverses from the source nodes to the rest of the network through pipelines. </a:t>
            </a:r>
          </a:p>
          <a:p>
            <a:r>
              <a:rPr lang="en-US" dirty="0"/>
              <a:t>Finally, water is consumed at distribution nodes, at various points downstream of the source nodes. Each distribution node demands a certain quantity of water. And if that demand is not met, then there is some adverse impact to the customers being serviced by that distribution node.</a:t>
            </a:r>
          </a:p>
          <a:p>
            <a:r>
              <a:rPr lang="en-US" dirty="0"/>
              <a:t>----------</a:t>
            </a:r>
          </a:p>
          <a:p>
            <a:r>
              <a:rPr lang="en-US" dirty="0"/>
              <a:t>Here are some possible locations of distribution nodes in this network.</a:t>
            </a:r>
          </a:p>
        </p:txBody>
      </p:sp>
      <p:sp>
        <p:nvSpPr>
          <p:cNvPr id="4" name="Slide Number Placeholder 3"/>
          <p:cNvSpPr>
            <a:spLocks noGrp="1"/>
          </p:cNvSpPr>
          <p:nvPr>
            <p:ph type="sldNum" sz="quarter" idx="10"/>
          </p:nvPr>
        </p:nvSpPr>
        <p:spPr/>
        <p:txBody>
          <a:bodyPr/>
          <a:lstStyle/>
          <a:p>
            <a:fld id="{14579602-01B1-45B9-B8AB-10BE1856C649}" type="slidenum">
              <a:rPr lang="en-US" smtClean="0"/>
              <a:t>12</a:t>
            </a:fld>
            <a:endParaRPr lang="en-US" dirty="0"/>
          </a:p>
        </p:txBody>
      </p:sp>
    </p:spTree>
    <p:extLst>
      <p:ext uri="{BB962C8B-B14F-4D97-AF65-F5344CB8AC3E}">
        <p14:creationId xmlns:p14="http://schemas.microsoft.com/office/powerpoint/2010/main" val="2724654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these components of the water network could be damaged after an earthquake. For simplicity, this dissertation only considers damage to pipes. There are two primary types of damage to pipes—pipe leaks and pipe breaks.</a:t>
            </a:r>
          </a:p>
        </p:txBody>
      </p:sp>
      <p:sp>
        <p:nvSpPr>
          <p:cNvPr id="4" name="Slide Number Placeholder 3"/>
          <p:cNvSpPr>
            <a:spLocks noGrp="1"/>
          </p:cNvSpPr>
          <p:nvPr>
            <p:ph type="sldNum" sz="quarter" idx="10"/>
          </p:nvPr>
        </p:nvSpPr>
        <p:spPr/>
        <p:txBody>
          <a:bodyPr/>
          <a:lstStyle/>
          <a:p>
            <a:fld id="{14579602-01B1-45B9-B8AB-10BE1856C649}" type="slidenum">
              <a:rPr lang="en-US" smtClean="0"/>
              <a:t>13</a:t>
            </a:fld>
            <a:endParaRPr lang="en-US" dirty="0"/>
          </a:p>
        </p:txBody>
      </p:sp>
    </p:spTree>
    <p:extLst>
      <p:ext uri="{BB962C8B-B14F-4D97-AF65-F5344CB8AC3E}">
        <p14:creationId xmlns:p14="http://schemas.microsoft.com/office/powerpoint/2010/main" val="3524705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Pipe leaks are usually tears in the pipe wall or pipe joints such that some of the water leaks out, though some of the water does make it through the pipe.</a:t>
            </a:r>
          </a:p>
        </p:txBody>
      </p:sp>
      <p:sp>
        <p:nvSpPr>
          <p:cNvPr id="4" name="Slide Number Placeholder 3"/>
          <p:cNvSpPr>
            <a:spLocks noGrp="1"/>
          </p:cNvSpPr>
          <p:nvPr>
            <p:ph type="sldNum" sz="quarter" idx="10"/>
          </p:nvPr>
        </p:nvSpPr>
        <p:spPr/>
        <p:txBody>
          <a:bodyPr/>
          <a:lstStyle/>
          <a:p>
            <a:fld id="{14579602-01B1-45B9-B8AB-10BE1856C649}" type="slidenum">
              <a:rPr lang="en-US" smtClean="0"/>
              <a:t>14</a:t>
            </a:fld>
            <a:endParaRPr lang="en-US" dirty="0"/>
          </a:p>
        </p:txBody>
      </p:sp>
    </p:spTree>
    <p:extLst>
      <p:ext uri="{BB962C8B-B14F-4D97-AF65-F5344CB8AC3E}">
        <p14:creationId xmlns:p14="http://schemas.microsoft.com/office/powerpoint/2010/main" val="2880059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Pipe breaks on the other hand involve full disconnection of the pipe that results in all of the water spilling out. </a:t>
            </a:r>
          </a:p>
          <a:p>
            <a:endParaRPr lang="en-US" dirty="0"/>
          </a:p>
          <a:p>
            <a:r>
              <a:rPr lang="en-US" dirty="0"/>
              <a:t>I will be referring to this small example network to demonstrate concepts discussed later in this presentation</a:t>
            </a:r>
          </a:p>
        </p:txBody>
      </p:sp>
      <p:sp>
        <p:nvSpPr>
          <p:cNvPr id="4" name="Slide Number Placeholder 3"/>
          <p:cNvSpPr>
            <a:spLocks noGrp="1"/>
          </p:cNvSpPr>
          <p:nvPr>
            <p:ph type="sldNum" sz="quarter" idx="10"/>
          </p:nvPr>
        </p:nvSpPr>
        <p:spPr/>
        <p:txBody>
          <a:bodyPr/>
          <a:lstStyle/>
          <a:p>
            <a:fld id="{14579602-01B1-45B9-B8AB-10BE1856C649}" type="slidenum">
              <a:rPr lang="en-US" smtClean="0"/>
              <a:t>15</a:t>
            </a:fld>
            <a:endParaRPr lang="en-US" dirty="0"/>
          </a:p>
        </p:txBody>
      </p:sp>
    </p:spTree>
    <p:extLst>
      <p:ext uri="{BB962C8B-B14F-4D97-AF65-F5344CB8AC3E}">
        <p14:creationId xmlns:p14="http://schemas.microsoft.com/office/powerpoint/2010/main" val="2505468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analyze our networks using a physics based, hydraulic flow simulation model</a:t>
            </a:r>
          </a:p>
          <a:p>
            <a:r>
              <a:rPr lang="en-US" dirty="0"/>
              <a:t>-----------------------</a:t>
            </a:r>
          </a:p>
          <a:p>
            <a:r>
              <a:rPr lang="en-US" dirty="0"/>
              <a:t>Specifically, I use GIRAFFE, a program developed at Cornell University that uses the engine of EPANET, which is a hydraulic flow simulation program developed by the EPA. These programs incorporate</a:t>
            </a:r>
          </a:p>
          <a:p>
            <a:r>
              <a:rPr lang="en-US" dirty="0"/>
              <a:t>----------------</a:t>
            </a:r>
          </a:p>
          <a:p>
            <a:r>
              <a:rPr lang="en-US" dirty="0"/>
              <a:t>network component properties</a:t>
            </a:r>
          </a:p>
          <a:p>
            <a:r>
              <a:rPr lang="en-US" dirty="0"/>
              <a:t>----------------</a:t>
            </a:r>
          </a:p>
          <a:p>
            <a:r>
              <a:rPr lang="en-US" dirty="0"/>
              <a:t>And governing physical equations to simulate the network behavior.</a:t>
            </a:r>
          </a:p>
          <a:p>
            <a:endParaRPr lang="en-US" dirty="0"/>
          </a:p>
          <a:p>
            <a:endParaRPr lang="en-US" dirty="0"/>
          </a:p>
        </p:txBody>
      </p:sp>
      <p:sp>
        <p:nvSpPr>
          <p:cNvPr id="4" name="Slide Number Placeholder 3"/>
          <p:cNvSpPr>
            <a:spLocks noGrp="1"/>
          </p:cNvSpPr>
          <p:nvPr>
            <p:ph type="sldNum" sz="quarter" idx="10"/>
          </p:nvPr>
        </p:nvSpPr>
        <p:spPr/>
        <p:txBody>
          <a:bodyPr/>
          <a:lstStyle/>
          <a:p>
            <a:fld id="{14579602-01B1-45B9-B8AB-10BE1856C649}" type="slidenum">
              <a:rPr lang="en-US" smtClean="0"/>
              <a:t>16</a:t>
            </a:fld>
            <a:endParaRPr lang="en-US" dirty="0"/>
          </a:p>
        </p:txBody>
      </p:sp>
    </p:spTree>
    <p:extLst>
      <p:ext uri="{BB962C8B-B14F-4D97-AF65-F5344CB8AC3E}">
        <p14:creationId xmlns:p14="http://schemas.microsoft.com/office/powerpoint/2010/main" val="3187881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these hydraulic simulation models allows us to do is to translate network component damage into a measure of network performance, which I will discuss more in detail in a bit.</a:t>
            </a:r>
          </a:p>
        </p:txBody>
      </p:sp>
      <p:sp>
        <p:nvSpPr>
          <p:cNvPr id="4" name="Slide Number Placeholder 3"/>
          <p:cNvSpPr>
            <a:spLocks noGrp="1"/>
          </p:cNvSpPr>
          <p:nvPr>
            <p:ph type="sldNum" sz="quarter" idx="10"/>
          </p:nvPr>
        </p:nvSpPr>
        <p:spPr/>
        <p:txBody>
          <a:bodyPr/>
          <a:lstStyle/>
          <a:p>
            <a:fld id="{14579602-01B1-45B9-B8AB-10BE1856C649}" type="slidenum">
              <a:rPr lang="en-US" smtClean="0"/>
              <a:t>17</a:t>
            </a:fld>
            <a:endParaRPr lang="en-US" dirty="0"/>
          </a:p>
        </p:txBody>
      </p:sp>
    </p:spTree>
    <p:extLst>
      <p:ext uri="{BB962C8B-B14F-4D97-AF65-F5344CB8AC3E}">
        <p14:creationId xmlns:p14="http://schemas.microsoft.com/office/powerpoint/2010/main" val="4058441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calculations and results use this case study network, the Auxiliary Water Supply System, or AWSS, of San Francisco. The AWSS was actually initially constructed in the early 1900s as a response to the 1906 earthquake to specifically fight fires following earthquakes. If you go around San Francisco today, you might see bits and parts of it peeking out. I believe the hydrants connected to the AWSS are colored blue.</a:t>
            </a:r>
          </a:p>
        </p:txBody>
      </p:sp>
      <p:sp>
        <p:nvSpPr>
          <p:cNvPr id="4" name="Slide Number Placeholder 3"/>
          <p:cNvSpPr>
            <a:spLocks noGrp="1"/>
          </p:cNvSpPr>
          <p:nvPr>
            <p:ph type="sldNum" sz="quarter" idx="10"/>
          </p:nvPr>
        </p:nvSpPr>
        <p:spPr/>
        <p:txBody>
          <a:bodyPr/>
          <a:lstStyle/>
          <a:p>
            <a:fld id="{14579602-01B1-45B9-B8AB-10BE1856C649}" type="slidenum">
              <a:rPr lang="en-US" smtClean="0"/>
              <a:t>18</a:t>
            </a:fld>
            <a:endParaRPr lang="en-US" dirty="0"/>
          </a:p>
        </p:txBody>
      </p:sp>
    </p:spTree>
    <p:extLst>
      <p:ext uri="{BB962C8B-B14F-4D97-AF65-F5344CB8AC3E}">
        <p14:creationId xmlns:p14="http://schemas.microsoft.com/office/powerpoint/2010/main" val="2801598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photo of the Twin Peaks Reservoir, pretty isn’t it?</a:t>
            </a:r>
          </a:p>
        </p:txBody>
      </p:sp>
      <p:sp>
        <p:nvSpPr>
          <p:cNvPr id="4" name="Slide Number Placeholder 3"/>
          <p:cNvSpPr>
            <a:spLocks noGrp="1"/>
          </p:cNvSpPr>
          <p:nvPr>
            <p:ph type="sldNum" sz="quarter" idx="10"/>
          </p:nvPr>
        </p:nvSpPr>
        <p:spPr/>
        <p:txBody>
          <a:bodyPr/>
          <a:lstStyle/>
          <a:p>
            <a:fld id="{14579602-01B1-45B9-B8AB-10BE1856C649}" type="slidenum">
              <a:rPr lang="en-US" smtClean="0"/>
              <a:t>19</a:t>
            </a:fld>
            <a:endParaRPr lang="en-US" dirty="0"/>
          </a:p>
        </p:txBody>
      </p:sp>
    </p:spTree>
    <p:extLst>
      <p:ext uri="{BB962C8B-B14F-4D97-AF65-F5344CB8AC3E}">
        <p14:creationId xmlns:p14="http://schemas.microsoft.com/office/powerpoint/2010/main" val="4208404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that it goes without saying that infrastructure networks are pretty important.</a:t>
            </a:r>
          </a:p>
          <a:p>
            <a:r>
              <a:rPr lang="en-US" dirty="0"/>
              <a:t>----</a:t>
            </a:r>
          </a:p>
          <a:p>
            <a:r>
              <a:rPr lang="en-US" dirty="0"/>
              <a:t>Lifeline networks, like power and water, are the lifeblood of modern society. Buildings need power, water, and gas to function, people need roads and bridges to get to places, and telecommunications to conduct business. Their failures have been associated with significant economic losses from business interruption and endangerment of lives.</a:t>
            </a:r>
          </a:p>
          <a:p>
            <a:r>
              <a:rPr lang="en-US" dirty="0"/>
              <a:t>-----</a:t>
            </a:r>
          </a:p>
          <a:p>
            <a:r>
              <a:rPr lang="en-US" dirty="0"/>
              <a:t>They are also critical for post disaster response. Emergency medical facilities need to be supplied clean water and power to help the injured. Closer to home, water is needed to fight any fires following earthquakes. And in fact, I had spoken with someone who used to be a medic in the military, and now works as an emergency responder; and he told me that the most important thing to him, is that people are able to contact him after an event. Because if doesn’t know where they are, he can’t go and save them. This highlights the importance of the telecom and power networks after an event.</a:t>
            </a:r>
          </a:p>
          <a:p>
            <a:r>
              <a:rPr lang="en-US" dirty="0"/>
              <a:t>-----</a:t>
            </a:r>
          </a:p>
          <a:p>
            <a:r>
              <a:rPr lang="en-US" dirty="0"/>
              <a:t>And finally, post disaster functionality of networks are linked to the recovery of communities, as well as the magnitude of long term socio-economic impacts.</a:t>
            </a:r>
          </a:p>
          <a:p>
            <a:endParaRPr lang="en-US" dirty="0"/>
          </a:p>
          <a:p>
            <a:r>
              <a:rPr lang="en-US" dirty="0"/>
              <a:t>Therefore, we need to take care of our networks; and if needed, strengthen them against future events. But how do we do so? As it turns out, this is pretty difficult to do. </a:t>
            </a:r>
          </a:p>
        </p:txBody>
      </p:sp>
      <p:sp>
        <p:nvSpPr>
          <p:cNvPr id="4" name="Slide Number Placeholder 3"/>
          <p:cNvSpPr>
            <a:spLocks noGrp="1"/>
          </p:cNvSpPr>
          <p:nvPr>
            <p:ph type="sldNum" sz="quarter" idx="10"/>
          </p:nvPr>
        </p:nvSpPr>
        <p:spPr/>
        <p:txBody>
          <a:bodyPr/>
          <a:lstStyle/>
          <a:p>
            <a:fld id="{14579602-01B1-45B9-B8AB-10BE1856C649}" type="slidenum">
              <a:rPr lang="en-US" smtClean="0"/>
              <a:t>2</a:t>
            </a:fld>
            <a:endParaRPr lang="en-US" dirty="0"/>
          </a:p>
        </p:txBody>
      </p:sp>
    </p:spTree>
    <p:extLst>
      <p:ext uri="{BB962C8B-B14F-4D97-AF65-F5344CB8AC3E}">
        <p14:creationId xmlns:p14="http://schemas.microsoft.com/office/powerpoint/2010/main" val="3387330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a photo of a pump at pumping station number 2 near Jones Street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network in mind, let me tell you about what I’ve been doing.</a:t>
            </a:r>
          </a:p>
          <a:p>
            <a:endParaRPr lang="en-US" dirty="0"/>
          </a:p>
          <a:p>
            <a:r>
              <a:rPr lang="en-US" dirty="0"/>
              <a:t>9-20</a:t>
            </a:r>
          </a:p>
          <a:p>
            <a:r>
              <a:rPr lang="en-US" dirty="0"/>
              <a:t>~4:00</a:t>
            </a:r>
          </a:p>
          <a:p>
            <a:r>
              <a:rPr lang="en-US" dirty="0"/>
              <a:t>------</a:t>
            </a:r>
          </a:p>
          <a:p>
            <a:r>
              <a:rPr lang="en-US" dirty="0"/>
              <a:t>9:00</a:t>
            </a:r>
          </a:p>
        </p:txBody>
      </p:sp>
      <p:sp>
        <p:nvSpPr>
          <p:cNvPr id="4" name="Slide Number Placeholder 3"/>
          <p:cNvSpPr>
            <a:spLocks noGrp="1"/>
          </p:cNvSpPr>
          <p:nvPr>
            <p:ph type="sldNum" sz="quarter" idx="10"/>
          </p:nvPr>
        </p:nvSpPr>
        <p:spPr/>
        <p:txBody>
          <a:bodyPr/>
          <a:lstStyle/>
          <a:p>
            <a:fld id="{14579602-01B1-45B9-B8AB-10BE1856C649}" type="slidenum">
              <a:rPr lang="en-US" smtClean="0"/>
              <a:t>20</a:t>
            </a:fld>
            <a:endParaRPr lang="en-US" dirty="0"/>
          </a:p>
        </p:txBody>
      </p:sp>
    </p:spTree>
    <p:extLst>
      <p:ext uri="{BB962C8B-B14F-4D97-AF65-F5344CB8AC3E}">
        <p14:creationId xmlns:p14="http://schemas.microsoft.com/office/powerpoint/2010/main" val="3902948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 2 proposes an end-to-end seismic risk analysis and retrofitting framework that encompasses the following modules: hazard characterization, in the context of probabilistic analysis, network performance estimation, and network component retrofit selection. I will briefly discuss each of these modules and the methods used in this dissertation.</a:t>
            </a:r>
          </a:p>
        </p:txBody>
      </p:sp>
      <p:sp>
        <p:nvSpPr>
          <p:cNvPr id="4" name="Slide Number Placeholder 3"/>
          <p:cNvSpPr>
            <a:spLocks noGrp="1"/>
          </p:cNvSpPr>
          <p:nvPr>
            <p:ph type="sldNum" sz="quarter" idx="10"/>
          </p:nvPr>
        </p:nvSpPr>
        <p:spPr/>
        <p:txBody>
          <a:bodyPr/>
          <a:lstStyle/>
          <a:p>
            <a:fld id="{D2EEEE6F-E923-470D-8798-A2DE4F65882E}" type="slidenum">
              <a:rPr lang="en-US" smtClean="0"/>
              <a:t>21</a:t>
            </a:fld>
            <a:endParaRPr lang="en-US" dirty="0"/>
          </a:p>
        </p:txBody>
      </p:sp>
    </p:spTree>
    <p:extLst>
      <p:ext uri="{BB962C8B-B14F-4D97-AF65-F5344CB8AC3E}">
        <p14:creationId xmlns:p14="http://schemas.microsoft.com/office/powerpoint/2010/main" val="2919883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Hazard characterization involves the modeling of potential future earthquakes.</a:t>
            </a:r>
          </a:p>
          <a:p>
            <a:r>
              <a:rPr lang="en-US" dirty="0"/>
              <a:t>Ideally, I would just predict the future, know what the ground shaking is, and then act accordingly. </a:t>
            </a:r>
          </a:p>
          <a:p>
            <a:r>
              <a:rPr lang="en-US" dirty="0"/>
              <a:t>However, since I can’t do that, the next best thing is to think about all of the different possible earthquakes that might happen.</a:t>
            </a:r>
          </a:p>
          <a:p>
            <a:r>
              <a:rPr lang="en-US" dirty="0"/>
              <a:t>----------------------</a:t>
            </a:r>
          </a:p>
          <a:p>
            <a:r>
              <a:rPr lang="en-US" dirty="0"/>
              <a:t>First, I need to enumerate all possible future earthquake scenarios, considering all faults, magnitudes, rupture locations and extents, etc.</a:t>
            </a:r>
          </a:p>
        </p:txBody>
      </p:sp>
      <p:sp>
        <p:nvSpPr>
          <p:cNvPr id="4" name="Slide Number Placeholder 3"/>
          <p:cNvSpPr>
            <a:spLocks noGrp="1"/>
          </p:cNvSpPr>
          <p:nvPr>
            <p:ph type="sldNum" sz="quarter" idx="10"/>
          </p:nvPr>
        </p:nvSpPr>
        <p:spPr/>
        <p:txBody>
          <a:bodyPr/>
          <a:lstStyle/>
          <a:p>
            <a:fld id="{14579602-01B1-45B9-B8AB-10BE1856C649}" type="slidenum">
              <a:rPr lang="en-US" smtClean="0"/>
              <a:t>22</a:t>
            </a:fld>
            <a:endParaRPr lang="en-US" dirty="0"/>
          </a:p>
        </p:txBody>
      </p:sp>
    </p:spTree>
    <p:extLst>
      <p:ext uri="{BB962C8B-B14F-4D97-AF65-F5344CB8AC3E}">
        <p14:creationId xmlns:p14="http://schemas.microsoft.com/office/powerpoint/2010/main" val="24624224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 simulate ground motion for each of these scenarios, considering the variability of that ground motion, as well as spatial correlation between nearby areas—these plots should look familiar.</a:t>
            </a:r>
          </a:p>
        </p:txBody>
      </p:sp>
      <p:sp>
        <p:nvSpPr>
          <p:cNvPr id="4" name="Slide Number Placeholder 3"/>
          <p:cNvSpPr>
            <a:spLocks noGrp="1"/>
          </p:cNvSpPr>
          <p:nvPr>
            <p:ph type="sldNum" sz="quarter" idx="10"/>
          </p:nvPr>
        </p:nvSpPr>
        <p:spPr/>
        <p:txBody>
          <a:bodyPr/>
          <a:lstStyle/>
          <a:p>
            <a:fld id="{14579602-01B1-45B9-B8AB-10BE1856C649}" type="slidenum">
              <a:rPr lang="en-US" smtClean="0"/>
              <a:t>23</a:t>
            </a:fld>
            <a:endParaRPr lang="en-US" dirty="0"/>
          </a:p>
        </p:txBody>
      </p:sp>
    </p:spTree>
    <p:extLst>
      <p:ext uri="{BB962C8B-B14F-4D97-AF65-F5344CB8AC3E}">
        <p14:creationId xmlns:p14="http://schemas.microsoft.com/office/powerpoint/2010/main" val="1309945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can optimized this set of ground motion maps and obtain a smaller subset of hazard consistent maps to work with. The details of this step are a bit complex, so I’ll let you read about it in the dissertation.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I have characterized the hazard, I feed this information into the next module, network performance estimation. </a:t>
            </a:r>
          </a:p>
          <a:p>
            <a:endParaRPr lang="en-US" dirty="0"/>
          </a:p>
        </p:txBody>
      </p:sp>
      <p:sp>
        <p:nvSpPr>
          <p:cNvPr id="4" name="Slide Number Placeholder 3"/>
          <p:cNvSpPr>
            <a:spLocks noGrp="1"/>
          </p:cNvSpPr>
          <p:nvPr>
            <p:ph type="sldNum" sz="quarter" idx="10"/>
          </p:nvPr>
        </p:nvSpPr>
        <p:spPr/>
        <p:txBody>
          <a:bodyPr/>
          <a:lstStyle/>
          <a:p>
            <a:fld id="{14579602-01B1-45B9-B8AB-10BE1856C649}" type="slidenum">
              <a:rPr lang="en-US" smtClean="0"/>
              <a:t>24</a:t>
            </a:fld>
            <a:endParaRPr lang="en-US" dirty="0"/>
          </a:p>
        </p:txBody>
      </p:sp>
    </p:spTree>
    <p:extLst>
      <p:ext uri="{BB962C8B-B14F-4D97-AF65-F5344CB8AC3E}">
        <p14:creationId xmlns:p14="http://schemas.microsoft.com/office/powerpoint/2010/main" val="3648624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estimate the behavior of the network in response to the ground motions that it is subjected to.</a:t>
            </a:r>
          </a:p>
          <a:p>
            <a:endParaRPr lang="en-US" dirty="0"/>
          </a:p>
          <a:p>
            <a:r>
              <a:rPr lang="en-US" dirty="0"/>
              <a:t>First, for each ground motion map, we calculate the probabilities of failures of our network components. For example, this plot shows the fragilities curves that relate peak ground velocity, a measure of ground shaking intensity, with the probability of failure of pipes, measured by what we call the repair rate.</a:t>
            </a:r>
          </a:p>
        </p:txBody>
      </p:sp>
      <p:sp>
        <p:nvSpPr>
          <p:cNvPr id="4" name="Slide Number Placeholder 3"/>
          <p:cNvSpPr>
            <a:spLocks noGrp="1"/>
          </p:cNvSpPr>
          <p:nvPr>
            <p:ph type="sldNum" sz="quarter" idx="10"/>
          </p:nvPr>
        </p:nvSpPr>
        <p:spPr/>
        <p:txBody>
          <a:bodyPr/>
          <a:lstStyle/>
          <a:p>
            <a:fld id="{14579602-01B1-45B9-B8AB-10BE1856C649}" type="slidenum">
              <a:rPr lang="en-US" smtClean="0"/>
              <a:t>25</a:t>
            </a:fld>
            <a:endParaRPr lang="en-US" dirty="0"/>
          </a:p>
        </p:txBody>
      </p:sp>
    </p:spTree>
    <p:extLst>
      <p:ext uri="{BB962C8B-B14F-4D97-AF65-F5344CB8AC3E}">
        <p14:creationId xmlns:p14="http://schemas.microsoft.com/office/powerpoint/2010/main" val="42207042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sample these probabilities to obtain simulations of pipe damage.</a:t>
            </a:r>
          </a:p>
        </p:txBody>
      </p:sp>
      <p:sp>
        <p:nvSpPr>
          <p:cNvPr id="4" name="Slide Number Placeholder 3"/>
          <p:cNvSpPr>
            <a:spLocks noGrp="1"/>
          </p:cNvSpPr>
          <p:nvPr>
            <p:ph type="sldNum" sz="quarter" idx="10"/>
          </p:nvPr>
        </p:nvSpPr>
        <p:spPr/>
        <p:txBody>
          <a:bodyPr/>
          <a:lstStyle/>
          <a:p>
            <a:fld id="{14579602-01B1-45B9-B8AB-10BE1856C649}" type="slidenum">
              <a:rPr lang="en-US" smtClean="0"/>
              <a:t>26</a:t>
            </a:fld>
            <a:endParaRPr lang="en-US" dirty="0"/>
          </a:p>
        </p:txBody>
      </p:sp>
    </p:spTree>
    <p:extLst>
      <p:ext uri="{BB962C8B-B14F-4D97-AF65-F5344CB8AC3E}">
        <p14:creationId xmlns:p14="http://schemas.microsoft.com/office/powerpoint/2010/main" val="1274032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feed the pipe damage into a network model and estimate its performance. Again I am using a physics based hydraulic flow model to simulate the network behavior.</a:t>
            </a:r>
          </a:p>
        </p:txBody>
      </p:sp>
      <p:sp>
        <p:nvSpPr>
          <p:cNvPr id="4" name="Slide Number Placeholder 3"/>
          <p:cNvSpPr>
            <a:spLocks noGrp="1"/>
          </p:cNvSpPr>
          <p:nvPr>
            <p:ph type="sldNum" sz="quarter" idx="10"/>
          </p:nvPr>
        </p:nvSpPr>
        <p:spPr/>
        <p:txBody>
          <a:bodyPr/>
          <a:lstStyle/>
          <a:p>
            <a:fld id="{14579602-01B1-45B9-B8AB-10BE1856C649}" type="slidenum">
              <a:rPr lang="en-US" smtClean="0"/>
              <a:t>27</a:t>
            </a:fld>
            <a:endParaRPr lang="en-US" dirty="0"/>
          </a:p>
        </p:txBody>
      </p:sp>
    </p:spTree>
    <p:extLst>
      <p:ext uri="{BB962C8B-B14F-4D97-AF65-F5344CB8AC3E}">
        <p14:creationId xmlns:p14="http://schemas.microsoft.com/office/powerpoint/2010/main" val="4006971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measure network performance in terms of nodal unsatisfaction, which is defined to be the proportion of nodes in the network with their water demands not satisfied.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looking at the distribution nodes of our network,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suppose that the left node demands 20 units and receives 20 units,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have a satisfied node.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suppose that the right node also demands 20 units, but only receives 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this node is not satisfied.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1 out of 2 distribution nodes do not have their demands satisfied, and the nodal unsatisfaction is 0.5.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14579602-01B1-45B9-B8AB-10BE1856C649}" type="slidenum">
              <a:rPr lang="en-US" smtClean="0"/>
              <a:t>28</a:t>
            </a:fld>
            <a:endParaRPr lang="en-US" dirty="0"/>
          </a:p>
        </p:txBody>
      </p:sp>
    </p:spTree>
    <p:extLst>
      <p:ext uri="{BB962C8B-B14F-4D97-AF65-F5344CB8AC3E}">
        <p14:creationId xmlns:p14="http://schemas.microsoft.com/office/powerpoint/2010/main" val="748535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estimating the network performance due to all of our ground motion maps, the results are aggregated in a plot like this, where the x-axis describes nodal unsatisfaction, and the y-axis describes its exceedance probability. This plot describes the network risk due to seismic hazard.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I have my network risk, I can feed this information into the next module, network component retrofit selection</a:t>
            </a:r>
          </a:p>
          <a:p>
            <a:endParaRPr lang="en-US" dirty="0"/>
          </a:p>
        </p:txBody>
      </p:sp>
      <p:sp>
        <p:nvSpPr>
          <p:cNvPr id="4" name="Slide Number Placeholder 3"/>
          <p:cNvSpPr>
            <a:spLocks noGrp="1"/>
          </p:cNvSpPr>
          <p:nvPr>
            <p:ph type="sldNum" sz="quarter" idx="10"/>
          </p:nvPr>
        </p:nvSpPr>
        <p:spPr/>
        <p:txBody>
          <a:bodyPr/>
          <a:lstStyle/>
          <a:p>
            <a:fld id="{14579602-01B1-45B9-B8AB-10BE1856C649}" type="slidenum">
              <a:rPr lang="en-US" smtClean="0"/>
              <a:t>29</a:t>
            </a:fld>
            <a:endParaRPr lang="en-US" dirty="0"/>
          </a:p>
        </p:txBody>
      </p:sp>
    </p:spTree>
    <p:extLst>
      <p:ext uri="{BB962C8B-B14F-4D97-AF65-F5344CB8AC3E}">
        <p14:creationId xmlns:p14="http://schemas.microsoft.com/office/powerpoint/2010/main" val="2662890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popular method is something called a scenario analysis, in which, in the case of earthquakes, we subject, our networks to ground motion from a particular earthquake scenario, a scenario being a particular fault rupturing at a particular location, with a particular magnitude. For example, here is a picture of a </a:t>
            </a:r>
            <a:r>
              <a:rPr lang="en-US" b="1" dirty="0"/>
              <a:t>ground motion map </a:t>
            </a:r>
            <a:r>
              <a:rPr lang="en-US" b="0" dirty="0"/>
              <a:t>that depicts ground shaking intensity </a:t>
            </a:r>
            <a:r>
              <a:rPr lang="en-US" dirty="0"/>
              <a:t>associated with a magnitude 7.9 earthquake resulting from a rupture of the North San Andreas fault.  These ground motions are actually used in a real life project called the Community Action Plan for Seismic Safety, or CAPSS for short. CAPSS uses the ground motions from this scenario and a handful of others for decision making regarding the buildings and networks in San Francisco. </a:t>
            </a:r>
          </a:p>
          <a:p>
            <a:endParaRPr lang="en-US" dirty="0"/>
          </a:p>
          <a:p>
            <a:r>
              <a:rPr lang="en-US" dirty="0"/>
              <a:t>However, one of the major issues of this strategy is that, while these are significant earthquakes, they do not necessarily reflect all future earthquakes. The chosen scenarios are a small sample of a huge range of possibilities. For example, there is a wide range of possible magnitudes, as well as location and extent of the fault rupture that these ground motions may not capture. Additionally, even for a particular scenario, there is variability in the ground motion, so this picture is one of the many possibilities even for this exact scenario. </a:t>
            </a:r>
          </a:p>
          <a:p>
            <a:endParaRPr lang="en-US" dirty="0"/>
          </a:p>
          <a:p>
            <a:r>
              <a:rPr lang="en-US" dirty="0"/>
              <a:t>There are other issues with this picture, but I won’t get into that in the interest of time. </a:t>
            </a:r>
          </a:p>
        </p:txBody>
      </p:sp>
      <p:sp>
        <p:nvSpPr>
          <p:cNvPr id="4" name="Slide Number Placeholder 3"/>
          <p:cNvSpPr>
            <a:spLocks noGrp="1"/>
          </p:cNvSpPr>
          <p:nvPr>
            <p:ph type="sldNum" sz="quarter" idx="10"/>
          </p:nvPr>
        </p:nvSpPr>
        <p:spPr/>
        <p:txBody>
          <a:bodyPr/>
          <a:lstStyle/>
          <a:p>
            <a:fld id="{14579602-01B1-45B9-B8AB-10BE1856C649}" type="slidenum">
              <a:rPr lang="en-US" smtClean="0"/>
              <a:t>3</a:t>
            </a:fld>
            <a:endParaRPr lang="en-US" dirty="0"/>
          </a:p>
        </p:txBody>
      </p:sp>
    </p:spTree>
    <p:extLst>
      <p:ext uri="{BB962C8B-B14F-4D97-AF65-F5344CB8AC3E}">
        <p14:creationId xmlns:p14="http://schemas.microsoft.com/office/powerpoint/2010/main" val="4062697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I select a subset of components to retrofit that I believe to best mitigate the impacts from future earthquakes. </a:t>
            </a:r>
          </a:p>
        </p:txBody>
      </p:sp>
      <p:sp>
        <p:nvSpPr>
          <p:cNvPr id="4" name="Slide Number Placeholder 3"/>
          <p:cNvSpPr>
            <a:spLocks noGrp="1"/>
          </p:cNvSpPr>
          <p:nvPr>
            <p:ph type="sldNum" sz="quarter" idx="10"/>
          </p:nvPr>
        </p:nvSpPr>
        <p:spPr/>
        <p:txBody>
          <a:bodyPr/>
          <a:lstStyle/>
          <a:p>
            <a:fld id="{14579602-01B1-45B9-B8AB-10BE1856C649}" type="slidenum">
              <a:rPr lang="en-US" smtClean="0"/>
              <a:t>30</a:t>
            </a:fld>
            <a:endParaRPr lang="en-US" dirty="0"/>
          </a:p>
        </p:txBody>
      </p:sp>
    </p:spTree>
    <p:extLst>
      <p:ext uri="{BB962C8B-B14F-4D97-AF65-F5344CB8AC3E}">
        <p14:creationId xmlns:p14="http://schemas.microsoft.com/office/powerpoint/2010/main" val="1571728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dissertation uses seismic risk considerations to inform retrofit selection </a:t>
            </a:r>
          </a:p>
        </p:txBody>
      </p:sp>
      <p:sp>
        <p:nvSpPr>
          <p:cNvPr id="4" name="Slide Number Placeholder 3"/>
          <p:cNvSpPr>
            <a:spLocks noGrp="1"/>
          </p:cNvSpPr>
          <p:nvPr>
            <p:ph type="sldNum" sz="quarter" idx="10"/>
          </p:nvPr>
        </p:nvSpPr>
        <p:spPr/>
        <p:txBody>
          <a:bodyPr/>
          <a:lstStyle/>
          <a:p>
            <a:fld id="{14579602-01B1-45B9-B8AB-10BE1856C649}" type="slidenum">
              <a:rPr lang="en-US" smtClean="0"/>
              <a:t>31</a:t>
            </a:fld>
            <a:endParaRPr lang="en-US" dirty="0"/>
          </a:p>
        </p:txBody>
      </p:sp>
    </p:spTree>
    <p:extLst>
      <p:ext uri="{BB962C8B-B14F-4D97-AF65-F5344CB8AC3E}">
        <p14:creationId xmlns:p14="http://schemas.microsoft.com/office/powerpoint/2010/main" val="551854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elaborated in Chapter 4 on retrofitting, which I will talk about now.</a:t>
            </a:r>
          </a:p>
          <a:p>
            <a:endParaRPr lang="en-US" dirty="0"/>
          </a:p>
          <a:p>
            <a:r>
              <a:rPr lang="en-US" dirty="0"/>
              <a:t>21-33</a:t>
            </a:r>
          </a:p>
          <a:p>
            <a:r>
              <a:rPr lang="en-US" dirty="0"/>
              <a:t>~5:00</a:t>
            </a:r>
          </a:p>
          <a:p>
            <a:r>
              <a:rPr lang="en-US" dirty="0"/>
              <a:t>------</a:t>
            </a:r>
          </a:p>
          <a:p>
            <a:r>
              <a:rPr lang="en-US" dirty="0"/>
              <a:t>14:00</a:t>
            </a:r>
          </a:p>
        </p:txBody>
      </p:sp>
      <p:sp>
        <p:nvSpPr>
          <p:cNvPr id="4" name="Slide Number Placeholder 3"/>
          <p:cNvSpPr>
            <a:spLocks noGrp="1"/>
          </p:cNvSpPr>
          <p:nvPr>
            <p:ph type="sldNum" sz="quarter" idx="10"/>
          </p:nvPr>
        </p:nvSpPr>
        <p:spPr/>
        <p:txBody>
          <a:bodyPr/>
          <a:lstStyle/>
          <a:p>
            <a:fld id="{14579602-01B1-45B9-B8AB-10BE1856C649}" type="slidenum">
              <a:rPr lang="en-US" smtClean="0"/>
              <a:t>32</a:t>
            </a:fld>
            <a:endParaRPr lang="en-US" dirty="0"/>
          </a:p>
        </p:txBody>
      </p:sp>
    </p:spTree>
    <p:extLst>
      <p:ext uri="{BB962C8B-B14F-4D97-AF65-F5344CB8AC3E}">
        <p14:creationId xmlns:p14="http://schemas.microsoft.com/office/powerpoint/2010/main" val="88681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a:t>
            </a:r>
            <a:r>
              <a:rPr lang="en-US" baseline="0" dirty="0"/>
              <a:t> number of existing methods for retrofitting. </a:t>
            </a:r>
          </a:p>
          <a:p>
            <a:r>
              <a:rPr lang="en-US" baseline="0" dirty="0"/>
              <a:t>------------</a:t>
            </a:r>
          </a:p>
          <a:p>
            <a:r>
              <a:rPr lang="en-US" baseline="0" dirty="0"/>
              <a:t>First, we can try to generate all possible combinations of pipes to retrofit, perhaps subject to a budget constraint, and see which combination yields the best results. </a:t>
            </a:r>
          </a:p>
          <a:p>
            <a:r>
              <a:rPr lang="en-US" baseline="0" dirty="0"/>
              <a:t>--------------</a:t>
            </a:r>
          </a:p>
          <a:p>
            <a:r>
              <a:rPr lang="en-US" baseline="0" dirty="0"/>
              <a:t>For example, let’s take our example network</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14579602-01B1-45B9-B8AB-10BE1856C649}" type="slidenum">
              <a:rPr lang="en-US" smtClean="0"/>
              <a:t>33</a:t>
            </a:fld>
            <a:endParaRPr lang="en-US" dirty="0"/>
          </a:p>
        </p:txBody>
      </p:sp>
    </p:spTree>
    <p:extLst>
      <p:ext uri="{BB962C8B-B14F-4D97-AF65-F5344CB8AC3E}">
        <p14:creationId xmlns:p14="http://schemas.microsoft.com/office/powerpoint/2010/main" val="42306408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try retrofitting this pipeline and record the results.</a:t>
            </a:r>
          </a:p>
        </p:txBody>
      </p:sp>
      <p:sp>
        <p:nvSpPr>
          <p:cNvPr id="4" name="Slide Number Placeholder 3"/>
          <p:cNvSpPr>
            <a:spLocks noGrp="1"/>
          </p:cNvSpPr>
          <p:nvPr>
            <p:ph type="sldNum" sz="quarter" idx="10"/>
          </p:nvPr>
        </p:nvSpPr>
        <p:spPr/>
        <p:txBody>
          <a:bodyPr/>
          <a:lstStyle/>
          <a:p>
            <a:fld id="{14579602-01B1-45B9-B8AB-10BE1856C649}" type="slidenum">
              <a:rPr lang="en-US" smtClean="0"/>
              <a:t>34</a:t>
            </a:fld>
            <a:endParaRPr lang="en-US" dirty="0"/>
          </a:p>
        </p:txBody>
      </p:sp>
    </p:spTree>
    <p:extLst>
      <p:ext uri="{BB962C8B-B14F-4D97-AF65-F5344CB8AC3E}">
        <p14:creationId xmlns:p14="http://schemas.microsoft.com/office/powerpoint/2010/main" val="3636608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can try retrofitting this pipeline and record the results.</a:t>
            </a:r>
          </a:p>
        </p:txBody>
      </p:sp>
      <p:sp>
        <p:nvSpPr>
          <p:cNvPr id="4" name="Slide Number Placeholder 3"/>
          <p:cNvSpPr>
            <a:spLocks noGrp="1"/>
          </p:cNvSpPr>
          <p:nvPr>
            <p:ph type="sldNum" sz="quarter" idx="10"/>
          </p:nvPr>
        </p:nvSpPr>
        <p:spPr/>
        <p:txBody>
          <a:bodyPr/>
          <a:lstStyle/>
          <a:p>
            <a:fld id="{14579602-01B1-45B9-B8AB-10BE1856C649}" type="slidenum">
              <a:rPr lang="en-US" smtClean="0"/>
              <a:t>35</a:t>
            </a:fld>
            <a:endParaRPr lang="en-US" dirty="0"/>
          </a:p>
        </p:txBody>
      </p:sp>
    </p:spTree>
    <p:extLst>
      <p:ext uri="{BB962C8B-B14F-4D97-AF65-F5344CB8AC3E}">
        <p14:creationId xmlns:p14="http://schemas.microsoft.com/office/powerpoint/2010/main" val="4075963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these pipelines</a:t>
            </a:r>
          </a:p>
        </p:txBody>
      </p:sp>
      <p:sp>
        <p:nvSpPr>
          <p:cNvPr id="4" name="Slide Number Placeholder 3"/>
          <p:cNvSpPr>
            <a:spLocks noGrp="1"/>
          </p:cNvSpPr>
          <p:nvPr>
            <p:ph type="sldNum" sz="quarter" idx="10"/>
          </p:nvPr>
        </p:nvSpPr>
        <p:spPr/>
        <p:txBody>
          <a:bodyPr/>
          <a:lstStyle/>
          <a:p>
            <a:fld id="{14579602-01B1-45B9-B8AB-10BE1856C649}" type="slidenum">
              <a:rPr lang="en-US" smtClean="0"/>
              <a:t>36</a:t>
            </a:fld>
            <a:endParaRPr lang="en-US" dirty="0"/>
          </a:p>
        </p:txBody>
      </p:sp>
    </p:spTree>
    <p:extLst>
      <p:ext uri="{BB962C8B-B14F-4D97-AF65-F5344CB8AC3E}">
        <p14:creationId xmlns:p14="http://schemas.microsoft.com/office/powerpoint/2010/main" val="24428968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perhaps these pipelines. </a:t>
            </a:r>
          </a:p>
          <a:p>
            <a:endParaRPr lang="en-US" dirty="0"/>
          </a:p>
          <a:p>
            <a:r>
              <a:rPr lang="en-US" dirty="0"/>
              <a:t>Once we have tested all of the different combinations, we just choose the best one. Now, this is not too difficult for a small network like this.</a:t>
            </a:r>
          </a:p>
        </p:txBody>
      </p:sp>
      <p:sp>
        <p:nvSpPr>
          <p:cNvPr id="4" name="Slide Number Placeholder 3"/>
          <p:cNvSpPr>
            <a:spLocks noGrp="1"/>
          </p:cNvSpPr>
          <p:nvPr>
            <p:ph type="sldNum" sz="quarter" idx="10"/>
          </p:nvPr>
        </p:nvSpPr>
        <p:spPr/>
        <p:txBody>
          <a:bodyPr/>
          <a:lstStyle/>
          <a:p>
            <a:fld id="{14579602-01B1-45B9-B8AB-10BE1856C649}" type="slidenum">
              <a:rPr lang="en-US" smtClean="0"/>
              <a:t>37</a:t>
            </a:fld>
            <a:endParaRPr lang="en-US" dirty="0"/>
          </a:p>
        </p:txBody>
      </p:sp>
    </p:spTree>
    <p:extLst>
      <p:ext uri="{BB962C8B-B14F-4D97-AF65-F5344CB8AC3E}">
        <p14:creationId xmlns:p14="http://schemas.microsoft.com/office/powerpoint/2010/main" val="470788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about something bigger and more complex, like our case study network, the AWSS?</a:t>
            </a:r>
          </a:p>
        </p:txBody>
      </p:sp>
      <p:sp>
        <p:nvSpPr>
          <p:cNvPr id="4" name="Slide Number Placeholder 3"/>
          <p:cNvSpPr>
            <a:spLocks noGrp="1"/>
          </p:cNvSpPr>
          <p:nvPr>
            <p:ph type="sldNum" sz="quarter" idx="10"/>
          </p:nvPr>
        </p:nvSpPr>
        <p:spPr/>
        <p:txBody>
          <a:bodyPr/>
          <a:lstStyle/>
          <a:p>
            <a:fld id="{14579602-01B1-45B9-B8AB-10BE1856C649}" type="slidenum">
              <a:rPr lang="en-US" smtClean="0"/>
              <a:t>38</a:t>
            </a:fld>
            <a:endParaRPr lang="en-US" dirty="0"/>
          </a:p>
        </p:txBody>
      </p:sp>
    </p:spTree>
    <p:extLst>
      <p:ext uri="{BB962C8B-B14F-4D97-AF65-F5344CB8AC3E}">
        <p14:creationId xmlns:p14="http://schemas.microsoft.com/office/powerpoint/2010/main" val="7249572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can try retrofitting this pipeline</a:t>
            </a:r>
          </a:p>
        </p:txBody>
      </p:sp>
      <p:sp>
        <p:nvSpPr>
          <p:cNvPr id="4" name="Slide Number Placeholder 3"/>
          <p:cNvSpPr>
            <a:spLocks noGrp="1"/>
          </p:cNvSpPr>
          <p:nvPr>
            <p:ph type="sldNum" sz="quarter" idx="10"/>
          </p:nvPr>
        </p:nvSpPr>
        <p:spPr/>
        <p:txBody>
          <a:bodyPr/>
          <a:lstStyle/>
          <a:p>
            <a:fld id="{14579602-01B1-45B9-B8AB-10BE1856C649}" type="slidenum">
              <a:rPr lang="en-US" smtClean="0"/>
              <a:t>39</a:t>
            </a:fld>
            <a:endParaRPr lang="en-US" dirty="0"/>
          </a:p>
        </p:txBody>
      </p:sp>
    </p:spTree>
    <p:extLst>
      <p:ext uri="{BB962C8B-B14F-4D97-AF65-F5344CB8AC3E}">
        <p14:creationId xmlns:p14="http://schemas.microsoft.com/office/powerpoint/2010/main" val="184292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desirable alternative is something called probabilistic analysis, in which || multiple realizations of the ground motion from a particular scenario are sampled</a:t>
            </a:r>
          </a:p>
          <a:p>
            <a:r>
              <a:rPr lang="en-US" dirty="0"/>
              <a:t>---------</a:t>
            </a:r>
          </a:p>
          <a:p>
            <a:r>
              <a:rPr lang="en-US" dirty="0"/>
              <a:t>And we do this for all possible scenarios.</a:t>
            </a:r>
          </a:p>
        </p:txBody>
      </p:sp>
      <p:sp>
        <p:nvSpPr>
          <p:cNvPr id="4" name="Slide Number Placeholder 3"/>
          <p:cNvSpPr>
            <a:spLocks noGrp="1"/>
          </p:cNvSpPr>
          <p:nvPr>
            <p:ph type="sldNum" sz="quarter" idx="10"/>
          </p:nvPr>
        </p:nvSpPr>
        <p:spPr/>
        <p:txBody>
          <a:bodyPr/>
          <a:lstStyle/>
          <a:p>
            <a:fld id="{14579602-01B1-45B9-B8AB-10BE1856C649}" type="slidenum">
              <a:rPr lang="en-US" smtClean="0"/>
              <a:t>4</a:t>
            </a:fld>
            <a:endParaRPr lang="en-US" dirty="0"/>
          </a:p>
        </p:txBody>
      </p:sp>
    </p:spTree>
    <p:extLst>
      <p:ext uri="{BB962C8B-B14F-4D97-AF65-F5344CB8AC3E}">
        <p14:creationId xmlns:p14="http://schemas.microsoft.com/office/powerpoint/2010/main" val="4308532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this one</a:t>
            </a:r>
          </a:p>
        </p:txBody>
      </p:sp>
      <p:sp>
        <p:nvSpPr>
          <p:cNvPr id="4" name="Slide Number Placeholder 3"/>
          <p:cNvSpPr>
            <a:spLocks noGrp="1"/>
          </p:cNvSpPr>
          <p:nvPr>
            <p:ph type="sldNum" sz="quarter" idx="10"/>
          </p:nvPr>
        </p:nvSpPr>
        <p:spPr/>
        <p:txBody>
          <a:bodyPr/>
          <a:lstStyle/>
          <a:p>
            <a:fld id="{14579602-01B1-45B9-B8AB-10BE1856C649}" type="slidenum">
              <a:rPr lang="en-US" smtClean="0"/>
              <a:t>40</a:t>
            </a:fld>
            <a:endParaRPr lang="en-US" dirty="0"/>
          </a:p>
        </p:txBody>
      </p:sp>
    </p:spTree>
    <p:extLst>
      <p:ext uri="{BB962C8B-B14F-4D97-AF65-F5344CB8AC3E}">
        <p14:creationId xmlns:p14="http://schemas.microsoft.com/office/powerpoint/2010/main" val="2376655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this one</a:t>
            </a:r>
          </a:p>
        </p:txBody>
      </p:sp>
      <p:sp>
        <p:nvSpPr>
          <p:cNvPr id="4" name="Slide Number Placeholder 3"/>
          <p:cNvSpPr>
            <a:spLocks noGrp="1"/>
          </p:cNvSpPr>
          <p:nvPr>
            <p:ph type="sldNum" sz="quarter" idx="10"/>
          </p:nvPr>
        </p:nvSpPr>
        <p:spPr/>
        <p:txBody>
          <a:bodyPr/>
          <a:lstStyle/>
          <a:p>
            <a:fld id="{14579602-01B1-45B9-B8AB-10BE1856C649}" type="slidenum">
              <a:rPr lang="en-US" smtClean="0"/>
              <a:t>41</a:t>
            </a:fld>
            <a:endParaRPr lang="en-US" dirty="0"/>
          </a:p>
        </p:txBody>
      </p:sp>
    </p:spTree>
    <p:extLst>
      <p:ext uri="{BB962C8B-B14F-4D97-AF65-F5344CB8AC3E}">
        <p14:creationId xmlns:p14="http://schemas.microsoft.com/office/powerpoint/2010/main" val="28427010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these two</a:t>
            </a:r>
          </a:p>
        </p:txBody>
      </p:sp>
      <p:sp>
        <p:nvSpPr>
          <p:cNvPr id="4" name="Slide Number Placeholder 3"/>
          <p:cNvSpPr>
            <a:spLocks noGrp="1"/>
          </p:cNvSpPr>
          <p:nvPr>
            <p:ph type="sldNum" sz="quarter" idx="10"/>
          </p:nvPr>
        </p:nvSpPr>
        <p:spPr/>
        <p:txBody>
          <a:bodyPr/>
          <a:lstStyle/>
          <a:p>
            <a:fld id="{14579602-01B1-45B9-B8AB-10BE1856C649}" type="slidenum">
              <a:rPr lang="en-US" smtClean="0"/>
              <a:t>42</a:t>
            </a:fld>
            <a:endParaRPr lang="en-US" dirty="0"/>
          </a:p>
        </p:txBody>
      </p:sp>
    </p:spTree>
    <p:extLst>
      <p:ext uri="{BB962C8B-B14F-4D97-AF65-F5344CB8AC3E}">
        <p14:creationId xmlns:p14="http://schemas.microsoft.com/office/powerpoint/2010/main" val="3680280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these pipes down here</a:t>
            </a:r>
          </a:p>
        </p:txBody>
      </p:sp>
      <p:sp>
        <p:nvSpPr>
          <p:cNvPr id="4" name="Slide Number Placeholder 3"/>
          <p:cNvSpPr>
            <a:spLocks noGrp="1"/>
          </p:cNvSpPr>
          <p:nvPr>
            <p:ph type="sldNum" sz="quarter" idx="10"/>
          </p:nvPr>
        </p:nvSpPr>
        <p:spPr/>
        <p:txBody>
          <a:bodyPr/>
          <a:lstStyle/>
          <a:p>
            <a:fld id="{14579602-01B1-45B9-B8AB-10BE1856C649}" type="slidenum">
              <a:rPr lang="en-US" smtClean="0"/>
              <a:t>43</a:t>
            </a:fld>
            <a:endParaRPr lang="en-US" dirty="0"/>
          </a:p>
        </p:txBody>
      </p:sp>
    </p:spTree>
    <p:extLst>
      <p:ext uri="{BB962C8B-B14F-4D97-AF65-F5344CB8AC3E}">
        <p14:creationId xmlns:p14="http://schemas.microsoft.com/office/powerpoint/2010/main" val="36353714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all of these pipes</a:t>
            </a:r>
          </a:p>
        </p:txBody>
      </p:sp>
      <p:sp>
        <p:nvSpPr>
          <p:cNvPr id="4" name="Slide Number Placeholder 3"/>
          <p:cNvSpPr>
            <a:spLocks noGrp="1"/>
          </p:cNvSpPr>
          <p:nvPr>
            <p:ph type="sldNum" sz="quarter" idx="10"/>
          </p:nvPr>
        </p:nvSpPr>
        <p:spPr/>
        <p:txBody>
          <a:bodyPr/>
          <a:lstStyle/>
          <a:p>
            <a:fld id="{14579602-01B1-45B9-B8AB-10BE1856C649}" type="slidenum">
              <a:rPr lang="en-US" smtClean="0"/>
              <a:t>44</a:t>
            </a:fld>
            <a:endParaRPr lang="en-US" dirty="0"/>
          </a:p>
        </p:txBody>
      </p:sp>
    </p:spTree>
    <p:extLst>
      <p:ext uri="{BB962C8B-B14F-4D97-AF65-F5344CB8AC3E}">
        <p14:creationId xmlns:p14="http://schemas.microsoft.com/office/powerpoint/2010/main" val="30121927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Or all of these pipes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As you can see, enumerating all the possibilities for a large network becomes nearly impossible to do. So instead, perhaps we can use some heuristics that help us identify important pipes and tell us which pipes to retrofit. But what heuristics should we use?</a:t>
            </a:r>
          </a:p>
          <a:p>
            <a:endParaRPr lang="en-US" dirty="0"/>
          </a:p>
        </p:txBody>
      </p:sp>
      <p:sp>
        <p:nvSpPr>
          <p:cNvPr id="4" name="Slide Number Placeholder 3"/>
          <p:cNvSpPr>
            <a:spLocks noGrp="1"/>
          </p:cNvSpPr>
          <p:nvPr>
            <p:ph type="sldNum" sz="quarter" idx="10"/>
          </p:nvPr>
        </p:nvSpPr>
        <p:spPr/>
        <p:txBody>
          <a:bodyPr/>
          <a:lstStyle/>
          <a:p>
            <a:fld id="{14579602-01B1-45B9-B8AB-10BE1856C649}" type="slidenum">
              <a:rPr lang="en-US" smtClean="0"/>
              <a:t>45</a:t>
            </a:fld>
            <a:endParaRPr lang="en-US" dirty="0"/>
          </a:p>
        </p:txBody>
      </p:sp>
    </p:spTree>
    <p:extLst>
      <p:ext uri="{BB962C8B-B14F-4D97-AF65-F5344CB8AC3E}">
        <p14:creationId xmlns:p14="http://schemas.microsoft.com/office/powerpoint/2010/main" val="31529863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first, we can think about retrofitting those pipes that are most likely to be damaged. However, these pipe might not be important to network functionality.</a:t>
            </a:r>
          </a:p>
          <a:p>
            <a:endParaRPr lang="en-US" baseline="0" dirty="0"/>
          </a:p>
          <a:p>
            <a:r>
              <a:rPr lang="en-US" baseline="0" dirty="0"/>
              <a:t>Then, one popular heuristic is to just break pipes one at a time, and see how the network performs with that pipe broken. The pipes that most impact the network in this way are clearly important pipes, so we can select those to retrofit. However, this method neglects the probability of these pipes being damaged in future earthquakes. A pipe that is very important, but never breaks, would not be a good candidate to retrofit.</a:t>
            </a:r>
          </a:p>
          <a:p>
            <a:endParaRPr lang="en-US" baseline="0" dirty="0"/>
          </a:p>
          <a:p>
            <a:r>
              <a:rPr lang="en-US" baseline="0" dirty="0"/>
              <a:t>Alright, then what if we perform a seismic hazard analysis and weight its probability of failure with its criticality to network performance. We’re getting closer, but since we’re looking at one component at a time, we are still neglecting the effects of joint failures.</a:t>
            </a:r>
          </a:p>
          <a:p>
            <a:endParaRPr lang="en-US" dirty="0"/>
          </a:p>
        </p:txBody>
      </p:sp>
      <p:sp>
        <p:nvSpPr>
          <p:cNvPr id="4" name="Slide Number Placeholder 3"/>
          <p:cNvSpPr>
            <a:spLocks noGrp="1"/>
          </p:cNvSpPr>
          <p:nvPr>
            <p:ph type="sldNum" sz="quarter" idx="10"/>
          </p:nvPr>
        </p:nvSpPr>
        <p:spPr/>
        <p:txBody>
          <a:bodyPr/>
          <a:lstStyle/>
          <a:p>
            <a:fld id="{14579602-01B1-45B9-B8AB-10BE1856C649}" type="slidenum">
              <a:rPr lang="en-US" smtClean="0"/>
              <a:t>46</a:t>
            </a:fld>
            <a:endParaRPr lang="en-US" dirty="0"/>
          </a:p>
        </p:txBody>
      </p:sp>
    </p:spTree>
    <p:extLst>
      <p:ext uri="{BB962C8B-B14F-4D97-AF65-F5344CB8AC3E}">
        <p14:creationId xmlns:p14="http://schemas.microsoft.com/office/powerpoint/2010/main" val="4683378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to a metric proposed in this dissertation called the Theoretical Pipe Participation Factor, or TPPF. This metric is how our probabilistic analysis is integrated into retrofit selection. After we perform our probabilistic assessment and have our network performance estimates from each simulation, TPPF selects pipes that are likely to be damaged in those simulations which resulted in poor network performance. So essentially, we are selecting pipes whose damage are correlated with network performance. </a:t>
            </a:r>
          </a:p>
        </p:txBody>
      </p:sp>
      <p:sp>
        <p:nvSpPr>
          <p:cNvPr id="4" name="Slide Number Placeholder 3"/>
          <p:cNvSpPr>
            <a:spLocks noGrp="1"/>
          </p:cNvSpPr>
          <p:nvPr>
            <p:ph type="sldNum" sz="quarter" idx="10"/>
          </p:nvPr>
        </p:nvSpPr>
        <p:spPr/>
        <p:txBody>
          <a:bodyPr/>
          <a:lstStyle/>
          <a:p>
            <a:fld id="{D2EEEE6F-E923-470D-8798-A2DE4F65882E}" type="slidenum">
              <a:rPr lang="en-US" smtClean="0"/>
              <a:t>47</a:t>
            </a:fld>
            <a:endParaRPr lang="en-US" dirty="0"/>
          </a:p>
        </p:txBody>
      </p:sp>
    </p:spTree>
    <p:extLst>
      <p:ext uri="{BB962C8B-B14F-4D97-AF65-F5344CB8AC3E}">
        <p14:creationId xmlns:p14="http://schemas.microsoft.com/office/powerpoint/2010/main" val="25151542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part of this formulation is this SD, which tells us to only consider simulations that led to poor network performance or conversely high network disruption.</a:t>
            </a:r>
          </a:p>
          <a:p>
            <a:endParaRPr lang="en-US" dirty="0"/>
          </a:p>
          <a:p>
            <a:r>
              <a:rPr lang="en-US" dirty="0"/>
              <a:t>In this dissertation, we choose simulations that result in a nodal unsatisfaction higher than 0.8, which means that at least 80% of nodes do not have enough water.</a:t>
            </a:r>
          </a:p>
        </p:txBody>
      </p:sp>
      <p:sp>
        <p:nvSpPr>
          <p:cNvPr id="4" name="Slide Number Placeholder 3"/>
          <p:cNvSpPr>
            <a:spLocks noGrp="1"/>
          </p:cNvSpPr>
          <p:nvPr>
            <p:ph type="sldNum" sz="quarter" idx="10"/>
          </p:nvPr>
        </p:nvSpPr>
        <p:spPr/>
        <p:txBody>
          <a:bodyPr/>
          <a:lstStyle/>
          <a:p>
            <a:fld id="{D2EEEE6F-E923-470D-8798-A2DE4F65882E}" type="slidenum">
              <a:rPr lang="en-US" smtClean="0"/>
              <a:t>48</a:t>
            </a:fld>
            <a:endParaRPr lang="en-US" dirty="0"/>
          </a:p>
        </p:txBody>
      </p:sp>
    </p:spTree>
    <p:extLst>
      <p:ext uri="{BB962C8B-B14F-4D97-AF65-F5344CB8AC3E}">
        <p14:creationId xmlns:p14="http://schemas.microsoft.com/office/powerpoint/2010/main" val="40783552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key part is this term which captures those pipes that are likely to break in those simulations.</a:t>
            </a:r>
          </a:p>
          <a:p>
            <a:endParaRPr lang="en-US" dirty="0"/>
          </a:p>
          <a:p>
            <a:endParaRPr lang="en-US" dirty="0"/>
          </a:p>
        </p:txBody>
      </p:sp>
      <p:sp>
        <p:nvSpPr>
          <p:cNvPr id="4" name="Slide Number Placeholder 3"/>
          <p:cNvSpPr>
            <a:spLocks noGrp="1"/>
          </p:cNvSpPr>
          <p:nvPr>
            <p:ph type="sldNum" sz="quarter" idx="10"/>
          </p:nvPr>
        </p:nvSpPr>
        <p:spPr/>
        <p:txBody>
          <a:bodyPr/>
          <a:lstStyle/>
          <a:p>
            <a:fld id="{D2EEEE6F-E923-470D-8798-A2DE4F65882E}" type="slidenum">
              <a:rPr lang="en-US" smtClean="0"/>
              <a:t>49</a:t>
            </a:fld>
            <a:endParaRPr lang="en-US" dirty="0"/>
          </a:p>
        </p:txBody>
      </p:sp>
    </p:spTree>
    <p:extLst>
      <p:ext uri="{BB962C8B-B14F-4D97-AF65-F5344CB8AC3E}">
        <p14:creationId xmlns:p14="http://schemas.microsoft.com/office/powerpoint/2010/main" val="299194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then subject our network to these ground motion maps and perform a reliability analysis. </a:t>
            </a:r>
          </a:p>
          <a:p>
            <a:endParaRPr lang="en-US" dirty="0"/>
          </a:p>
          <a:p>
            <a:r>
              <a:rPr lang="en-US" dirty="0"/>
              <a:t>Now, as you can imagine, enumerating all of these ground motions, and then conducting that many network analyses is very computationally costly, and not very attractive to decision makers who have limited time and limited resources. However, the rigor that this strategy provides, as well as the fidelity of the decisions made using this strategy are invaluable. You can say that this is our best guess about future earthquakes, and we should really try to use that.</a:t>
            </a:r>
          </a:p>
          <a:p>
            <a:endParaRPr lang="en-US" dirty="0"/>
          </a:p>
          <a:p>
            <a:r>
              <a:rPr lang="en-US" dirty="0"/>
              <a:t>Therefore, my work pursues probabilistic analysis and tries to mitigate this issue of computational expense.</a:t>
            </a:r>
          </a:p>
        </p:txBody>
      </p:sp>
      <p:sp>
        <p:nvSpPr>
          <p:cNvPr id="4" name="Slide Number Placeholder 3"/>
          <p:cNvSpPr>
            <a:spLocks noGrp="1"/>
          </p:cNvSpPr>
          <p:nvPr>
            <p:ph type="sldNum" sz="quarter" idx="10"/>
          </p:nvPr>
        </p:nvSpPr>
        <p:spPr/>
        <p:txBody>
          <a:bodyPr/>
          <a:lstStyle/>
          <a:p>
            <a:fld id="{14579602-01B1-45B9-B8AB-10BE1856C649}" type="slidenum">
              <a:rPr lang="en-US" smtClean="0"/>
              <a:t>5</a:t>
            </a:fld>
            <a:endParaRPr lang="en-US" dirty="0"/>
          </a:p>
        </p:txBody>
      </p:sp>
    </p:spTree>
    <p:extLst>
      <p:ext uri="{BB962C8B-B14F-4D97-AF65-F5344CB8AC3E}">
        <p14:creationId xmlns:p14="http://schemas.microsoft.com/office/powerpoint/2010/main" val="37910182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also consider the likelihoods of these scenarios to occur.</a:t>
            </a:r>
          </a:p>
          <a:p>
            <a:endParaRPr lang="en-US" dirty="0"/>
          </a:p>
          <a:p>
            <a:r>
              <a:rPr lang="en-US" dirty="0"/>
              <a:t>This formulation provides a measure of pipe criticality to network functionality, incorporating pipe damage probabilities since we are using a hazard consistent set of ground motions.</a:t>
            </a:r>
          </a:p>
          <a:p>
            <a:endParaRPr lang="en-US" dirty="0"/>
          </a:p>
          <a:p>
            <a:r>
              <a:rPr lang="en-US" dirty="0"/>
              <a:t>Additionally, we implicitly consider joint failures, since we are damaging the network as a whole with these ground motion simulations, rather than damaging one component at a time.</a:t>
            </a:r>
          </a:p>
          <a:p>
            <a:endParaRPr lang="en-US" dirty="0"/>
          </a:p>
          <a:p>
            <a:r>
              <a:rPr lang="en-US" dirty="0"/>
              <a:t>Now, I would like to demonstrate and compare this proposed heuristic with other retrofitting techniques, and see how it fares.</a:t>
            </a:r>
          </a:p>
          <a:p>
            <a:endParaRPr lang="en-US" dirty="0"/>
          </a:p>
        </p:txBody>
      </p:sp>
      <p:sp>
        <p:nvSpPr>
          <p:cNvPr id="4" name="Slide Number Placeholder 3"/>
          <p:cNvSpPr>
            <a:spLocks noGrp="1"/>
          </p:cNvSpPr>
          <p:nvPr>
            <p:ph type="sldNum" sz="quarter" idx="10"/>
          </p:nvPr>
        </p:nvSpPr>
        <p:spPr/>
        <p:txBody>
          <a:bodyPr/>
          <a:lstStyle/>
          <a:p>
            <a:fld id="{D2EEEE6F-E923-470D-8798-A2DE4F65882E}" type="slidenum">
              <a:rPr lang="en-US" smtClean="0"/>
              <a:t>50</a:t>
            </a:fld>
            <a:endParaRPr lang="en-US" dirty="0"/>
          </a:p>
        </p:txBody>
      </p:sp>
    </p:spTree>
    <p:extLst>
      <p:ext uri="{BB962C8B-B14F-4D97-AF65-F5344CB8AC3E}">
        <p14:creationId xmlns:p14="http://schemas.microsoft.com/office/powerpoint/2010/main" val="18849464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demonstrate the retrofitting, each retrofitting technique will select 55 kilometers of pipeline for retrofit, which corresponds to about a quarter of the network. </a:t>
            </a:r>
          </a:p>
          <a:p>
            <a:endParaRPr lang="en-US" dirty="0"/>
          </a:p>
          <a:p>
            <a:r>
              <a:rPr lang="en-US" dirty="0"/>
              <a:t>Pipes selected for retrofitting are made immune to damage, for simplicity and to make more explicit the differences between the retrofit strategies.</a:t>
            </a:r>
          </a:p>
          <a:p>
            <a:r>
              <a:rPr lang="en-US" dirty="0"/>
              <a:t>--------------</a:t>
            </a:r>
          </a:p>
          <a:p>
            <a:r>
              <a:rPr lang="en-US" dirty="0"/>
              <a:t>The effects of these retrofits will be measured by its impacts to this network performance curve. Retrofits that perform well will decrease the probability of nodal unsatisfaction, and shift this curve downward.</a:t>
            </a:r>
          </a:p>
        </p:txBody>
      </p:sp>
      <p:sp>
        <p:nvSpPr>
          <p:cNvPr id="4" name="Slide Number Placeholder 3"/>
          <p:cNvSpPr>
            <a:spLocks noGrp="1"/>
          </p:cNvSpPr>
          <p:nvPr>
            <p:ph type="sldNum" sz="quarter" idx="10"/>
          </p:nvPr>
        </p:nvSpPr>
        <p:spPr/>
        <p:txBody>
          <a:bodyPr/>
          <a:lstStyle/>
          <a:p>
            <a:fld id="{D2EEEE6F-E923-470D-8798-A2DE4F65882E}" type="slidenum">
              <a:rPr lang="en-US" smtClean="0"/>
              <a:t>51</a:t>
            </a:fld>
            <a:endParaRPr lang="en-US" dirty="0"/>
          </a:p>
        </p:txBody>
      </p:sp>
    </p:spTree>
    <p:extLst>
      <p:ext uri="{BB962C8B-B14F-4D97-AF65-F5344CB8AC3E}">
        <p14:creationId xmlns:p14="http://schemas.microsoft.com/office/powerpoint/2010/main" val="13461163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results regarding the impact of various retrofitting strategies. First, we have the solid black line, which is the network performance with no retrofits applied. This acts as a benchmark for comparison. </a:t>
            </a:r>
          </a:p>
          <a:p>
            <a:endParaRPr lang="en-US" dirty="0"/>
          </a:p>
          <a:p>
            <a:r>
              <a:rPr lang="en-US" dirty="0"/>
              <a:t>Next, we have the dashed blue line, in which the retrofitted pipes were pipes with high probability of damage due to ground motion, and the cyan line, in which pipes were just randomly selected for retrofitting. Interestingly, this plot indicates that selecting pipes only on the basis that they break often does not do better than random chance, in this case.</a:t>
            </a:r>
          </a:p>
          <a:p>
            <a:endParaRPr lang="en-US" dirty="0"/>
          </a:p>
          <a:p>
            <a:r>
              <a:rPr lang="en-US" dirty="0"/>
              <a:t>Next, we have the solid blue line, in which retrofits came from those pipes that most impact the network when broken one at a time, and the solid red line, which uses our proposed metric. Interestingly, and unfortunately for me I suppose, they seem to perform very similarly. </a:t>
            </a:r>
          </a:p>
          <a:p>
            <a:endParaRPr lang="en-US" dirty="0"/>
          </a:p>
          <a:p>
            <a:r>
              <a:rPr lang="en-US" dirty="0"/>
              <a:t>Then I thought, what would happen if I were to combine these two heuristics? This leads to the magenta line, which is clearly superior compared to the other retrofits. So even though the above two heuristics performed very similarly with each other, the combination of the two lead to an even more efficient retrofit scheme. This would imply that there was something that these heuristics individually lacked, but when combined, the shared information better captures what’s going on, leading to superior retrofits.</a:t>
            </a:r>
          </a:p>
          <a:p>
            <a:endParaRPr lang="en-US" dirty="0"/>
          </a:p>
          <a:p>
            <a:r>
              <a:rPr lang="en-US" dirty="0"/>
              <a:t>Let’s investigate this further.</a:t>
            </a:r>
          </a:p>
          <a:p>
            <a:endParaRPr lang="en-US" dirty="0"/>
          </a:p>
          <a:p>
            <a:endParaRPr lang="en-US" dirty="0"/>
          </a:p>
        </p:txBody>
      </p:sp>
      <p:sp>
        <p:nvSpPr>
          <p:cNvPr id="4" name="Slide Number Placeholder 3"/>
          <p:cNvSpPr>
            <a:spLocks noGrp="1"/>
          </p:cNvSpPr>
          <p:nvPr>
            <p:ph type="sldNum" sz="quarter" idx="10"/>
          </p:nvPr>
        </p:nvSpPr>
        <p:spPr/>
        <p:txBody>
          <a:bodyPr/>
          <a:lstStyle/>
          <a:p>
            <a:fld id="{D2EEEE6F-E923-470D-8798-A2DE4F65882E}" type="slidenum">
              <a:rPr lang="en-US" smtClean="0"/>
              <a:t>52</a:t>
            </a:fld>
            <a:endParaRPr lang="en-US" dirty="0"/>
          </a:p>
        </p:txBody>
      </p:sp>
    </p:spTree>
    <p:extLst>
      <p:ext uri="{BB962C8B-B14F-4D97-AF65-F5344CB8AC3E}">
        <p14:creationId xmlns:p14="http://schemas.microsoft.com/office/powerpoint/2010/main" val="33095680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map depicts the retrofits selected using the break one at a time strategy. Note that the retrofits extend down market street, loop around south of market, and generally extend west from financial district to the western addition. </a:t>
            </a:r>
          </a:p>
        </p:txBody>
      </p:sp>
      <p:sp>
        <p:nvSpPr>
          <p:cNvPr id="4" name="Slide Number Placeholder 3"/>
          <p:cNvSpPr>
            <a:spLocks noGrp="1"/>
          </p:cNvSpPr>
          <p:nvPr>
            <p:ph type="sldNum" sz="quarter" idx="10"/>
          </p:nvPr>
        </p:nvSpPr>
        <p:spPr/>
        <p:txBody>
          <a:bodyPr/>
          <a:lstStyle/>
          <a:p>
            <a:fld id="{14579602-01B1-45B9-B8AB-10BE1856C649}" type="slidenum">
              <a:rPr lang="en-US" smtClean="0"/>
              <a:t>53</a:t>
            </a:fld>
            <a:endParaRPr lang="en-US" dirty="0"/>
          </a:p>
        </p:txBody>
      </p:sp>
    </p:spTree>
    <p:extLst>
      <p:ext uri="{BB962C8B-B14F-4D97-AF65-F5344CB8AC3E}">
        <p14:creationId xmlns:p14="http://schemas.microsoft.com/office/powerpoint/2010/main" val="7850354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map depicts the retrofit scheme using TPPF. Note that the retrofits do not extend down market street, but actually extends north from the financial district up to north beach and Russian hill. There is also some retrofits performed down in Bayview-Hunters point</a:t>
            </a:r>
          </a:p>
          <a:p>
            <a:endParaRPr lang="en-US" dirty="0"/>
          </a:p>
          <a:p>
            <a:r>
              <a:rPr lang="en-US" dirty="0"/>
              <a:t>Also recall that these two strategy had very similar performance in their retrofits, which is despite having fairly different retrofit schemes.</a:t>
            </a:r>
          </a:p>
        </p:txBody>
      </p:sp>
      <p:sp>
        <p:nvSpPr>
          <p:cNvPr id="4" name="Slide Number Placeholder 3"/>
          <p:cNvSpPr>
            <a:spLocks noGrp="1"/>
          </p:cNvSpPr>
          <p:nvPr>
            <p:ph type="sldNum" sz="quarter" idx="10"/>
          </p:nvPr>
        </p:nvSpPr>
        <p:spPr/>
        <p:txBody>
          <a:bodyPr/>
          <a:lstStyle/>
          <a:p>
            <a:fld id="{14579602-01B1-45B9-B8AB-10BE1856C649}" type="slidenum">
              <a:rPr lang="en-US" smtClean="0"/>
              <a:t>54</a:t>
            </a:fld>
            <a:endParaRPr lang="en-US" dirty="0"/>
          </a:p>
        </p:txBody>
      </p:sp>
    </p:spTree>
    <p:extLst>
      <p:ext uri="{BB962C8B-B14F-4D97-AF65-F5344CB8AC3E}">
        <p14:creationId xmlns:p14="http://schemas.microsoft.com/office/powerpoint/2010/main" val="36813810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map depicts the retrofits selected by combining the above two heuristics. For comparison, I have added mini maps depicting the retrofits of the previous two strategies in top left. If we compare this map with the minimaps, we see that the combined measure incorporates features from both maps. And its superior performance implies that this action improves upon the retrofits from the minimaps, individually.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the dissertation performs more analysis, but in the interest of time, I’ll have to move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difficulties in conducting the research for chapter 4 is that whenever I was testing a new retrofitting heuristic, I had to wait soooo long for the results to come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r>
              <a:rPr lang="en-US" dirty="0"/>
              <a:t>34-56</a:t>
            </a:r>
          </a:p>
          <a:p>
            <a:r>
              <a:rPr lang="en-US" dirty="0"/>
              <a:t>8:00</a:t>
            </a:r>
          </a:p>
          <a:p>
            <a:r>
              <a:rPr lang="en-US" dirty="0"/>
              <a:t>--------</a:t>
            </a:r>
          </a:p>
          <a:p>
            <a:r>
              <a:rPr lang="en-US" dirty="0"/>
              <a:t>22:00</a:t>
            </a:r>
          </a:p>
        </p:txBody>
      </p:sp>
      <p:sp>
        <p:nvSpPr>
          <p:cNvPr id="4" name="Slide Number Placeholder 3"/>
          <p:cNvSpPr>
            <a:spLocks noGrp="1"/>
          </p:cNvSpPr>
          <p:nvPr>
            <p:ph type="sldNum" sz="quarter" idx="10"/>
          </p:nvPr>
        </p:nvSpPr>
        <p:spPr/>
        <p:txBody>
          <a:bodyPr/>
          <a:lstStyle/>
          <a:p>
            <a:fld id="{14579602-01B1-45B9-B8AB-10BE1856C649}" type="slidenum">
              <a:rPr lang="en-US" smtClean="0"/>
              <a:t>55</a:t>
            </a:fld>
            <a:endParaRPr lang="en-US" dirty="0"/>
          </a:p>
        </p:txBody>
      </p:sp>
    </p:spTree>
    <p:extLst>
      <p:ext uri="{BB962C8B-B14F-4D97-AF65-F5344CB8AC3E}">
        <p14:creationId xmlns:p14="http://schemas.microsoft.com/office/powerpoint/2010/main" val="23116064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complexity of the calculations, combined with the complexity of my network, results in long computation time. There do exist other ways to evaluate network performance that are much more computationally efficient.</a:t>
            </a:r>
          </a:p>
          <a:p>
            <a:endParaRPr lang="en-US" dirty="0"/>
          </a:p>
        </p:txBody>
      </p:sp>
      <p:sp>
        <p:nvSpPr>
          <p:cNvPr id="4" name="Slide Number Placeholder 3"/>
          <p:cNvSpPr>
            <a:spLocks noGrp="1"/>
          </p:cNvSpPr>
          <p:nvPr>
            <p:ph type="sldNum" sz="quarter" idx="10"/>
          </p:nvPr>
        </p:nvSpPr>
        <p:spPr/>
        <p:txBody>
          <a:bodyPr/>
          <a:lstStyle/>
          <a:p>
            <a:fld id="{14579602-01B1-45B9-B8AB-10BE1856C649}" type="slidenum">
              <a:rPr lang="en-US" smtClean="0"/>
              <a:t>56</a:t>
            </a:fld>
            <a:endParaRPr lang="en-US" dirty="0"/>
          </a:p>
        </p:txBody>
      </p:sp>
    </p:spTree>
    <p:extLst>
      <p:ext uri="{BB962C8B-B14F-4D97-AF65-F5344CB8AC3E}">
        <p14:creationId xmlns:p14="http://schemas.microsoft.com/office/powerpoint/2010/main" val="531651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 popular method for analyzing networks is performing a topological analysis. In this strategy, damaged components are removed from the network topology, and the performance is based on the connectivity between source nodes and the distribution nodes of the network.</a:t>
            </a:r>
          </a:p>
          <a:p>
            <a:r>
              <a:rPr lang="en-US" dirty="0"/>
              <a:t>-----</a:t>
            </a:r>
          </a:p>
          <a:p>
            <a:r>
              <a:rPr lang="en-US" dirty="0"/>
              <a:t>For example, consider our example network.</a:t>
            </a:r>
          </a:p>
          <a:p>
            <a:r>
              <a:rPr lang="en-US" dirty="0"/>
              <a:t>---------</a:t>
            </a:r>
          </a:p>
          <a:p>
            <a:r>
              <a:rPr lang="en-US" dirty="0"/>
              <a:t>If these pipes were damaged during simulation, </a:t>
            </a:r>
          </a:p>
        </p:txBody>
      </p:sp>
      <p:sp>
        <p:nvSpPr>
          <p:cNvPr id="4" name="Slide Number Placeholder 3"/>
          <p:cNvSpPr>
            <a:spLocks noGrp="1"/>
          </p:cNvSpPr>
          <p:nvPr>
            <p:ph type="sldNum" sz="quarter" idx="10"/>
          </p:nvPr>
        </p:nvSpPr>
        <p:spPr/>
        <p:txBody>
          <a:bodyPr/>
          <a:lstStyle/>
          <a:p>
            <a:fld id="{14579602-01B1-45B9-B8AB-10BE1856C649}" type="slidenum">
              <a:rPr lang="en-US" smtClean="0"/>
              <a:t>57</a:t>
            </a:fld>
            <a:endParaRPr lang="en-US" dirty="0"/>
          </a:p>
        </p:txBody>
      </p:sp>
    </p:spTree>
    <p:extLst>
      <p:ext uri="{BB962C8B-B14F-4D97-AF65-F5344CB8AC3E}">
        <p14:creationId xmlns:p14="http://schemas.microsoft.com/office/powerpoint/2010/main" val="7811433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they are removed from the network like so. Then we check the connectivity between the source nodes</a:t>
            </a:r>
          </a:p>
          <a:p>
            <a:r>
              <a:rPr lang="en-US" dirty="0"/>
              <a:t>-------------</a:t>
            </a:r>
          </a:p>
          <a:p>
            <a:r>
              <a:rPr lang="en-US" dirty="0"/>
              <a:t>And our distribution nodes.</a:t>
            </a:r>
          </a:p>
          <a:p>
            <a:endParaRPr lang="en-US" dirty="0"/>
          </a:p>
          <a:p>
            <a:r>
              <a:rPr lang="en-US" dirty="0"/>
              <a:t>While this is easy to calculate, there may be some discrepancies between the results from this model and that of a physics based model.</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4579602-01B1-45B9-B8AB-10BE1856C649}" type="slidenum">
              <a:rPr lang="en-US" smtClean="0"/>
              <a:t>58</a:t>
            </a:fld>
            <a:endParaRPr lang="en-US" dirty="0"/>
          </a:p>
        </p:txBody>
      </p:sp>
    </p:spTree>
    <p:extLst>
      <p:ext uri="{BB962C8B-B14F-4D97-AF65-F5344CB8AC3E}">
        <p14:creationId xmlns:p14="http://schemas.microsoft.com/office/powerpoint/2010/main" val="452536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consider this configuration. Both distribution nodes are connected to a source node, and thus this model says that these nodes have water. However, this may not be the case—since one of the source nodes is disconnected, there may not be enough water to adequately supply both distribution nodes. Or, due to the long travel path to the left distribution node, there may not be enough pressure or energy to propagate water to that node. </a:t>
            </a:r>
          </a:p>
          <a:p>
            <a:endParaRPr lang="en-US" dirty="0"/>
          </a:p>
          <a:p>
            <a:r>
              <a:rPr lang="en-US" dirty="0"/>
              <a:t>There are other non physical models that try to address these issues, but they also have some limitations. </a:t>
            </a:r>
          </a:p>
          <a:p>
            <a:endParaRPr lang="en-US" dirty="0"/>
          </a:p>
          <a:p>
            <a:r>
              <a:rPr lang="en-US" dirty="0"/>
              <a:t>Thus, as is the theme of this dissertation, I want the methodological rigor of physics based models, but with a smaller computational cost.</a:t>
            </a:r>
          </a:p>
        </p:txBody>
      </p:sp>
      <p:sp>
        <p:nvSpPr>
          <p:cNvPr id="4" name="Slide Number Placeholder 3"/>
          <p:cNvSpPr>
            <a:spLocks noGrp="1"/>
          </p:cNvSpPr>
          <p:nvPr>
            <p:ph type="sldNum" sz="quarter" idx="10"/>
          </p:nvPr>
        </p:nvSpPr>
        <p:spPr/>
        <p:txBody>
          <a:bodyPr/>
          <a:lstStyle/>
          <a:p>
            <a:fld id="{14579602-01B1-45B9-B8AB-10BE1856C649}" type="slidenum">
              <a:rPr lang="en-US" smtClean="0"/>
              <a:t>59</a:t>
            </a:fld>
            <a:endParaRPr lang="en-US" dirty="0"/>
          </a:p>
        </p:txBody>
      </p:sp>
    </p:spTree>
    <p:extLst>
      <p:ext uri="{BB962C8B-B14F-4D97-AF65-F5344CB8AC3E}">
        <p14:creationId xmlns:p14="http://schemas.microsoft.com/office/powerpoint/2010/main" val="2632236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desire in mind, the objectives of my dissertation can be summarized into these main points.</a:t>
            </a:r>
          </a:p>
          <a:p>
            <a:r>
              <a:rPr lang="en-US" dirty="0"/>
              <a:t>------</a:t>
            </a:r>
          </a:p>
          <a:p>
            <a:r>
              <a:rPr lang="en-US" dirty="0"/>
              <a:t>First, I want to facilitate probabilistic analysis of infrastructure network reliability. I want to inform and teach people about probabilistic analysis and prove that it is worth conducting.</a:t>
            </a:r>
          </a:p>
        </p:txBody>
      </p:sp>
      <p:sp>
        <p:nvSpPr>
          <p:cNvPr id="4" name="Slide Number Placeholder 3"/>
          <p:cNvSpPr>
            <a:spLocks noGrp="1"/>
          </p:cNvSpPr>
          <p:nvPr>
            <p:ph type="sldNum" sz="quarter" idx="10"/>
          </p:nvPr>
        </p:nvSpPr>
        <p:spPr/>
        <p:txBody>
          <a:bodyPr/>
          <a:lstStyle/>
          <a:p>
            <a:fld id="{14579602-01B1-45B9-B8AB-10BE1856C649}" type="slidenum">
              <a:rPr lang="en-US" smtClean="0"/>
              <a:t>6</a:t>
            </a:fld>
            <a:endParaRPr lang="en-US" dirty="0"/>
          </a:p>
        </p:txBody>
      </p:sp>
    </p:spTree>
    <p:extLst>
      <p:ext uri="{BB962C8B-B14F-4D97-AF65-F5344CB8AC3E}">
        <p14:creationId xmlns:p14="http://schemas.microsoft.com/office/powerpoint/2010/main" val="34049493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again, if we think about our physics based simulation, we are just translating network component damage into an estimate of network performance. </a:t>
            </a:r>
          </a:p>
        </p:txBody>
      </p:sp>
      <p:sp>
        <p:nvSpPr>
          <p:cNvPr id="4" name="Slide Number Placeholder 3"/>
          <p:cNvSpPr>
            <a:spLocks noGrp="1"/>
          </p:cNvSpPr>
          <p:nvPr>
            <p:ph type="sldNum" sz="quarter" idx="10"/>
          </p:nvPr>
        </p:nvSpPr>
        <p:spPr/>
        <p:txBody>
          <a:bodyPr/>
          <a:lstStyle/>
          <a:p>
            <a:fld id="{14579602-01B1-45B9-B8AB-10BE1856C649}" type="slidenum">
              <a:rPr lang="en-US" smtClean="0"/>
              <a:t>60</a:t>
            </a:fld>
            <a:endParaRPr lang="en-US" dirty="0"/>
          </a:p>
        </p:txBody>
      </p:sp>
    </p:spTree>
    <p:extLst>
      <p:ext uri="{BB962C8B-B14F-4D97-AF65-F5344CB8AC3E}">
        <p14:creationId xmlns:p14="http://schemas.microsoft.com/office/powerpoint/2010/main" val="2887942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take this perspective: we are taking our damage simulation, putting that into a black box, and this black box outputs network performance that reflects the satisfaction of the governing physical equations.</a:t>
            </a:r>
          </a:p>
        </p:txBody>
      </p:sp>
      <p:sp>
        <p:nvSpPr>
          <p:cNvPr id="4" name="Slide Number Placeholder 3"/>
          <p:cNvSpPr>
            <a:spLocks noGrp="1"/>
          </p:cNvSpPr>
          <p:nvPr>
            <p:ph type="sldNum" sz="quarter" idx="10"/>
          </p:nvPr>
        </p:nvSpPr>
        <p:spPr/>
        <p:txBody>
          <a:bodyPr/>
          <a:lstStyle/>
          <a:p>
            <a:fld id="{14579602-01B1-45B9-B8AB-10BE1856C649}" type="slidenum">
              <a:rPr lang="en-US" smtClean="0"/>
              <a:t>61</a:t>
            </a:fld>
            <a:endParaRPr lang="en-US" dirty="0"/>
          </a:p>
        </p:txBody>
      </p:sp>
    </p:spTree>
    <p:extLst>
      <p:ext uri="{BB962C8B-B14F-4D97-AF65-F5344CB8AC3E}">
        <p14:creationId xmlns:p14="http://schemas.microsoft.com/office/powerpoint/2010/main" val="13031663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if, we were to use a statistical learning model as this black box, that can translate our component damage into network performance estimates that reflect the satisfaction of the governing physical equations, but is also more computationally efficient? This is what chapter 5 of my dissertation proposes.</a:t>
            </a:r>
          </a:p>
        </p:txBody>
      </p:sp>
      <p:sp>
        <p:nvSpPr>
          <p:cNvPr id="4" name="Slide Number Placeholder 3"/>
          <p:cNvSpPr>
            <a:spLocks noGrp="1"/>
          </p:cNvSpPr>
          <p:nvPr>
            <p:ph type="sldNum" sz="quarter" idx="10"/>
          </p:nvPr>
        </p:nvSpPr>
        <p:spPr/>
        <p:txBody>
          <a:bodyPr/>
          <a:lstStyle/>
          <a:p>
            <a:fld id="{14579602-01B1-45B9-B8AB-10BE1856C649}" type="slidenum">
              <a:rPr lang="en-US" smtClean="0"/>
              <a:t>62</a:t>
            </a:fld>
            <a:endParaRPr lang="en-US" dirty="0"/>
          </a:p>
        </p:txBody>
      </p:sp>
    </p:spTree>
    <p:extLst>
      <p:ext uri="{BB962C8B-B14F-4D97-AF65-F5344CB8AC3E}">
        <p14:creationId xmlns:p14="http://schemas.microsoft.com/office/powerpoint/2010/main" val="25974347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statistical learning technique I am using is Random Forest regression. Random Forest has been discussed for some time, but I believe the most modern version was first proposed by Breiman in 2001. </a:t>
            </a:r>
          </a:p>
          <a:p>
            <a:endParaRPr lang="en-US" dirty="0"/>
          </a:p>
          <a:p>
            <a:r>
              <a:rPr lang="en-US" dirty="0"/>
              <a:t>Random Forest models make predictions based on aggregating the predictions of many decision trees. </a:t>
            </a:r>
          </a:p>
          <a:p>
            <a:endParaRPr lang="en-US" dirty="0"/>
          </a:p>
          <a:p>
            <a:r>
              <a:rPr lang="en-US" dirty="0"/>
              <a:t>During model training, each tree is constructed in the following manner. First, the training data is bootstrapped, which is basically sampling with replacement, resulting in trees that may be constructed using different parts of the training data set. </a:t>
            </a:r>
          </a:p>
          <a:p>
            <a:endParaRPr lang="en-US" dirty="0"/>
          </a:p>
          <a:p>
            <a:r>
              <a:rPr lang="en-US" dirty="0"/>
              <a:t>Additionally, each tree only uses a subset of the input predictor variables—in my case, I used approximately 30% of the variables for each tree. This helps de-correlate the trees to improve the accuracy of predictions. </a:t>
            </a:r>
          </a:p>
          <a:p>
            <a:endParaRPr lang="en-US" dirty="0"/>
          </a:p>
          <a:p>
            <a:r>
              <a:rPr lang="en-US" dirty="0"/>
              <a:t>For those that are unfamiliar with trees, here is a quick example. Trees contain nodes like this, where a decision is made based on a particular variable. For example, if this variable is less than some value, then it goes in this direction. If not, then it goes in the other direction. In the next level, we make another decision using a different variable, and repeat the process, until we get to the very bottom of the tree, where the tree outputs a value based on which branches you take. These thresholds and the final values are determined during model training, and new data points traverse this tree to obtain these values during prediction.</a:t>
            </a:r>
          </a:p>
          <a:p>
            <a:endParaRPr lang="en-US" dirty="0"/>
          </a:p>
          <a:p>
            <a:r>
              <a:rPr lang="en-US" dirty="0"/>
              <a:t>*******************************</a:t>
            </a:r>
          </a:p>
          <a:p>
            <a:r>
              <a:rPr lang="en-US" dirty="0"/>
              <a:t>Subset of variables -&gt; lower correlation between trees</a:t>
            </a:r>
          </a:p>
          <a:p>
            <a:r>
              <a:rPr lang="en-US" dirty="0"/>
              <a:t>Trees -&gt; low bias</a:t>
            </a:r>
          </a:p>
          <a:p>
            <a:r>
              <a:rPr lang="en-US" dirty="0"/>
              <a:t>Aggregation -&gt; low variance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also gives us something called out-of-bag samples for each tree, which refer to training data that is not used in the construction of the particular tree. These out-of-bag samples can be used for testing or other calculations that I will mention later.</a:t>
            </a:r>
          </a:p>
          <a:p>
            <a:endParaRPr lang="en-US" dirty="0"/>
          </a:p>
        </p:txBody>
      </p:sp>
      <p:sp>
        <p:nvSpPr>
          <p:cNvPr id="4" name="Slide Number Placeholder 3"/>
          <p:cNvSpPr>
            <a:spLocks noGrp="1"/>
          </p:cNvSpPr>
          <p:nvPr>
            <p:ph type="sldNum" sz="quarter" idx="10"/>
          </p:nvPr>
        </p:nvSpPr>
        <p:spPr/>
        <p:txBody>
          <a:bodyPr/>
          <a:lstStyle/>
          <a:p>
            <a:fld id="{14579602-01B1-45B9-B8AB-10BE1856C649}" type="slidenum">
              <a:rPr lang="en-US" smtClean="0"/>
              <a:t>63</a:t>
            </a:fld>
            <a:endParaRPr lang="en-US" dirty="0"/>
          </a:p>
        </p:txBody>
      </p:sp>
    </p:spTree>
    <p:extLst>
      <p:ext uri="{BB962C8B-B14F-4D97-AF65-F5344CB8AC3E}">
        <p14:creationId xmlns:p14="http://schemas.microsoft.com/office/powerpoint/2010/main" val="8086678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did consider other statistical learning techniques such as linear regressors like Lasso, support vector machines, and neural networks, but I ultimately chose random forests for their ease of use, relatively quick calculation time, ability to capture complex interactions between predictor variables, and its low bias and low variance.</a:t>
            </a:r>
          </a:p>
          <a:p>
            <a:endParaRPr lang="en-US" dirty="0"/>
          </a:p>
          <a:p>
            <a:r>
              <a:rPr lang="en-US" dirty="0"/>
              <a:t>In applying random forests to network performance estimation, I explored two different strategies.</a:t>
            </a:r>
          </a:p>
          <a:p>
            <a:endParaRPr lang="en-US" dirty="0"/>
          </a:p>
          <a:p>
            <a:endParaRPr lang="en-US" dirty="0"/>
          </a:p>
          <a:p>
            <a:r>
              <a:rPr lang="en-US" dirty="0"/>
              <a:t>Subset of variables -&gt; lower correlation between trees</a:t>
            </a:r>
          </a:p>
          <a:p>
            <a:r>
              <a:rPr lang="en-US" dirty="0"/>
              <a:t>Trees -&gt; low bias</a:t>
            </a:r>
          </a:p>
          <a:p>
            <a:r>
              <a:rPr lang="en-US" dirty="0"/>
              <a:t>Aggregation -&gt; low variance</a:t>
            </a:r>
          </a:p>
        </p:txBody>
      </p:sp>
      <p:sp>
        <p:nvSpPr>
          <p:cNvPr id="4" name="Slide Number Placeholder 3"/>
          <p:cNvSpPr>
            <a:spLocks noGrp="1"/>
          </p:cNvSpPr>
          <p:nvPr>
            <p:ph type="sldNum" sz="quarter" idx="10"/>
          </p:nvPr>
        </p:nvSpPr>
        <p:spPr/>
        <p:txBody>
          <a:bodyPr/>
          <a:lstStyle/>
          <a:p>
            <a:fld id="{14579602-01B1-45B9-B8AB-10BE1856C649}" type="slidenum">
              <a:rPr lang="en-US" smtClean="0"/>
              <a:t>64</a:t>
            </a:fld>
            <a:endParaRPr lang="en-US" dirty="0"/>
          </a:p>
        </p:txBody>
      </p:sp>
    </p:spTree>
    <p:extLst>
      <p:ext uri="{BB962C8B-B14F-4D97-AF65-F5344CB8AC3E}">
        <p14:creationId xmlns:p14="http://schemas.microsoft.com/office/powerpoint/2010/main" val="37618143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in the Naïve strategy, I simply used the component states, or in other words the existence of pipe damage, as my predictor variables. There are a total of 6,307 predictor variables, each corresponding to a pipe segment. </a:t>
            </a:r>
          </a:p>
          <a:p>
            <a:endParaRPr lang="en-US" dirty="0"/>
          </a:p>
          <a:p>
            <a:r>
              <a:rPr lang="en-US" dirty="0"/>
              <a:t>For example, the first value in this vector describes the damage state of a pipe, and may be the decision variable for the first node of a decision tree.</a:t>
            </a:r>
          </a:p>
          <a:p>
            <a:endParaRPr lang="en-US" dirty="0"/>
          </a:p>
          <a:p>
            <a:r>
              <a:rPr lang="en-US" dirty="0"/>
              <a:t>One issue with this strategy is that for large networks we have a huge parameter space, and given limited training data, we may not be able to adequately capture this large parameter space.</a:t>
            </a:r>
          </a:p>
        </p:txBody>
      </p:sp>
      <p:sp>
        <p:nvSpPr>
          <p:cNvPr id="4" name="Slide Number Placeholder 3"/>
          <p:cNvSpPr>
            <a:spLocks noGrp="1"/>
          </p:cNvSpPr>
          <p:nvPr>
            <p:ph type="sldNum" sz="quarter" idx="10"/>
          </p:nvPr>
        </p:nvSpPr>
        <p:spPr/>
        <p:txBody>
          <a:bodyPr/>
          <a:lstStyle/>
          <a:p>
            <a:fld id="{14579602-01B1-45B9-B8AB-10BE1856C649}" type="slidenum">
              <a:rPr lang="en-US" smtClean="0"/>
              <a:t>65</a:t>
            </a:fld>
            <a:endParaRPr lang="en-US" dirty="0"/>
          </a:p>
        </p:txBody>
      </p:sp>
    </p:spTree>
    <p:extLst>
      <p:ext uri="{BB962C8B-B14F-4D97-AF65-F5344CB8AC3E}">
        <p14:creationId xmlns:p14="http://schemas.microsoft.com/office/powerpoint/2010/main" val="39101752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in the second strategy, I convert the component states into a smaller set of explanatory metrics, and then use these metrics as predictor variables instead. The objective is to be able to capture the impact of pipe damage to network behavior through these explanatory metrics, and at the same time, reduce the parameter space of the predictor variables.</a:t>
            </a:r>
          </a:p>
        </p:txBody>
      </p:sp>
      <p:sp>
        <p:nvSpPr>
          <p:cNvPr id="4" name="Slide Number Placeholder 3"/>
          <p:cNvSpPr>
            <a:spLocks noGrp="1"/>
          </p:cNvSpPr>
          <p:nvPr>
            <p:ph type="sldNum" sz="quarter" idx="10"/>
          </p:nvPr>
        </p:nvSpPr>
        <p:spPr/>
        <p:txBody>
          <a:bodyPr/>
          <a:lstStyle/>
          <a:p>
            <a:fld id="{14579602-01B1-45B9-B8AB-10BE1856C649}" type="slidenum">
              <a:rPr lang="en-US" smtClean="0"/>
              <a:t>66</a:t>
            </a:fld>
            <a:endParaRPr lang="en-US" dirty="0"/>
          </a:p>
        </p:txBody>
      </p:sp>
    </p:spTree>
    <p:extLst>
      <p:ext uri="{BB962C8B-B14F-4D97-AF65-F5344CB8AC3E}">
        <p14:creationId xmlns:p14="http://schemas.microsoft.com/office/powerpoint/2010/main" val="22607466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have time to describes all of the metrics I used here, so I’ll just describe them in general. </a:t>
            </a:r>
          </a:p>
          <a:p>
            <a:r>
              <a:rPr lang="en-US" dirty="0"/>
              <a:t>-------------</a:t>
            </a:r>
          </a:p>
          <a:p>
            <a:r>
              <a:rPr lang="en-US" dirty="0"/>
              <a:t>These metrics are either prominent metrics in the literature, or metrics that I have formulated in the dissertation</a:t>
            </a:r>
          </a:p>
        </p:txBody>
      </p:sp>
      <p:sp>
        <p:nvSpPr>
          <p:cNvPr id="4" name="Slide Number Placeholder 3"/>
          <p:cNvSpPr>
            <a:spLocks noGrp="1"/>
          </p:cNvSpPr>
          <p:nvPr>
            <p:ph type="sldNum" sz="quarter" idx="10"/>
          </p:nvPr>
        </p:nvSpPr>
        <p:spPr/>
        <p:txBody>
          <a:bodyPr/>
          <a:lstStyle/>
          <a:p>
            <a:fld id="{14579602-01B1-45B9-B8AB-10BE1856C649}" type="slidenum">
              <a:rPr lang="en-US" smtClean="0"/>
              <a:t>67</a:t>
            </a:fld>
            <a:endParaRPr lang="en-US" dirty="0"/>
          </a:p>
        </p:txBody>
      </p:sp>
    </p:spTree>
    <p:extLst>
      <p:ext uri="{BB962C8B-B14F-4D97-AF65-F5344CB8AC3E}">
        <p14:creationId xmlns:p14="http://schemas.microsoft.com/office/powerpoint/2010/main" val="23804073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metrics could be topological in nature—that is, they are a function of the arrangement of components in the network--or flow/demand based.</a:t>
            </a:r>
          </a:p>
        </p:txBody>
      </p:sp>
      <p:sp>
        <p:nvSpPr>
          <p:cNvPr id="4" name="Slide Number Placeholder 3"/>
          <p:cNvSpPr>
            <a:spLocks noGrp="1"/>
          </p:cNvSpPr>
          <p:nvPr>
            <p:ph type="sldNum" sz="quarter" idx="10"/>
          </p:nvPr>
        </p:nvSpPr>
        <p:spPr/>
        <p:txBody>
          <a:bodyPr/>
          <a:lstStyle/>
          <a:p>
            <a:fld id="{14579602-01B1-45B9-B8AB-10BE1856C649}" type="slidenum">
              <a:rPr lang="en-US" smtClean="0"/>
              <a:t>68</a:t>
            </a:fld>
            <a:endParaRPr lang="en-US" dirty="0"/>
          </a:p>
        </p:txBody>
      </p:sp>
    </p:spTree>
    <p:extLst>
      <p:ext uri="{BB962C8B-B14F-4D97-AF65-F5344CB8AC3E}">
        <p14:creationId xmlns:p14="http://schemas.microsoft.com/office/powerpoint/2010/main" val="20850379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dissertation explores a total of 23 explanatory metrics, which contributes 49 variables, as some metrics are specific to a particular source node, and there are 7 source nodes in my network.</a:t>
            </a:r>
          </a:p>
        </p:txBody>
      </p:sp>
      <p:sp>
        <p:nvSpPr>
          <p:cNvPr id="4" name="Slide Number Placeholder 3"/>
          <p:cNvSpPr>
            <a:spLocks noGrp="1"/>
          </p:cNvSpPr>
          <p:nvPr>
            <p:ph type="sldNum" sz="quarter" idx="10"/>
          </p:nvPr>
        </p:nvSpPr>
        <p:spPr/>
        <p:txBody>
          <a:bodyPr/>
          <a:lstStyle/>
          <a:p>
            <a:fld id="{14579602-01B1-45B9-B8AB-10BE1856C649}" type="slidenum">
              <a:rPr lang="en-US" smtClean="0"/>
              <a:t>69</a:t>
            </a:fld>
            <a:endParaRPr lang="en-US" dirty="0"/>
          </a:p>
        </p:txBody>
      </p:sp>
    </p:spTree>
    <p:extLst>
      <p:ext uri="{BB962C8B-B14F-4D97-AF65-F5344CB8AC3E}">
        <p14:creationId xmlns:p14="http://schemas.microsoft.com/office/powerpoint/2010/main" val="1267672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and this goes hand in hand with the first point, I want to integrate the probabilistic seismic risk analysis into mitigation planning, and perform risk informed retrofit selection.</a:t>
            </a:r>
          </a:p>
        </p:txBody>
      </p:sp>
      <p:sp>
        <p:nvSpPr>
          <p:cNvPr id="4" name="Slide Number Placeholder 3"/>
          <p:cNvSpPr>
            <a:spLocks noGrp="1"/>
          </p:cNvSpPr>
          <p:nvPr>
            <p:ph type="sldNum" sz="quarter" idx="10"/>
          </p:nvPr>
        </p:nvSpPr>
        <p:spPr/>
        <p:txBody>
          <a:bodyPr/>
          <a:lstStyle/>
          <a:p>
            <a:fld id="{14579602-01B1-45B9-B8AB-10BE1856C649}" type="slidenum">
              <a:rPr lang="en-US" smtClean="0"/>
              <a:t>7</a:t>
            </a:fld>
            <a:endParaRPr lang="en-US" dirty="0"/>
          </a:p>
        </p:txBody>
      </p:sp>
    </p:spTree>
    <p:extLst>
      <p:ext uri="{BB962C8B-B14F-4D97-AF65-F5344CB8AC3E}">
        <p14:creationId xmlns:p14="http://schemas.microsoft.com/office/powerpoint/2010/main" val="4470370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feature of the random forest model is that we can estimate the importance of its predictor variables, using something called the out of bag permuted variable delta error. This value describes the impact of a predictor variable to prediction accuracy.</a:t>
            </a:r>
          </a:p>
          <a:p>
            <a:r>
              <a:rPr lang="en-US" dirty="0"/>
              <a:t>--------</a:t>
            </a:r>
          </a:p>
          <a:p>
            <a:r>
              <a:rPr lang="en-US" dirty="0"/>
              <a:t>We can compare this value for all predictor variables, like so, and be able to identify the most important variables.</a:t>
            </a:r>
          </a:p>
        </p:txBody>
      </p:sp>
      <p:sp>
        <p:nvSpPr>
          <p:cNvPr id="4" name="Slide Number Placeholder 3"/>
          <p:cNvSpPr>
            <a:spLocks noGrp="1"/>
          </p:cNvSpPr>
          <p:nvPr>
            <p:ph type="sldNum" sz="quarter" idx="10"/>
          </p:nvPr>
        </p:nvSpPr>
        <p:spPr/>
        <p:txBody>
          <a:bodyPr/>
          <a:lstStyle/>
          <a:p>
            <a:fld id="{14579602-01B1-45B9-B8AB-10BE1856C649}" type="slidenum">
              <a:rPr lang="en-US" smtClean="0"/>
              <a:t>70</a:t>
            </a:fld>
            <a:endParaRPr lang="en-US" dirty="0"/>
          </a:p>
        </p:txBody>
      </p:sp>
    </p:spTree>
    <p:extLst>
      <p:ext uri="{BB962C8B-B14F-4D97-AF65-F5344CB8AC3E}">
        <p14:creationId xmlns:p14="http://schemas.microsoft.com/office/powerpoint/2010/main" val="3223235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this variable importance measure, we can think about, what happens if we just use only the most important variable in Random Forest; or the two most important variables, the three most important variables, etc. </a:t>
            </a:r>
          </a:p>
          <a:p>
            <a:r>
              <a:rPr lang="en-US" dirty="0"/>
              <a:t>---------</a:t>
            </a:r>
          </a:p>
          <a:p>
            <a:r>
              <a:rPr lang="en-US" dirty="0"/>
              <a:t>This plot depicts the performance of those models. The X axis describes the number of variables we include in the model, and the Y axis describes the Mean squared error, or MSE, a measure of the prediction error. This dashed red line describes the prediction error of the model using all variables, and the solid blue line describes the prediction error using a number of the most important variables. Interestingly, the blue line essentially converges with a model containing 3 variables, implying that I can achieve the same predictive power using just these 3 variables as compared to using all variables. For this presentation, I will be using the metric strategy using this optimized set of 3 variables.</a:t>
            </a:r>
          </a:p>
        </p:txBody>
      </p:sp>
      <p:sp>
        <p:nvSpPr>
          <p:cNvPr id="4" name="Slide Number Placeholder 3"/>
          <p:cNvSpPr>
            <a:spLocks noGrp="1"/>
          </p:cNvSpPr>
          <p:nvPr>
            <p:ph type="sldNum" sz="quarter" idx="10"/>
          </p:nvPr>
        </p:nvSpPr>
        <p:spPr/>
        <p:txBody>
          <a:bodyPr/>
          <a:lstStyle/>
          <a:p>
            <a:fld id="{14579602-01B1-45B9-B8AB-10BE1856C649}" type="slidenum">
              <a:rPr lang="en-US" smtClean="0"/>
              <a:t>71</a:t>
            </a:fld>
            <a:endParaRPr lang="en-US" dirty="0"/>
          </a:p>
        </p:txBody>
      </p:sp>
    </p:spTree>
    <p:extLst>
      <p:ext uri="{BB962C8B-B14F-4D97-AF65-F5344CB8AC3E}">
        <p14:creationId xmlns:p14="http://schemas.microsoft.com/office/powerpoint/2010/main" val="7048500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that are curious, these are the top three most important variables used in the model. </a:t>
            </a:r>
          </a:p>
          <a:p>
            <a:endParaRPr lang="en-US" dirty="0"/>
          </a:p>
          <a:p>
            <a:r>
              <a:rPr lang="en-US" dirty="0"/>
              <a:t>First is spectral radius, a metric from literature related to dynamic phenomena in networks, such as the infection rate of viruses.</a:t>
            </a:r>
          </a:p>
          <a:p>
            <a:endParaRPr lang="en-US" dirty="0"/>
          </a:p>
          <a:p>
            <a:r>
              <a:rPr lang="en-US" dirty="0"/>
              <a:t>Second is the proportion of affected tiers, a metric formulated in this dissertation defined to be the proportion of links that are downstream of damaged pipes.</a:t>
            </a:r>
          </a:p>
          <a:p>
            <a:endParaRPr lang="en-US" dirty="0"/>
          </a:p>
          <a:p>
            <a:r>
              <a:rPr lang="en-US" dirty="0"/>
              <a:t>Third is the critical fraction, a metric from literature that describes the theoretical proportion of nodes that need to be removed to completely destroy the largest cluster in the network. </a:t>
            </a:r>
          </a:p>
          <a:p>
            <a:endParaRPr lang="en-US" dirty="0"/>
          </a:p>
          <a:p>
            <a:endParaRPr lang="en-US" dirty="0"/>
          </a:p>
        </p:txBody>
      </p:sp>
      <p:sp>
        <p:nvSpPr>
          <p:cNvPr id="4" name="Slide Number Placeholder 3"/>
          <p:cNvSpPr>
            <a:spLocks noGrp="1"/>
          </p:cNvSpPr>
          <p:nvPr>
            <p:ph type="sldNum" sz="quarter" idx="10"/>
          </p:nvPr>
        </p:nvSpPr>
        <p:spPr/>
        <p:txBody>
          <a:bodyPr/>
          <a:lstStyle/>
          <a:p>
            <a:fld id="{14579602-01B1-45B9-B8AB-10BE1856C649}" type="slidenum">
              <a:rPr lang="en-US" smtClean="0"/>
              <a:t>72</a:t>
            </a:fld>
            <a:endParaRPr lang="en-US" dirty="0"/>
          </a:p>
        </p:txBody>
      </p:sp>
    </p:spTree>
    <p:extLst>
      <p:ext uri="{BB962C8B-B14F-4D97-AF65-F5344CB8AC3E}">
        <p14:creationId xmlns:p14="http://schemas.microsoft.com/office/powerpoint/2010/main" val="7089603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models using both strategies are constructed using a set of 1820 training data, and then tested using another set of 1820 data points.</a:t>
            </a:r>
          </a:p>
          <a:p>
            <a:r>
              <a:rPr lang="en-US" dirty="0"/>
              <a:t>These scatter plots describe the predictive power using these two different strategies. Each data point describes one simulation of pipe damage. The x axis is the true nodal unsatisfaction resulting from that damage, and the y axis is the predicted nodal unsatisfaction using our models. The coloration of the plots describe the density of the points, and the red line describes y = x, or when the prediction is exactly equal to the true value.</a:t>
            </a:r>
          </a:p>
          <a:p>
            <a:endParaRPr lang="en-US" dirty="0"/>
          </a:p>
          <a:p>
            <a:r>
              <a:rPr lang="en-US" dirty="0"/>
              <a:t>On the left, we have the Naïve model. We see that there is some correlation in these points, but many predictions seem to deviate from the true value, i.e. not following the red line. For example, there is a dense group of points on the right here, and a fairly dense group on the left side here. It seems that this model is unable to predict values above 0.8 and below about 0.35. This may be due to the large parameter space I mentioned earlier, and how it would be difficult to capture this space with limited training data. I also report here the overall MSE of this model, which is again a measure of prediction error.</a:t>
            </a:r>
          </a:p>
          <a:p>
            <a:endParaRPr lang="en-US" dirty="0"/>
          </a:p>
          <a:p>
            <a:r>
              <a:rPr lang="en-US" dirty="0"/>
              <a:t>On the right, we have the Metric model using our optimized set of 3 variables. We notice that the correlation between points is stronger and better match up with the red line, though there are still some deviations. But the dense cluster of points on the right is closer to the red line, same the dense cluster down on the left. This appears to perform better than the naïve strategy, and this is quantitatively reinforced by demonstrating a smaller MSE. </a:t>
            </a:r>
          </a:p>
          <a:p>
            <a:endParaRPr lang="en-US" dirty="0"/>
          </a:p>
          <a:p>
            <a:r>
              <a:rPr lang="en-US" dirty="0"/>
              <a:t>To further test these strategies, the model predictions are used in the calculation of the retrofit heuristic TPPF, and the resulting retrofits are evaluated.</a:t>
            </a:r>
          </a:p>
        </p:txBody>
      </p:sp>
      <p:sp>
        <p:nvSpPr>
          <p:cNvPr id="4" name="Slide Number Placeholder 3"/>
          <p:cNvSpPr>
            <a:spLocks noGrp="1"/>
          </p:cNvSpPr>
          <p:nvPr>
            <p:ph type="sldNum" sz="quarter" idx="10"/>
          </p:nvPr>
        </p:nvSpPr>
        <p:spPr/>
        <p:txBody>
          <a:bodyPr/>
          <a:lstStyle/>
          <a:p>
            <a:fld id="{14579602-01B1-45B9-B8AB-10BE1856C649}" type="slidenum">
              <a:rPr lang="en-US" smtClean="0"/>
              <a:t>73</a:t>
            </a:fld>
            <a:endParaRPr lang="en-US" dirty="0"/>
          </a:p>
        </p:txBody>
      </p:sp>
    </p:spTree>
    <p:extLst>
      <p:ext uri="{BB962C8B-B14F-4D97-AF65-F5344CB8AC3E}">
        <p14:creationId xmlns:p14="http://schemas.microsoft.com/office/powerpoint/2010/main" val="27672892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in the calculation of TPPF, we pick out simulations that have high network disruption, which is defined to be those that yield a nodal unsatisfaction above 0.8. So the models will be used to predict those simulations that are above that threshold.</a:t>
            </a:r>
          </a:p>
        </p:txBody>
      </p:sp>
      <p:sp>
        <p:nvSpPr>
          <p:cNvPr id="4" name="Slide Number Placeholder 3"/>
          <p:cNvSpPr>
            <a:spLocks noGrp="1"/>
          </p:cNvSpPr>
          <p:nvPr>
            <p:ph type="sldNum" sz="quarter" idx="10"/>
          </p:nvPr>
        </p:nvSpPr>
        <p:spPr/>
        <p:txBody>
          <a:bodyPr/>
          <a:lstStyle/>
          <a:p>
            <a:fld id="{D2EEEE6F-E923-470D-8798-A2DE4F65882E}" type="slidenum">
              <a:rPr lang="en-US" smtClean="0"/>
              <a:t>74</a:t>
            </a:fld>
            <a:endParaRPr lang="en-US" dirty="0"/>
          </a:p>
        </p:txBody>
      </p:sp>
    </p:spTree>
    <p:extLst>
      <p:ext uri="{BB962C8B-B14F-4D97-AF65-F5344CB8AC3E}">
        <p14:creationId xmlns:p14="http://schemas.microsoft.com/office/powerpoint/2010/main" val="35590792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depicts the network performance after we apply retrofits selected using the random forest models, in comparison with the retrofits selected using hydraulic simulation to calculate TPPF. Surprisingly, both random forest models match the hydraulic model very well, and this is despite the variability we saw in the previous scatter plot. </a:t>
            </a:r>
          </a:p>
        </p:txBody>
      </p:sp>
      <p:sp>
        <p:nvSpPr>
          <p:cNvPr id="4" name="Slide Number Placeholder 3"/>
          <p:cNvSpPr>
            <a:spLocks noGrp="1"/>
          </p:cNvSpPr>
          <p:nvPr>
            <p:ph type="sldNum" sz="quarter" idx="10"/>
          </p:nvPr>
        </p:nvSpPr>
        <p:spPr/>
        <p:txBody>
          <a:bodyPr/>
          <a:lstStyle/>
          <a:p>
            <a:fld id="{14579602-01B1-45B9-B8AB-10BE1856C649}" type="slidenum">
              <a:rPr lang="en-US" smtClean="0"/>
              <a:t>75</a:t>
            </a:fld>
            <a:endParaRPr lang="en-US" dirty="0"/>
          </a:p>
        </p:txBody>
      </p:sp>
    </p:spTree>
    <p:extLst>
      <p:ext uri="{BB962C8B-B14F-4D97-AF65-F5344CB8AC3E}">
        <p14:creationId xmlns:p14="http://schemas.microsoft.com/office/powerpoint/2010/main" val="15422504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reinforce this, these maps depict the retrofits selected by these models in comparison to those selected using hydraulic simulation. As you can see, the pipe selection is very similar. </a:t>
            </a:r>
          </a:p>
          <a:p>
            <a:r>
              <a:rPr lang="en-US" dirty="0"/>
              <a:t>------------------</a:t>
            </a:r>
          </a:p>
          <a:p>
            <a:r>
              <a:rPr lang="en-US" dirty="0"/>
              <a:t>In fact, 95% of the pipes match between the two. How is this possible?</a:t>
            </a:r>
          </a:p>
        </p:txBody>
      </p:sp>
      <p:sp>
        <p:nvSpPr>
          <p:cNvPr id="4" name="Slide Number Placeholder 3"/>
          <p:cNvSpPr>
            <a:spLocks noGrp="1"/>
          </p:cNvSpPr>
          <p:nvPr>
            <p:ph type="sldNum" sz="quarter" idx="10"/>
          </p:nvPr>
        </p:nvSpPr>
        <p:spPr/>
        <p:txBody>
          <a:bodyPr/>
          <a:lstStyle/>
          <a:p>
            <a:fld id="{14579602-01B1-45B9-B8AB-10BE1856C649}" type="slidenum">
              <a:rPr lang="en-US" smtClean="0"/>
              <a:t>76</a:t>
            </a:fld>
            <a:endParaRPr lang="en-US" dirty="0"/>
          </a:p>
        </p:txBody>
      </p:sp>
    </p:spTree>
    <p:extLst>
      <p:ext uri="{BB962C8B-B14F-4D97-AF65-F5344CB8AC3E}">
        <p14:creationId xmlns:p14="http://schemas.microsoft.com/office/powerpoint/2010/main" val="19924433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take another look at TPPF. Recall that we used the models to determine those simulations that go into this set S_D. In doing so, we are actually changing this from a regression problem, in which we predict values, to a classification problem, in which we label simulations to be in or out of this set.</a:t>
            </a:r>
          </a:p>
        </p:txBody>
      </p:sp>
      <p:sp>
        <p:nvSpPr>
          <p:cNvPr id="4" name="Slide Number Placeholder 3"/>
          <p:cNvSpPr>
            <a:spLocks noGrp="1"/>
          </p:cNvSpPr>
          <p:nvPr>
            <p:ph type="sldNum" sz="quarter" idx="10"/>
          </p:nvPr>
        </p:nvSpPr>
        <p:spPr/>
        <p:txBody>
          <a:bodyPr/>
          <a:lstStyle/>
          <a:p>
            <a:fld id="{D2EEEE6F-E923-470D-8798-A2DE4F65882E}" type="slidenum">
              <a:rPr lang="en-US" smtClean="0"/>
              <a:t>77</a:t>
            </a:fld>
            <a:endParaRPr lang="en-US" dirty="0"/>
          </a:p>
        </p:txBody>
      </p:sp>
    </p:spTree>
    <p:extLst>
      <p:ext uri="{BB962C8B-B14F-4D97-AF65-F5344CB8AC3E}">
        <p14:creationId xmlns:p14="http://schemas.microsoft.com/office/powerpoint/2010/main" val="5198795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thought, let’s take another look at the scatter plot.</a:t>
            </a:r>
          </a:p>
        </p:txBody>
      </p:sp>
      <p:sp>
        <p:nvSpPr>
          <p:cNvPr id="4" name="Slide Number Placeholder 3"/>
          <p:cNvSpPr>
            <a:spLocks noGrp="1"/>
          </p:cNvSpPr>
          <p:nvPr>
            <p:ph type="sldNum" sz="quarter" idx="10"/>
          </p:nvPr>
        </p:nvSpPr>
        <p:spPr/>
        <p:txBody>
          <a:bodyPr/>
          <a:lstStyle/>
          <a:p>
            <a:fld id="{14579602-01B1-45B9-B8AB-10BE1856C649}" type="slidenum">
              <a:rPr lang="en-US" smtClean="0"/>
              <a:t>78</a:t>
            </a:fld>
            <a:endParaRPr lang="en-US" dirty="0"/>
          </a:p>
        </p:txBody>
      </p:sp>
    </p:spTree>
    <p:extLst>
      <p:ext uri="{BB962C8B-B14F-4D97-AF65-F5344CB8AC3E}">
        <p14:creationId xmlns:p14="http://schemas.microsoft.com/office/powerpoint/2010/main" val="8888907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draw these dashed black lines at the thresholds of 0.8, we can make the follow interpretation. The points in the bottom left quadrant are correctly labeled to be below this threshold, and the points on the top right quadrant are correctly labeled to be above this threshold.</a:t>
            </a:r>
          </a:p>
        </p:txBody>
      </p:sp>
      <p:sp>
        <p:nvSpPr>
          <p:cNvPr id="4" name="Slide Number Placeholder 3"/>
          <p:cNvSpPr>
            <a:spLocks noGrp="1"/>
          </p:cNvSpPr>
          <p:nvPr>
            <p:ph type="sldNum" sz="quarter" idx="10"/>
          </p:nvPr>
        </p:nvSpPr>
        <p:spPr/>
        <p:txBody>
          <a:bodyPr/>
          <a:lstStyle/>
          <a:p>
            <a:fld id="{14579602-01B1-45B9-B8AB-10BE1856C649}" type="slidenum">
              <a:rPr lang="en-US" smtClean="0"/>
              <a:t>79</a:t>
            </a:fld>
            <a:endParaRPr lang="en-US" dirty="0"/>
          </a:p>
        </p:txBody>
      </p:sp>
    </p:spTree>
    <p:extLst>
      <p:ext uri="{BB962C8B-B14F-4D97-AF65-F5344CB8AC3E}">
        <p14:creationId xmlns:p14="http://schemas.microsoft.com/office/powerpoint/2010/main" val="2550673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want to propose methods that are rigorous, but also computationally efficient such that a probabilistic analysis of large complex networks is still tractable.</a:t>
            </a:r>
          </a:p>
          <a:p>
            <a:endParaRPr lang="en-US" dirty="0"/>
          </a:p>
          <a:p>
            <a:r>
              <a:rPr lang="en-US" dirty="0"/>
              <a:t>1-8</a:t>
            </a:r>
          </a:p>
          <a:p>
            <a:r>
              <a:rPr lang="en-US" dirty="0"/>
              <a:t>~5:00</a:t>
            </a:r>
          </a:p>
        </p:txBody>
      </p:sp>
      <p:sp>
        <p:nvSpPr>
          <p:cNvPr id="4" name="Slide Number Placeholder 3"/>
          <p:cNvSpPr>
            <a:spLocks noGrp="1"/>
          </p:cNvSpPr>
          <p:nvPr>
            <p:ph type="sldNum" sz="quarter" idx="10"/>
          </p:nvPr>
        </p:nvSpPr>
        <p:spPr/>
        <p:txBody>
          <a:bodyPr/>
          <a:lstStyle/>
          <a:p>
            <a:fld id="{14579602-01B1-45B9-B8AB-10BE1856C649}" type="slidenum">
              <a:rPr lang="en-US" smtClean="0"/>
              <a:t>8</a:t>
            </a:fld>
            <a:endParaRPr lang="en-US" dirty="0"/>
          </a:p>
        </p:txBody>
      </p:sp>
    </p:spTree>
    <p:extLst>
      <p:ext uri="{BB962C8B-B14F-4D97-AF65-F5344CB8AC3E}">
        <p14:creationId xmlns:p14="http://schemas.microsoft.com/office/powerpoint/2010/main" val="34614988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numbers reflect the proportion of data found in each of these quadrants.</a:t>
            </a:r>
          </a:p>
        </p:txBody>
      </p:sp>
      <p:sp>
        <p:nvSpPr>
          <p:cNvPr id="4" name="Slide Number Placeholder 3"/>
          <p:cNvSpPr>
            <a:spLocks noGrp="1"/>
          </p:cNvSpPr>
          <p:nvPr>
            <p:ph type="sldNum" sz="quarter" idx="10"/>
          </p:nvPr>
        </p:nvSpPr>
        <p:spPr/>
        <p:txBody>
          <a:bodyPr/>
          <a:lstStyle/>
          <a:p>
            <a:fld id="{14579602-01B1-45B9-B8AB-10BE1856C649}" type="slidenum">
              <a:rPr lang="en-US" smtClean="0"/>
              <a:t>80</a:t>
            </a:fld>
            <a:endParaRPr lang="en-US" dirty="0"/>
          </a:p>
        </p:txBody>
      </p:sp>
    </p:spTree>
    <p:extLst>
      <p:ext uri="{BB962C8B-B14F-4D97-AF65-F5344CB8AC3E}">
        <p14:creationId xmlns:p14="http://schemas.microsoft.com/office/powerpoint/2010/main" val="21404505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sum these two numbers, we get the proportion of data that is correctly labeled, or the classification accuracy. Here, we have a classification accuracy of about 75%</a:t>
            </a:r>
          </a:p>
          <a:p>
            <a:endParaRPr lang="en-US" dirty="0"/>
          </a:p>
          <a:p>
            <a:r>
              <a:rPr lang="en-US" dirty="0"/>
              <a:t>However, we can also think about this: the data that is used in the TPPF calculation are those that are predicted to be above the threshold.</a:t>
            </a:r>
          </a:p>
        </p:txBody>
      </p:sp>
      <p:sp>
        <p:nvSpPr>
          <p:cNvPr id="4" name="Slide Number Placeholder 3"/>
          <p:cNvSpPr>
            <a:spLocks noGrp="1"/>
          </p:cNvSpPr>
          <p:nvPr>
            <p:ph type="sldNum" sz="quarter" idx="10"/>
          </p:nvPr>
        </p:nvSpPr>
        <p:spPr/>
        <p:txBody>
          <a:bodyPr/>
          <a:lstStyle/>
          <a:p>
            <a:fld id="{14579602-01B1-45B9-B8AB-10BE1856C649}" type="slidenum">
              <a:rPr lang="en-US" smtClean="0"/>
              <a:t>81</a:t>
            </a:fld>
            <a:endParaRPr lang="en-US" dirty="0"/>
          </a:p>
        </p:txBody>
      </p:sp>
    </p:spTree>
    <p:extLst>
      <p:ext uri="{BB962C8B-B14F-4D97-AF65-F5344CB8AC3E}">
        <p14:creationId xmlns:p14="http://schemas.microsoft.com/office/powerpoint/2010/main" val="27021673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two values. The top left describes the proportion of data that are false positives, and incorrectly included in the TPPF calculation. If we find the ratio of these two values, we find that 30% of the data in TPPF are incorrectly included. I call this value, the proportion of confounding data. </a:t>
            </a:r>
          </a:p>
          <a:p>
            <a:endParaRPr lang="en-US" dirty="0"/>
          </a:p>
          <a:p>
            <a:r>
              <a:rPr lang="en-US" dirty="0"/>
              <a:t>So in the implied classification problem, we have a 75% classification accuracy, and 30% proportion of confounding data, and yet, we were able to match the retrofits so well. </a:t>
            </a:r>
          </a:p>
          <a:p>
            <a:endParaRPr lang="en-US" dirty="0"/>
          </a:p>
          <a:p>
            <a:r>
              <a:rPr lang="en-US" dirty="0"/>
              <a:t>One possible explanation is that the confounding data actually does select at least a subset of the important pipes, and this is reinforced by the correctly labeled data. </a:t>
            </a:r>
          </a:p>
          <a:p>
            <a:endParaRPr lang="en-US" dirty="0"/>
          </a:p>
          <a:p>
            <a:r>
              <a:rPr lang="en-US" dirty="0"/>
              <a:t>Another explanation is could be that the weights of the correctly labeled data are higher than the confounding data, which is not reflected in this scatter plot. </a:t>
            </a:r>
          </a:p>
          <a:p>
            <a:endParaRPr lang="en-US" dirty="0"/>
          </a:p>
          <a:p>
            <a:r>
              <a:rPr lang="en-US" dirty="0"/>
              <a:t>In any case, these findings demonstrate the ability of these random forest models to replicate the results of hydraulic simulation in terms of retrofit selection.</a:t>
            </a:r>
          </a:p>
        </p:txBody>
      </p:sp>
      <p:sp>
        <p:nvSpPr>
          <p:cNvPr id="4" name="Slide Number Placeholder 3"/>
          <p:cNvSpPr>
            <a:spLocks noGrp="1"/>
          </p:cNvSpPr>
          <p:nvPr>
            <p:ph type="sldNum" sz="quarter" idx="10"/>
          </p:nvPr>
        </p:nvSpPr>
        <p:spPr/>
        <p:txBody>
          <a:bodyPr/>
          <a:lstStyle/>
          <a:p>
            <a:fld id="{14579602-01B1-45B9-B8AB-10BE1856C649}" type="slidenum">
              <a:rPr lang="en-US" smtClean="0"/>
              <a:t>82</a:t>
            </a:fld>
            <a:endParaRPr lang="en-US" dirty="0"/>
          </a:p>
        </p:txBody>
      </p:sp>
    </p:spTree>
    <p:extLst>
      <p:ext uri="{BB962C8B-B14F-4D97-AF65-F5344CB8AC3E}">
        <p14:creationId xmlns:p14="http://schemas.microsoft.com/office/powerpoint/2010/main" val="25886055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would like to talk about the computational advantages of using statistical learning techniques over hydraulic simulation. This slide records the computation time for subsequent estimates of network performance—in this case, for a new set of 1,820 data points. These computation times are empirical, and were recorded on this very laptop.</a:t>
            </a:r>
          </a:p>
          <a:p>
            <a:endParaRPr lang="en-US" dirty="0"/>
          </a:p>
          <a:p>
            <a:r>
              <a:rPr lang="en-US" dirty="0"/>
              <a:t>If we use hydraulic simulation, we run them in GIRAFFE, which takes a total of around 1,800,000 seconds.</a:t>
            </a:r>
          </a:p>
          <a:p>
            <a:endParaRPr lang="en-US" dirty="0"/>
          </a:p>
          <a:p>
            <a:r>
              <a:rPr lang="en-US" dirty="0"/>
              <a:t>If we use Naïve Random forest, most of the time is spent on model training, which results in a total of 60,000 seconds, || which is 1/30</a:t>
            </a:r>
            <a:r>
              <a:rPr lang="en-US" baseline="30000" dirty="0"/>
              <a:t>th</a:t>
            </a:r>
            <a:r>
              <a:rPr lang="en-US" dirty="0"/>
              <a:t> of the computation time as compared to hydraulic simulation.</a:t>
            </a:r>
          </a:p>
          <a:p>
            <a:endParaRPr lang="en-US" dirty="0"/>
          </a:p>
          <a:p>
            <a:r>
              <a:rPr lang="en-US" dirty="0"/>
              <a:t>If we use the Metric strategy with the optimized set of variables, most of the time is spent on metric calculation, which results in a total of 3,000 seconds, which is 1/600</a:t>
            </a:r>
            <a:r>
              <a:rPr lang="en-US" baseline="30000" dirty="0"/>
              <a:t>th</a:t>
            </a:r>
            <a:r>
              <a:rPr lang="en-US" dirty="0"/>
              <a:t> of the computation time as compared to hydraulic simulation. </a:t>
            </a:r>
          </a:p>
          <a:p>
            <a:endParaRPr lang="en-US" dirty="0"/>
          </a:p>
          <a:p>
            <a:r>
              <a:rPr lang="en-US" dirty="0"/>
              <a:t>Of course, these numbers assume that we already have labeled training data. But still, this demonstrates the potential for statistical learning techniques for the efficient estimation of network performance that replicates results from physics based hydraulic simulation.</a:t>
            </a:r>
          </a:p>
          <a:p>
            <a:endParaRPr lang="en-US" dirty="0"/>
          </a:p>
          <a:p>
            <a:r>
              <a:rPr lang="en-US" dirty="0"/>
              <a:t>57-84</a:t>
            </a:r>
          </a:p>
          <a:p>
            <a:r>
              <a:rPr lang="en-US" dirty="0"/>
              <a:t>18:30</a:t>
            </a:r>
          </a:p>
          <a:p>
            <a:r>
              <a:rPr lang="en-US" dirty="0"/>
              <a:t>-------------</a:t>
            </a:r>
          </a:p>
          <a:p>
            <a:r>
              <a:rPr lang="en-US" dirty="0"/>
              <a:t>40:30</a:t>
            </a:r>
          </a:p>
        </p:txBody>
      </p:sp>
      <p:sp>
        <p:nvSpPr>
          <p:cNvPr id="4" name="Slide Number Placeholder 3"/>
          <p:cNvSpPr>
            <a:spLocks noGrp="1"/>
          </p:cNvSpPr>
          <p:nvPr>
            <p:ph type="sldNum" sz="quarter" idx="10"/>
          </p:nvPr>
        </p:nvSpPr>
        <p:spPr/>
        <p:txBody>
          <a:bodyPr/>
          <a:lstStyle/>
          <a:p>
            <a:fld id="{14579602-01B1-45B9-B8AB-10BE1856C649}" type="slidenum">
              <a:rPr lang="en-US" smtClean="0"/>
              <a:t>83</a:t>
            </a:fld>
            <a:endParaRPr lang="en-US" dirty="0"/>
          </a:p>
        </p:txBody>
      </p:sp>
    </p:spTree>
    <p:extLst>
      <p:ext uri="{BB962C8B-B14F-4D97-AF65-F5344CB8AC3E}">
        <p14:creationId xmlns:p14="http://schemas.microsoft.com/office/powerpoint/2010/main" val="8776306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this presentation, I will discuss the contributions of this work in terms of the objectives of this dissertation. </a:t>
            </a:r>
          </a:p>
        </p:txBody>
      </p:sp>
      <p:sp>
        <p:nvSpPr>
          <p:cNvPr id="4" name="Slide Number Placeholder 3"/>
          <p:cNvSpPr>
            <a:spLocks noGrp="1"/>
          </p:cNvSpPr>
          <p:nvPr>
            <p:ph type="sldNum" sz="quarter" idx="10"/>
          </p:nvPr>
        </p:nvSpPr>
        <p:spPr/>
        <p:txBody>
          <a:bodyPr/>
          <a:lstStyle/>
          <a:p>
            <a:fld id="{14579602-01B1-45B9-B8AB-10BE1856C649}" type="slidenum">
              <a:rPr lang="en-US" smtClean="0"/>
              <a:t>84</a:t>
            </a:fld>
            <a:endParaRPr lang="en-US" dirty="0"/>
          </a:p>
        </p:txBody>
      </p:sp>
    </p:spTree>
    <p:extLst>
      <p:ext uri="{BB962C8B-B14F-4D97-AF65-F5344CB8AC3E}">
        <p14:creationId xmlns:p14="http://schemas.microsoft.com/office/powerpoint/2010/main" val="9832760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the first objective was to facilitate probabilistic analysis of networks. This dissertation established a framework that details probabilistic seismic risk analysis and combines it with retrofit selection in a structure manner. This dissertation also demonstrated that risk informed heuristics contribute to superior retrofits.</a:t>
            </a:r>
          </a:p>
        </p:txBody>
      </p:sp>
      <p:sp>
        <p:nvSpPr>
          <p:cNvPr id="4" name="Slide Number Placeholder 3"/>
          <p:cNvSpPr>
            <a:spLocks noGrp="1"/>
          </p:cNvSpPr>
          <p:nvPr>
            <p:ph type="sldNum" sz="quarter" idx="10"/>
          </p:nvPr>
        </p:nvSpPr>
        <p:spPr/>
        <p:txBody>
          <a:bodyPr/>
          <a:lstStyle/>
          <a:p>
            <a:fld id="{14579602-01B1-45B9-B8AB-10BE1856C649}" type="slidenum">
              <a:rPr lang="en-US" smtClean="0"/>
              <a:t>85</a:t>
            </a:fld>
            <a:endParaRPr lang="en-US" dirty="0"/>
          </a:p>
        </p:txBody>
      </p:sp>
    </p:spTree>
    <p:extLst>
      <p:ext uri="{BB962C8B-B14F-4D97-AF65-F5344CB8AC3E}">
        <p14:creationId xmlns:p14="http://schemas.microsoft.com/office/powerpoint/2010/main" val="14370108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objective was to integrate seismic risk considerations into retrofit selection. This dissertation detailed the calculation of risk informed retrofit heuristics, including the TPPF and the Combined Measure.</a:t>
            </a:r>
          </a:p>
        </p:txBody>
      </p:sp>
      <p:sp>
        <p:nvSpPr>
          <p:cNvPr id="4" name="Slide Number Placeholder 3"/>
          <p:cNvSpPr>
            <a:spLocks noGrp="1"/>
          </p:cNvSpPr>
          <p:nvPr>
            <p:ph type="sldNum" sz="quarter" idx="10"/>
          </p:nvPr>
        </p:nvSpPr>
        <p:spPr/>
        <p:txBody>
          <a:bodyPr/>
          <a:lstStyle/>
          <a:p>
            <a:fld id="{14579602-01B1-45B9-B8AB-10BE1856C649}" type="slidenum">
              <a:rPr lang="en-US" smtClean="0"/>
              <a:t>86</a:t>
            </a:fld>
            <a:endParaRPr lang="en-US" dirty="0"/>
          </a:p>
        </p:txBody>
      </p:sp>
    </p:spTree>
    <p:extLst>
      <p:ext uri="{BB962C8B-B14F-4D97-AF65-F5344CB8AC3E}">
        <p14:creationId xmlns:p14="http://schemas.microsoft.com/office/powerpoint/2010/main" val="15254213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third objective was to develop methods that are rigorous, but computationally tractable for large complex networks. This dissertation proposes heuristics that may be easily calculated to effectively select retrofits. This dissertation also applied statistical learning techniques that replicated the results of physics based hydraulic simulation that are much more computationally efficient.</a:t>
            </a:r>
          </a:p>
        </p:txBody>
      </p:sp>
      <p:sp>
        <p:nvSpPr>
          <p:cNvPr id="4" name="Slide Number Placeholder 3"/>
          <p:cNvSpPr>
            <a:spLocks noGrp="1"/>
          </p:cNvSpPr>
          <p:nvPr>
            <p:ph type="sldNum" sz="quarter" idx="10"/>
          </p:nvPr>
        </p:nvSpPr>
        <p:spPr/>
        <p:txBody>
          <a:bodyPr/>
          <a:lstStyle/>
          <a:p>
            <a:fld id="{14579602-01B1-45B9-B8AB-10BE1856C649}" type="slidenum">
              <a:rPr lang="en-US" smtClean="0"/>
              <a:t>87</a:t>
            </a:fld>
            <a:endParaRPr lang="en-US" dirty="0"/>
          </a:p>
        </p:txBody>
      </p:sp>
    </p:spTree>
    <p:extLst>
      <p:ext uri="{BB962C8B-B14F-4D97-AF65-F5344CB8AC3E}">
        <p14:creationId xmlns:p14="http://schemas.microsoft.com/office/powerpoint/2010/main" val="26510888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mention a few limitations to the findings in this work, as well as discuss avenues for future work. </a:t>
            </a:r>
          </a:p>
          <a:p>
            <a:endParaRPr lang="en-US" dirty="0"/>
          </a:p>
          <a:p>
            <a:r>
              <a:rPr lang="en-US" dirty="0"/>
              <a:t>First, the methods proposed in this research are demonstrated on this one case study network, so these methods may be further evaluated in terms of their robustness and their generality for the application to other networks.</a:t>
            </a:r>
          </a:p>
          <a:p>
            <a:endParaRPr lang="en-US" dirty="0"/>
          </a:p>
          <a:p>
            <a:r>
              <a:rPr lang="en-US" dirty="0"/>
              <a:t>Additionally, this work only considers pipe damage from ground shaking, but there exist other failure modes such as liquefaction, and damage and shutdown of facilities in the network.</a:t>
            </a:r>
          </a:p>
          <a:p>
            <a:endParaRPr lang="en-US" dirty="0"/>
          </a:p>
          <a:p>
            <a:r>
              <a:rPr lang="en-US" dirty="0"/>
              <a:t>This dissertation evaluates retrofits according to the network performance metric, nodal unsatisfaction. We can also think about other metrics to evaluate our retrofits, such as financial loss due to loss of network services, as well as network recovery time.</a:t>
            </a:r>
          </a:p>
          <a:p>
            <a:endParaRPr lang="en-US" dirty="0"/>
          </a:p>
          <a:p>
            <a:r>
              <a:rPr lang="en-US" dirty="0"/>
              <a:t>Furthermore, we can think about the evolution in time of various components of the framework, such as the fragility of network components via deterioration or maintenance actions, growth of the network, and the evolution of the seismic hazard over time.</a:t>
            </a:r>
          </a:p>
        </p:txBody>
      </p:sp>
      <p:sp>
        <p:nvSpPr>
          <p:cNvPr id="4" name="Slide Number Placeholder 3"/>
          <p:cNvSpPr>
            <a:spLocks noGrp="1"/>
          </p:cNvSpPr>
          <p:nvPr>
            <p:ph type="sldNum" sz="quarter" idx="10"/>
          </p:nvPr>
        </p:nvSpPr>
        <p:spPr/>
        <p:txBody>
          <a:bodyPr/>
          <a:lstStyle/>
          <a:p>
            <a:fld id="{14579602-01B1-45B9-B8AB-10BE1856C649}" type="slidenum">
              <a:rPr lang="en-US" smtClean="0"/>
              <a:t>88</a:t>
            </a:fld>
            <a:endParaRPr lang="en-US" dirty="0"/>
          </a:p>
        </p:txBody>
      </p:sp>
    </p:spTree>
    <p:extLst>
      <p:ext uri="{BB962C8B-B14F-4D97-AF65-F5344CB8AC3E}">
        <p14:creationId xmlns:p14="http://schemas.microsoft.com/office/powerpoint/2010/main" val="352622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concepts presented in this work can be applied to other hazards and other networks, such that we can perform multihazard and multinetwork analysis. In fact, I have been applying the methods proposed in this dissertation to another area, Shelby County, and its interdependent water and power networks. I do have some preliminary results as shown here, but this is still an ongoing project. These preliminary results are discussed in Appendix B of my dissertation.</a:t>
            </a:r>
          </a:p>
        </p:txBody>
      </p:sp>
      <p:sp>
        <p:nvSpPr>
          <p:cNvPr id="4" name="Slide Number Placeholder 3"/>
          <p:cNvSpPr>
            <a:spLocks noGrp="1"/>
          </p:cNvSpPr>
          <p:nvPr>
            <p:ph type="sldNum" sz="quarter" idx="10"/>
          </p:nvPr>
        </p:nvSpPr>
        <p:spPr/>
        <p:txBody>
          <a:bodyPr/>
          <a:lstStyle/>
          <a:p>
            <a:fld id="{14579602-01B1-45B9-B8AB-10BE1856C649}" type="slidenum">
              <a:rPr lang="en-US" smtClean="0"/>
              <a:t>89</a:t>
            </a:fld>
            <a:endParaRPr lang="en-US" dirty="0"/>
          </a:p>
        </p:txBody>
      </p:sp>
    </p:spTree>
    <p:extLst>
      <p:ext uri="{BB962C8B-B14F-4D97-AF65-F5344CB8AC3E}">
        <p14:creationId xmlns:p14="http://schemas.microsoft.com/office/powerpoint/2010/main" val="35888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pursuit of these objectives, this dissertation contributes to the following areas. </a:t>
            </a:r>
          </a:p>
          <a:p>
            <a:r>
              <a:rPr lang="en-US" dirty="0"/>
              <a:t>------------------------</a:t>
            </a:r>
          </a:p>
          <a:p>
            <a:r>
              <a:rPr lang="en-US" dirty="0"/>
              <a:t>First, in the area of hazard characterization, chapter 3 identifies efficient techniques for the simulation of ground motion maps, or more specifically, ground motion amplitude fields.</a:t>
            </a:r>
          </a:p>
          <a:p>
            <a:r>
              <a:rPr lang="en-US" dirty="0"/>
              <a:t>------------------------</a:t>
            </a:r>
          </a:p>
          <a:p>
            <a:r>
              <a:rPr lang="en-US" dirty="0"/>
              <a:t>Second, in the area of network performance estimation, chapter 5 applies statistical learning techniques to more efficiently estimate network performance.</a:t>
            </a:r>
          </a:p>
          <a:p>
            <a:r>
              <a:rPr lang="en-US" dirty="0"/>
              <a:t>------------------------</a:t>
            </a:r>
          </a:p>
          <a:p>
            <a:r>
              <a:rPr lang="en-US" dirty="0"/>
              <a:t>Then, in the area of network retrofitting, chapter 4 proposes risk informed heuristics to select efficient and effective retrofits, with a particular focus on pipes of water supply networks.</a:t>
            </a:r>
          </a:p>
        </p:txBody>
      </p:sp>
      <p:sp>
        <p:nvSpPr>
          <p:cNvPr id="4" name="Slide Number Placeholder 3"/>
          <p:cNvSpPr>
            <a:spLocks noGrp="1"/>
          </p:cNvSpPr>
          <p:nvPr>
            <p:ph type="sldNum" sz="quarter" idx="10"/>
          </p:nvPr>
        </p:nvSpPr>
        <p:spPr/>
        <p:txBody>
          <a:bodyPr/>
          <a:lstStyle/>
          <a:p>
            <a:fld id="{14579602-01B1-45B9-B8AB-10BE1856C649}" type="slidenum">
              <a:rPr lang="en-US" smtClean="0"/>
              <a:t>9</a:t>
            </a:fld>
            <a:endParaRPr lang="en-US" dirty="0"/>
          </a:p>
        </p:txBody>
      </p:sp>
    </p:spTree>
    <p:extLst>
      <p:ext uri="{BB962C8B-B14F-4D97-AF65-F5344CB8AC3E}">
        <p14:creationId xmlns:p14="http://schemas.microsoft.com/office/powerpoint/2010/main" val="40840076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I would like to thank you all for listening.</a:t>
            </a:r>
          </a:p>
          <a:p>
            <a:endParaRPr lang="en-US" dirty="0"/>
          </a:p>
          <a:p>
            <a:r>
              <a:rPr lang="en-US" dirty="0"/>
              <a:t>85-91</a:t>
            </a:r>
          </a:p>
          <a:p>
            <a:r>
              <a:rPr lang="en-US" dirty="0"/>
              <a:t>3:30</a:t>
            </a:r>
          </a:p>
          <a:p>
            <a:r>
              <a:rPr lang="en-US" dirty="0"/>
              <a:t>------</a:t>
            </a:r>
          </a:p>
          <a:p>
            <a:r>
              <a:rPr lang="en-US" dirty="0"/>
              <a:t>44:00</a:t>
            </a:r>
          </a:p>
        </p:txBody>
      </p:sp>
      <p:sp>
        <p:nvSpPr>
          <p:cNvPr id="4" name="Slide Number Placeholder 3"/>
          <p:cNvSpPr>
            <a:spLocks noGrp="1"/>
          </p:cNvSpPr>
          <p:nvPr>
            <p:ph type="sldNum" sz="quarter" idx="10"/>
          </p:nvPr>
        </p:nvSpPr>
        <p:spPr/>
        <p:txBody>
          <a:bodyPr/>
          <a:lstStyle/>
          <a:p>
            <a:fld id="{14579602-01B1-45B9-B8AB-10BE1856C649}" type="slidenum">
              <a:rPr lang="en-US" smtClean="0"/>
              <a:t>90</a:t>
            </a:fld>
            <a:endParaRPr lang="en-US" dirty="0"/>
          </a:p>
        </p:txBody>
      </p:sp>
    </p:spTree>
    <p:extLst>
      <p:ext uri="{BB962C8B-B14F-4D97-AF65-F5344CB8AC3E}">
        <p14:creationId xmlns:p14="http://schemas.microsoft.com/office/powerpoint/2010/main" val="9548157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579602-01B1-45B9-B8AB-10BE1856C649}" type="slidenum">
              <a:rPr lang="en-US" smtClean="0"/>
              <a:t>100</a:t>
            </a:fld>
            <a:endParaRPr lang="en-US" dirty="0"/>
          </a:p>
        </p:txBody>
      </p:sp>
    </p:spTree>
    <p:extLst>
      <p:ext uri="{BB962C8B-B14F-4D97-AF65-F5344CB8AC3E}">
        <p14:creationId xmlns:p14="http://schemas.microsoft.com/office/powerpoint/2010/main" val="8916327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 order for me to best reinforce and retrofit my networks, I need to know what hazards I am up against, hence this first module of the framework.</a:t>
            </a:r>
          </a:p>
          <a:p>
            <a:r>
              <a:rPr lang="en-US" dirty="0"/>
              <a:t>Ideally, I would just predict the future, know what ground shaking I would be up against, and then act accordingly. </a:t>
            </a:r>
          </a:p>
          <a:p>
            <a:r>
              <a:rPr lang="en-US" dirty="0"/>
              <a:t>However, since I can’t do that, the next best thing is to think about all of the different possible </a:t>
            </a:r>
          </a:p>
        </p:txBody>
      </p:sp>
      <p:sp>
        <p:nvSpPr>
          <p:cNvPr id="4" name="Slide Number Placeholder 3"/>
          <p:cNvSpPr>
            <a:spLocks noGrp="1"/>
          </p:cNvSpPr>
          <p:nvPr>
            <p:ph type="sldNum" sz="quarter" idx="10"/>
          </p:nvPr>
        </p:nvSpPr>
        <p:spPr/>
        <p:txBody>
          <a:bodyPr/>
          <a:lstStyle/>
          <a:p>
            <a:fld id="{14579602-01B1-45B9-B8AB-10BE1856C649}" type="slidenum">
              <a:rPr lang="en-US" smtClean="0"/>
              <a:t>103</a:t>
            </a:fld>
            <a:endParaRPr lang="en-US" dirty="0"/>
          </a:p>
        </p:txBody>
      </p:sp>
    </p:spTree>
    <p:extLst>
      <p:ext uri="{BB962C8B-B14F-4D97-AF65-F5344CB8AC3E}">
        <p14:creationId xmlns:p14="http://schemas.microsoft.com/office/powerpoint/2010/main" val="13607497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calculate the median and dispersion of the ground motion at various sites for each earthquake scenario. We typically assume lognormal distributions of ground motion, and these parameters may be calculated as a function of earthquake magnitude, distance from rupture, soil conditions, etc. using ground motion prediction equations.</a:t>
            </a:r>
          </a:p>
        </p:txBody>
      </p:sp>
      <p:sp>
        <p:nvSpPr>
          <p:cNvPr id="4" name="Slide Number Placeholder 3"/>
          <p:cNvSpPr>
            <a:spLocks noGrp="1"/>
          </p:cNvSpPr>
          <p:nvPr>
            <p:ph type="sldNum" sz="quarter" idx="10"/>
          </p:nvPr>
        </p:nvSpPr>
        <p:spPr/>
        <p:txBody>
          <a:bodyPr/>
          <a:lstStyle/>
          <a:p>
            <a:fld id="{14579602-01B1-45B9-B8AB-10BE1856C649}" type="slidenum">
              <a:rPr lang="en-US" smtClean="0"/>
              <a:t>104</a:t>
            </a:fld>
            <a:endParaRPr lang="en-US" dirty="0"/>
          </a:p>
        </p:txBody>
      </p:sp>
    </p:spTree>
    <p:extLst>
      <p:ext uri="{BB962C8B-B14F-4D97-AF65-F5344CB8AC3E}">
        <p14:creationId xmlns:p14="http://schemas.microsoft.com/office/powerpoint/2010/main" val="35981774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they are removed from the network like so. Then we check the connectivity between the source nodes</a:t>
            </a:r>
          </a:p>
          <a:p>
            <a:r>
              <a:rPr lang="en-US" dirty="0"/>
              <a:t>-------------</a:t>
            </a:r>
          </a:p>
          <a:p>
            <a:r>
              <a:rPr lang="en-US" dirty="0"/>
              <a:t>And our distribution nodes.</a:t>
            </a:r>
          </a:p>
        </p:txBody>
      </p:sp>
      <p:sp>
        <p:nvSpPr>
          <p:cNvPr id="4" name="Slide Number Placeholder 3"/>
          <p:cNvSpPr>
            <a:spLocks noGrp="1"/>
          </p:cNvSpPr>
          <p:nvPr>
            <p:ph type="sldNum" sz="quarter" idx="10"/>
          </p:nvPr>
        </p:nvSpPr>
        <p:spPr/>
        <p:txBody>
          <a:bodyPr/>
          <a:lstStyle/>
          <a:p>
            <a:fld id="{14579602-01B1-45B9-B8AB-10BE1856C649}" type="slidenum">
              <a:rPr lang="en-US" smtClean="0"/>
              <a:t>107</a:t>
            </a:fld>
            <a:endParaRPr lang="en-US" dirty="0"/>
          </a:p>
        </p:txBody>
      </p:sp>
    </p:spTree>
    <p:extLst>
      <p:ext uri="{BB962C8B-B14F-4D97-AF65-F5344CB8AC3E}">
        <p14:creationId xmlns:p14="http://schemas.microsoft.com/office/powerpoint/2010/main" val="3437287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10"/>
          <p:cNvSpPr txBox="1">
            <a:spLocks noChangeArrowheads="1"/>
          </p:cNvSpPr>
          <p:nvPr/>
        </p:nvSpPr>
        <p:spPr bwMode="auto">
          <a:xfrm>
            <a:off x="7989888" y="184153"/>
            <a:ext cx="830262" cy="138499"/>
          </a:xfrm>
          <a:prstGeom prst="rect">
            <a:avLst/>
          </a:prstGeom>
          <a:noFill/>
          <a:ln w="9525">
            <a:noFill/>
            <a:miter lim="800000"/>
            <a:headEnd/>
            <a:tailEnd/>
          </a:ln>
          <a:effectLst/>
        </p:spPr>
        <p:txBody>
          <a:bodyPr lIns="0" tIns="0" rIns="0" bIns="0">
            <a:spAutoFit/>
          </a:bodyPr>
          <a:lstStyle/>
          <a:p>
            <a:pPr algn="r">
              <a:defRPr/>
            </a:pPr>
            <a:fld id="{8EC29775-DA59-428D-AB09-7DD0446BEEE8}" type="slidenum">
              <a:rPr lang="de-DE" sz="900" smtClean="0">
                <a:latin typeface="+mj-lt"/>
              </a:rPr>
              <a:pPr algn="r">
                <a:defRPr/>
              </a:pPr>
              <a:t>‹#›</a:t>
            </a:fld>
            <a:endParaRPr lang="de-DE" sz="900" dirty="0">
              <a:latin typeface="+mj-lt"/>
            </a:endParaRPr>
          </a:p>
        </p:txBody>
      </p:sp>
      <p:sp>
        <p:nvSpPr>
          <p:cNvPr id="187397" name="Rectangle 5"/>
          <p:cNvSpPr>
            <a:spLocks noGrp="1" noChangeArrowheads="1"/>
          </p:cNvSpPr>
          <p:nvPr>
            <p:ph type="ctrTitle"/>
          </p:nvPr>
        </p:nvSpPr>
        <p:spPr>
          <a:xfrm>
            <a:off x="685800" y="914406"/>
            <a:ext cx="7772400" cy="1470025"/>
          </a:xfrm>
        </p:spPr>
        <p:txBody>
          <a:bodyPr/>
          <a:lstStyle>
            <a:lvl1pPr>
              <a:defRPr sz="2400">
                <a:latin typeface="Gill Sans MT" pitchFamily="34" charset="0"/>
              </a:defRPr>
            </a:lvl1pPr>
          </a:lstStyle>
          <a:p>
            <a:r>
              <a:rPr lang="en-US"/>
              <a:t>Click to edit Master title style</a:t>
            </a:r>
            <a:endParaRPr lang="en-US" dirty="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r="17162"/>
          <a:stretch/>
        </p:blipFill>
        <p:spPr>
          <a:xfrm>
            <a:off x="5859389" y="5716009"/>
            <a:ext cx="3220547" cy="1040395"/>
          </a:xfrm>
          <a:prstGeom prst="rect">
            <a:avLst/>
          </a:prstGeom>
        </p:spPr>
      </p:pic>
      <p:sp>
        <p:nvSpPr>
          <p:cNvPr id="14" name="Text Placeholder 13"/>
          <p:cNvSpPr>
            <a:spLocks noGrp="1"/>
          </p:cNvSpPr>
          <p:nvPr>
            <p:ph type="body" sz="quarter" idx="10"/>
          </p:nvPr>
        </p:nvSpPr>
        <p:spPr>
          <a:xfrm>
            <a:off x="719677" y="3098800"/>
            <a:ext cx="7763924" cy="1335088"/>
          </a:xfrm>
        </p:spPr>
        <p:txBody>
          <a:bodyPr/>
          <a:lstStyle>
            <a:lvl1pPr marL="0" indent="0" algn="ctr">
              <a:buNone/>
              <a:defRPr/>
            </a:lvl1pPr>
            <a:lvl2pPr marL="0" indent="0" algn="ctr">
              <a:buNone/>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2633209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atin typeface="Gill Sans MT"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2200">
                <a:latin typeface="Gill Sans MT" pitchFamily="34" charset="0"/>
              </a:defRPr>
            </a:lvl1pPr>
            <a:lvl2pPr>
              <a:defRPr sz="2000">
                <a:latin typeface="Gill Sans MT" pitchFamily="34" charset="0"/>
              </a:defRPr>
            </a:lvl2pPr>
            <a:lvl3pPr>
              <a:defRPr sz="1200">
                <a:latin typeface="Gill Sans MT" pitchFamily="34" charset="0"/>
              </a:defRPr>
            </a:lvl3pPr>
            <a:lvl4pPr>
              <a:defRPr>
                <a:latin typeface="Gill Sans MT" pitchFamily="34" charset="0"/>
              </a:defRPr>
            </a:lvl4pPr>
            <a:lvl5pPr>
              <a:defRPr>
                <a:latin typeface="Gill Sans MT"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2278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Text, and Content">
    <p:spTree>
      <p:nvGrpSpPr>
        <p:cNvPr id="1" name=""/>
        <p:cNvGrpSpPr/>
        <p:nvPr/>
      </p:nvGrpSpPr>
      <p:grpSpPr>
        <a:xfrm>
          <a:off x="0" y="0"/>
          <a:ext cx="0" cy="0"/>
          <a:chOff x="0" y="0"/>
          <a:chExt cx="0" cy="0"/>
        </a:xfrm>
      </p:grpSpPr>
      <p:sp>
        <p:nvSpPr>
          <p:cNvPr id="5" name="Content Placeholder 3"/>
          <p:cNvSpPr>
            <a:spLocks noGrp="1"/>
          </p:cNvSpPr>
          <p:nvPr>
            <p:ph sz="half" idx="10"/>
          </p:nvPr>
        </p:nvSpPr>
        <p:spPr>
          <a:xfrm>
            <a:off x="447433" y="1129451"/>
            <a:ext cx="4038600" cy="53990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468313" y="404819"/>
            <a:ext cx="8229600" cy="50482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4648200" y="1125544"/>
            <a:ext cx="4038600" cy="53990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471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No bullet">
    <p:spTree>
      <p:nvGrpSpPr>
        <p:cNvPr id="1" name=""/>
        <p:cNvGrpSpPr/>
        <p:nvPr/>
      </p:nvGrpSpPr>
      <p:grpSpPr>
        <a:xfrm>
          <a:off x="0" y="0"/>
          <a:ext cx="0" cy="0"/>
          <a:chOff x="0" y="0"/>
          <a:chExt cx="0" cy="0"/>
        </a:xfrm>
      </p:grpSpPr>
      <p:sp>
        <p:nvSpPr>
          <p:cNvPr id="2" name="Title 1"/>
          <p:cNvSpPr>
            <a:spLocks noGrp="1"/>
          </p:cNvSpPr>
          <p:nvPr>
            <p:ph type="title"/>
          </p:nvPr>
        </p:nvSpPr>
        <p:spPr>
          <a:xfrm>
            <a:off x="468313" y="404819"/>
            <a:ext cx="8229600" cy="504825"/>
          </a:xfrm>
        </p:spPr>
        <p:txBody>
          <a:bodyPr/>
          <a:lstStyle/>
          <a:p>
            <a:r>
              <a:rPr lang="en-US"/>
              <a:t>Click to edit Master title style</a:t>
            </a:r>
            <a:endParaRPr lang="en-US" dirty="0"/>
          </a:p>
        </p:txBody>
      </p:sp>
      <p:sp>
        <p:nvSpPr>
          <p:cNvPr id="4" name="Content Placeholder 3"/>
          <p:cNvSpPr>
            <a:spLocks noGrp="1"/>
          </p:cNvSpPr>
          <p:nvPr>
            <p:ph sz="half" idx="10"/>
          </p:nvPr>
        </p:nvSpPr>
        <p:spPr>
          <a:xfrm>
            <a:off x="447434" y="1129451"/>
            <a:ext cx="8235459" cy="5399087"/>
          </a:xfrm>
        </p:spPr>
        <p:txBody>
          <a:bodyPr/>
          <a:lstStyle>
            <a:lvl1pPr>
              <a:buNone/>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5346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s, no bullet">
    <p:spTree>
      <p:nvGrpSpPr>
        <p:cNvPr id="1" name=""/>
        <p:cNvGrpSpPr/>
        <p:nvPr/>
      </p:nvGrpSpPr>
      <p:grpSpPr>
        <a:xfrm>
          <a:off x="0" y="0"/>
          <a:ext cx="0" cy="0"/>
          <a:chOff x="0" y="0"/>
          <a:chExt cx="0" cy="0"/>
        </a:xfrm>
      </p:grpSpPr>
      <p:sp>
        <p:nvSpPr>
          <p:cNvPr id="2" name="Title 1"/>
          <p:cNvSpPr>
            <a:spLocks noGrp="1"/>
          </p:cNvSpPr>
          <p:nvPr>
            <p:ph type="title"/>
          </p:nvPr>
        </p:nvSpPr>
        <p:spPr>
          <a:xfrm>
            <a:off x="468313" y="404819"/>
            <a:ext cx="8229600" cy="50482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4648200" y="1125544"/>
            <a:ext cx="4038600" cy="5399087"/>
          </a:xfrm>
        </p:spPr>
        <p:txBody>
          <a:bodyPr/>
          <a:lstStyle>
            <a:lvl1pPr marL="0" indent="0">
              <a:buNone/>
              <a:tabLst>
                <a:tab pos="342900" algn="l"/>
              </a:tabLst>
              <a:defRPr/>
            </a:lvl1pPr>
            <a:lvl2pPr marL="428625" indent="-216694">
              <a:defRPr/>
            </a:lvl2pPr>
            <a:lvl3pPr marL="685800" indent="-171450">
              <a:defRPr/>
            </a:lvl3pPr>
            <a:lvl4pPr marL="1028700" indent="-171450">
              <a:defRPr/>
            </a:lvl4pPr>
            <a:lvl5pPr marL="1371600" indent="-17145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447433" y="1129451"/>
            <a:ext cx="4038600" cy="5399087"/>
          </a:xfrm>
        </p:spPr>
        <p:txBody>
          <a:bodyPr/>
          <a:lstStyle>
            <a:lvl1pPr>
              <a:buNone/>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798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ull screen picture">
    <p:spTree>
      <p:nvGrpSpPr>
        <p:cNvPr id="1" name=""/>
        <p:cNvGrpSpPr/>
        <p:nvPr/>
      </p:nvGrpSpPr>
      <p:grpSpPr>
        <a:xfrm>
          <a:off x="0" y="0"/>
          <a:ext cx="0" cy="0"/>
          <a:chOff x="0" y="0"/>
          <a:chExt cx="0" cy="0"/>
        </a:xfrm>
      </p:grpSpPr>
      <p:sp>
        <p:nvSpPr>
          <p:cNvPr id="8" name="Content Placeholder 2"/>
          <p:cNvSpPr>
            <a:spLocks noGrp="1"/>
          </p:cNvSpPr>
          <p:nvPr>
            <p:ph idx="1"/>
          </p:nvPr>
        </p:nvSpPr>
        <p:spPr>
          <a:xfrm>
            <a:off x="0" y="0"/>
            <a:ext cx="9144000" cy="6858000"/>
          </a:xfrm>
        </p:spPr>
        <p:txBody>
          <a:bodyPr/>
          <a:lstStyle>
            <a:lvl1pPr>
              <a:defRPr>
                <a:latin typeface="Gill Sans MT" pitchFamily="34" charset="0"/>
              </a:defRPr>
            </a:lvl1pPr>
            <a:lvl2pPr>
              <a:defRPr>
                <a:latin typeface="Gill Sans MT" pitchFamily="34" charset="0"/>
              </a:defRPr>
            </a:lvl2pPr>
            <a:lvl3pPr>
              <a:defRPr>
                <a:latin typeface="Gill Sans MT" pitchFamily="34" charset="0"/>
              </a:defRPr>
            </a:lvl3pPr>
            <a:lvl4pPr>
              <a:defRPr>
                <a:latin typeface="Gill Sans MT" pitchFamily="34" charset="0"/>
              </a:defRPr>
            </a:lvl4pPr>
            <a:lvl5pPr>
              <a:defRPr>
                <a:latin typeface="Gill Sans M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236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4 pictur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25539"/>
            <a:ext cx="4038600" cy="2608262"/>
          </a:xfrm>
        </p:spPr>
        <p:txBody>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125539"/>
            <a:ext cx="4038600" cy="2608262"/>
          </a:xfrm>
        </p:spPr>
        <p:txBody>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457200" y="3962400"/>
            <a:ext cx="4038600" cy="2608262"/>
          </a:xfrm>
        </p:spPr>
        <p:txBody>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half" idx="11"/>
          </p:nvPr>
        </p:nvSpPr>
        <p:spPr>
          <a:xfrm>
            <a:off x="4648200" y="3962400"/>
            <a:ext cx="4038600" cy="2608262"/>
          </a:xfrm>
        </p:spPr>
        <p:txBody>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7495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a:t>Click to edit Master title style</a:t>
            </a:r>
            <a:endParaRPr lang="en-US" dirty="0"/>
          </a:p>
        </p:txBody>
      </p:sp>
      <p:sp>
        <p:nvSpPr>
          <p:cNvPr id="3" name="Date Placeholder 2"/>
          <p:cNvSpPr>
            <a:spLocks noGrp="1"/>
          </p:cNvSpPr>
          <p:nvPr>
            <p:ph type="dt" sz="half" idx="10"/>
          </p:nvPr>
        </p:nvSpPr>
        <p:spPr>
          <a:xfrm>
            <a:off x="457200" y="6356356"/>
            <a:ext cx="2133600" cy="365125"/>
          </a:xfrm>
          <a:prstGeom prst="rect">
            <a:avLst/>
          </a:prstGeom>
        </p:spPr>
        <p:txBody>
          <a:bodyPr/>
          <a:lstStyle/>
          <a:p>
            <a:fld id="{3158DF3D-6707-4A8A-B0F7-4B4777C12C8D}" type="datetimeFigureOut">
              <a:rPr lang="en-US" smtClean="0"/>
              <a:t>7/18/2017</a:t>
            </a:fld>
            <a:endParaRPr lang="en-US" dirty="0"/>
          </a:p>
        </p:txBody>
      </p:sp>
      <p:sp>
        <p:nvSpPr>
          <p:cNvPr id="4" name="Footer Placeholder 3"/>
          <p:cNvSpPr>
            <a:spLocks noGrp="1"/>
          </p:cNvSpPr>
          <p:nvPr>
            <p:ph type="ftr" sz="quarter" idx="11"/>
          </p:nvPr>
        </p:nvSpPr>
        <p:spPr>
          <a:xfrm>
            <a:off x="3124200" y="6356356"/>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6"/>
            <a:ext cx="2133600" cy="365125"/>
          </a:xfrm>
          <a:prstGeom prst="rect">
            <a:avLst/>
          </a:prstGeom>
        </p:spPr>
        <p:txBody>
          <a:bodyPr/>
          <a:lstStyle/>
          <a:p>
            <a:fld id="{DFCAEC53-4888-4F48-8FB8-9BEF2A59E2BD}" type="slidenum">
              <a:rPr lang="en-US" smtClean="0"/>
              <a:t>‹#›</a:t>
            </a:fld>
            <a:endParaRPr lang="en-US" dirty="0"/>
          </a:p>
        </p:txBody>
      </p:sp>
    </p:spTree>
    <p:extLst>
      <p:ext uri="{BB962C8B-B14F-4D97-AF65-F5344CB8AC3E}">
        <p14:creationId xmlns:p14="http://schemas.microsoft.com/office/powerpoint/2010/main" val="95310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3158DF3D-6707-4A8A-B0F7-4B4777C12C8D}" type="datetimeFigureOut">
              <a:rPr lang="en-US" smtClean="0"/>
              <a:t>7/18/2017</a:t>
            </a:fld>
            <a:endParaRPr lang="en-US" dirty="0"/>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6"/>
            <a:ext cx="2133600" cy="365125"/>
          </a:xfrm>
          <a:prstGeom prst="rect">
            <a:avLst/>
          </a:prstGeom>
        </p:spPr>
        <p:txBody>
          <a:bodyPr/>
          <a:lstStyle/>
          <a:p>
            <a:fld id="{DFCAEC53-4888-4F48-8FB8-9BEF2A59E2BD}" type="slidenum">
              <a:rPr lang="en-US" smtClean="0"/>
              <a:t>‹#›</a:t>
            </a:fld>
            <a:endParaRPr lang="en-US" dirty="0"/>
          </a:p>
        </p:txBody>
      </p:sp>
    </p:spTree>
    <p:extLst>
      <p:ext uri="{BB962C8B-B14F-4D97-AF65-F5344CB8AC3E}">
        <p14:creationId xmlns:p14="http://schemas.microsoft.com/office/powerpoint/2010/main" val="3140692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Text Box 10"/>
          <p:cNvSpPr txBox="1">
            <a:spLocks noChangeArrowheads="1"/>
          </p:cNvSpPr>
          <p:nvPr/>
        </p:nvSpPr>
        <p:spPr bwMode="auto">
          <a:xfrm>
            <a:off x="8181977" y="184153"/>
            <a:ext cx="638175" cy="138499"/>
          </a:xfrm>
          <a:prstGeom prst="rect">
            <a:avLst/>
          </a:prstGeom>
          <a:noFill/>
          <a:ln w="9525">
            <a:noFill/>
            <a:miter lim="800000"/>
            <a:headEnd/>
            <a:tailEnd/>
          </a:ln>
          <a:effectLst/>
        </p:spPr>
        <p:txBody>
          <a:bodyPr lIns="0" tIns="0" rIns="0" bIns="0">
            <a:spAutoFit/>
          </a:bodyPr>
          <a:lstStyle/>
          <a:p>
            <a:pPr algn="r">
              <a:defRPr/>
            </a:pPr>
            <a:r>
              <a:rPr lang="de-DE" sz="900" b="0" dirty="0">
                <a:latin typeface="+mj-lt"/>
              </a:rPr>
              <a:t> </a:t>
            </a:r>
            <a:fld id="{BAD78A19-0C3F-4723-B29D-99D0B2C47C43}" type="slidenum">
              <a:rPr lang="de-DE" sz="900" b="0" smtClean="0">
                <a:latin typeface="+mj-lt"/>
              </a:rPr>
              <a:pPr algn="r">
                <a:defRPr/>
              </a:pPr>
              <a:t>‹#›</a:t>
            </a:fld>
            <a:endParaRPr lang="de-DE" sz="900" b="0" dirty="0">
              <a:latin typeface="+mj-lt"/>
            </a:endParaRPr>
          </a:p>
        </p:txBody>
      </p:sp>
      <p:sp>
        <p:nvSpPr>
          <p:cNvPr id="1035" name="Line 11"/>
          <p:cNvSpPr>
            <a:spLocks noChangeShapeType="1"/>
          </p:cNvSpPr>
          <p:nvPr/>
        </p:nvSpPr>
        <p:spPr bwMode="auto">
          <a:xfrm>
            <a:off x="263525" y="981075"/>
            <a:ext cx="8610600" cy="0"/>
          </a:xfrm>
          <a:prstGeom prst="line">
            <a:avLst/>
          </a:prstGeom>
          <a:noFill/>
          <a:ln w="9525">
            <a:solidFill>
              <a:schemeClr val="bg2"/>
            </a:solidFill>
            <a:round/>
            <a:headEnd/>
            <a:tailEnd/>
          </a:ln>
          <a:effectLst/>
        </p:spPr>
        <p:txBody>
          <a:bodyPr wrap="none" anchor="ctr"/>
          <a:lstStyle/>
          <a:p>
            <a:pPr>
              <a:defRPr/>
            </a:pPr>
            <a:endParaRPr lang="en-US" sz="1350" dirty="0"/>
          </a:p>
        </p:txBody>
      </p:sp>
      <p:sp>
        <p:nvSpPr>
          <p:cNvPr id="1029" name="Rectangle 17"/>
          <p:cNvSpPr>
            <a:spLocks noGrp="1" noChangeArrowheads="1"/>
          </p:cNvSpPr>
          <p:nvPr>
            <p:ph type="title"/>
          </p:nvPr>
        </p:nvSpPr>
        <p:spPr bwMode="auto">
          <a:xfrm>
            <a:off x="468313" y="404819"/>
            <a:ext cx="8229600" cy="504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30" name="Rectangle 18"/>
          <p:cNvSpPr>
            <a:spLocks noGrp="1" noChangeArrowheads="1"/>
          </p:cNvSpPr>
          <p:nvPr>
            <p:ph type="body" idx="1"/>
          </p:nvPr>
        </p:nvSpPr>
        <p:spPr bwMode="auto">
          <a:xfrm>
            <a:off x="457200" y="1125544"/>
            <a:ext cx="8229600" cy="53990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79523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ctr" rtl="0" eaLnBrk="1" fontAlgn="base" hangingPunct="1">
        <a:spcBef>
          <a:spcPct val="0"/>
        </a:spcBef>
        <a:spcAft>
          <a:spcPct val="0"/>
        </a:spcAft>
        <a:defRPr sz="1800" b="0">
          <a:solidFill>
            <a:schemeClr val="accent2"/>
          </a:solidFill>
          <a:latin typeface="Gill Sans MT" pitchFamily="34" charset="0"/>
          <a:ea typeface="+mj-ea"/>
          <a:cs typeface="+mj-cs"/>
        </a:defRPr>
      </a:lvl1pPr>
      <a:lvl2pPr algn="ctr" rtl="0" eaLnBrk="1" fontAlgn="base" hangingPunct="1">
        <a:spcBef>
          <a:spcPct val="0"/>
        </a:spcBef>
        <a:spcAft>
          <a:spcPct val="0"/>
        </a:spcAft>
        <a:defRPr sz="1800">
          <a:solidFill>
            <a:schemeClr val="accent2"/>
          </a:solidFill>
          <a:latin typeface="Franklin Gothic Medium" pitchFamily="34" charset="0"/>
        </a:defRPr>
      </a:lvl2pPr>
      <a:lvl3pPr algn="ctr" rtl="0" eaLnBrk="1" fontAlgn="base" hangingPunct="1">
        <a:spcBef>
          <a:spcPct val="0"/>
        </a:spcBef>
        <a:spcAft>
          <a:spcPct val="0"/>
        </a:spcAft>
        <a:defRPr sz="1800">
          <a:solidFill>
            <a:schemeClr val="accent2"/>
          </a:solidFill>
          <a:latin typeface="Franklin Gothic Medium" pitchFamily="34" charset="0"/>
        </a:defRPr>
      </a:lvl3pPr>
      <a:lvl4pPr algn="ctr" rtl="0" eaLnBrk="1" fontAlgn="base" hangingPunct="1">
        <a:spcBef>
          <a:spcPct val="0"/>
        </a:spcBef>
        <a:spcAft>
          <a:spcPct val="0"/>
        </a:spcAft>
        <a:defRPr sz="1800">
          <a:solidFill>
            <a:schemeClr val="accent2"/>
          </a:solidFill>
          <a:latin typeface="Franklin Gothic Medium" pitchFamily="34" charset="0"/>
        </a:defRPr>
      </a:lvl4pPr>
      <a:lvl5pPr algn="ctr" rtl="0" eaLnBrk="1" fontAlgn="base" hangingPunct="1">
        <a:spcBef>
          <a:spcPct val="0"/>
        </a:spcBef>
        <a:spcAft>
          <a:spcPct val="0"/>
        </a:spcAft>
        <a:defRPr sz="1800">
          <a:solidFill>
            <a:schemeClr val="accent2"/>
          </a:solidFill>
          <a:latin typeface="Franklin Gothic Medium" pitchFamily="34" charset="0"/>
        </a:defRPr>
      </a:lvl5pPr>
      <a:lvl6pPr marL="342900" algn="ctr" rtl="0" eaLnBrk="1" fontAlgn="base" hangingPunct="1">
        <a:spcBef>
          <a:spcPct val="0"/>
        </a:spcBef>
        <a:spcAft>
          <a:spcPct val="0"/>
        </a:spcAft>
        <a:defRPr sz="2100">
          <a:solidFill>
            <a:schemeClr val="accent2"/>
          </a:solidFill>
          <a:latin typeface="Franklin Gothic Medium" pitchFamily="34" charset="0"/>
        </a:defRPr>
      </a:lvl6pPr>
      <a:lvl7pPr marL="685800" algn="ctr" rtl="0" eaLnBrk="1" fontAlgn="base" hangingPunct="1">
        <a:spcBef>
          <a:spcPct val="0"/>
        </a:spcBef>
        <a:spcAft>
          <a:spcPct val="0"/>
        </a:spcAft>
        <a:defRPr sz="2100">
          <a:solidFill>
            <a:schemeClr val="accent2"/>
          </a:solidFill>
          <a:latin typeface="Franklin Gothic Medium" pitchFamily="34" charset="0"/>
        </a:defRPr>
      </a:lvl7pPr>
      <a:lvl8pPr marL="1028700" algn="ctr" rtl="0" eaLnBrk="1" fontAlgn="base" hangingPunct="1">
        <a:spcBef>
          <a:spcPct val="0"/>
        </a:spcBef>
        <a:spcAft>
          <a:spcPct val="0"/>
        </a:spcAft>
        <a:defRPr sz="2100">
          <a:solidFill>
            <a:schemeClr val="accent2"/>
          </a:solidFill>
          <a:latin typeface="Franklin Gothic Medium" pitchFamily="34" charset="0"/>
        </a:defRPr>
      </a:lvl8pPr>
      <a:lvl9pPr marL="1371600" algn="ctr" rtl="0" eaLnBrk="1" fontAlgn="base" hangingPunct="1">
        <a:spcBef>
          <a:spcPct val="0"/>
        </a:spcBef>
        <a:spcAft>
          <a:spcPct val="0"/>
        </a:spcAft>
        <a:defRPr sz="2100">
          <a:solidFill>
            <a:schemeClr val="accent2"/>
          </a:solidFill>
          <a:latin typeface="Franklin Gothic Medium" pitchFamily="34" charset="0"/>
        </a:defRPr>
      </a:lvl9pPr>
    </p:titleStyle>
    <p:bodyStyle>
      <a:lvl1pPr marL="257175" indent="-257175" algn="l" rtl="0" eaLnBrk="1" fontAlgn="base" hangingPunct="1">
        <a:spcBef>
          <a:spcPct val="20000"/>
        </a:spcBef>
        <a:spcAft>
          <a:spcPct val="0"/>
        </a:spcAft>
        <a:buChar char="•"/>
        <a:defRPr sz="1500">
          <a:solidFill>
            <a:schemeClr val="tx1"/>
          </a:solidFill>
          <a:latin typeface="Gill Sans MT" pitchFamily="34" charset="0"/>
          <a:ea typeface="+mn-ea"/>
          <a:cs typeface="+mn-cs"/>
        </a:defRPr>
      </a:lvl1pPr>
      <a:lvl2pPr marL="557213" indent="-214313" algn="l" rtl="0" eaLnBrk="1" fontAlgn="base" hangingPunct="1">
        <a:spcBef>
          <a:spcPct val="20000"/>
        </a:spcBef>
        <a:spcAft>
          <a:spcPct val="0"/>
        </a:spcAft>
        <a:buChar char="–"/>
        <a:defRPr sz="1200">
          <a:solidFill>
            <a:schemeClr val="tx1"/>
          </a:solidFill>
          <a:latin typeface="Gill Sans MT" pitchFamily="34" charset="0"/>
        </a:defRPr>
      </a:lvl2pPr>
      <a:lvl3pPr marL="857250" indent="-171450" algn="l" rtl="0" eaLnBrk="1" fontAlgn="base" hangingPunct="1">
        <a:spcBef>
          <a:spcPct val="20000"/>
        </a:spcBef>
        <a:spcAft>
          <a:spcPct val="0"/>
        </a:spcAft>
        <a:buChar char="•"/>
        <a:defRPr sz="1050">
          <a:solidFill>
            <a:schemeClr val="tx1"/>
          </a:solidFill>
          <a:latin typeface="Gill Sans MT" pitchFamily="34" charset="0"/>
        </a:defRPr>
      </a:lvl3pPr>
      <a:lvl4pPr marL="1200150" indent="-171450" algn="l" rtl="0" eaLnBrk="1" fontAlgn="base" hangingPunct="1">
        <a:spcBef>
          <a:spcPct val="20000"/>
        </a:spcBef>
        <a:spcAft>
          <a:spcPct val="0"/>
        </a:spcAft>
        <a:buChar char="–"/>
        <a:defRPr sz="900">
          <a:solidFill>
            <a:schemeClr val="tx1"/>
          </a:solidFill>
          <a:latin typeface="Gill Sans MT" pitchFamily="34" charset="0"/>
        </a:defRPr>
      </a:lvl4pPr>
      <a:lvl5pPr marL="1543050" indent="-171450" algn="l" rtl="0" eaLnBrk="1" fontAlgn="base" hangingPunct="1">
        <a:spcBef>
          <a:spcPct val="20000"/>
        </a:spcBef>
        <a:spcAft>
          <a:spcPct val="0"/>
        </a:spcAft>
        <a:buChar char="»"/>
        <a:defRPr sz="900">
          <a:solidFill>
            <a:schemeClr val="tx1"/>
          </a:solidFill>
          <a:latin typeface="Gill Sans MT" pitchFamily="34" charset="0"/>
        </a:defRPr>
      </a:lvl5pPr>
      <a:lvl6pPr marL="1885950" indent="-171450" algn="l" rtl="0" eaLnBrk="1" fontAlgn="base" hangingPunct="1">
        <a:spcBef>
          <a:spcPct val="20000"/>
        </a:spcBef>
        <a:spcAft>
          <a:spcPct val="0"/>
        </a:spcAft>
        <a:buChar char="»"/>
        <a:defRPr sz="900">
          <a:solidFill>
            <a:schemeClr val="tx1"/>
          </a:solidFill>
          <a:latin typeface="+mn-lt"/>
        </a:defRPr>
      </a:lvl6pPr>
      <a:lvl7pPr marL="2228850" indent="-171450" algn="l" rtl="0" eaLnBrk="1" fontAlgn="base" hangingPunct="1">
        <a:spcBef>
          <a:spcPct val="20000"/>
        </a:spcBef>
        <a:spcAft>
          <a:spcPct val="0"/>
        </a:spcAft>
        <a:buChar char="»"/>
        <a:defRPr sz="900">
          <a:solidFill>
            <a:schemeClr val="tx1"/>
          </a:solidFill>
          <a:latin typeface="+mn-lt"/>
        </a:defRPr>
      </a:lvl7pPr>
      <a:lvl8pPr marL="2571750" indent="-171450" algn="l" rtl="0" eaLnBrk="1" fontAlgn="base" hangingPunct="1">
        <a:spcBef>
          <a:spcPct val="20000"/>
        </a:spcBef>
        <a:spcAft>
          <a:spcPct val="0"/>
        </a:spcAft>
        <a:buChar char="»"/>
        <a:defRPr sz="900">
          <a:solidFill>
            <a:schemeClr val="tx1"/>
          </a:solidFill>
          <a:latin typeface="+mn-lt"/>
        </a:defRPr>
      </a:lvl8pPr>
      <a:lvl9pPr marL="2914650" indent="-171450" algn="l" rtl="0" eaLnBrk="1" fontAlgn="base" hangingPunct="1">
        <a:spcBef>
          <a:spcPct val="20000"/>
        </a:spcBef>
        <a:spcAft>
          <a:spcPct val="0"/>
        </a:spcAft>
        <a:buChar char="»"/>
        <a:defRPr sz="9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5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oleObject" Target="../embeddings/oleObject6.bin"/><Relationship Id="rId7" Type="http://schemas.openxmlformats.org/officeDocument/2006/relationships/image" Target="../media/image61.tiff"/><Relationship Id="rId2" Type="http://schemas.openxmlformats.org/officeDocument/2006/relationships/slideLayout" Target="../slideLayouts/slideLayout8.xml"/><Relationship Id="rId1" Type="http://schemas.openxmlformats.org/officeDocument/2006/relationships/vmlDrawing" Target="../drawings/vmlDrawing3.vml"/><Relationship Id="rId6" Type="http://schemas.openxmlformats.org/officeDocument/2006/relationships/image" Target="../media/image60.wmf"/><Relationship Id="rId5" Type="http://schemas.openxmlformats.org/officeDocument/2006/relationships/oleObject" Target="../embeddings/oleObject7.bin"/><Relationship Id="rId4" Type="http://schemas.openxmlformats.org/officeDocument/2006/relationships/image" Target="../media/image59.wmf"/><Relationship Id="rId9" Type="http://schemas.openxmlformats.org/officeDocument/2006/relationships/image" Target="../media/image62.tiff"/></Relationships>
</file>

<file path=ppt/slides/_rels/slide115.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image" Target="../media/image65.tiff"/><Relationship Id="rId7" Type="http://schemas.openxmlformats.org/officeDocument/2006/relationships/oleObject" Target="../embeddings/oleObject8.bin"/><Relationship Id="rId2" Type="http://schemas.openxmlformats.org/officeDocument/2006/relationships/slideLayout" Target="../slideLayouts/slideLayout8.xml"/><Relationship Id="rId1" Type="http://schemas.openxmlformats.org/officeDocument/2006/relationships/vmlDrawing" Target="../drawings/vmlDrawing4.vml"/><Relationship Id="rId6" Type="http://schemas.openxmlformats.org/officeDocument/2006/relationships/image" Target="../media/image7.tiff"/><Relationship Id="rId5" Type="http://schemas.openxmlformats.org/officeDocument/2006/relationships/image" Target="../media/image62.tiff"/><Relationship Id="rId10" Type="http://schemas.openxmlformats.org/officeDocument/2006/relationships/image" Target="../media/image64.wmf"/><Relationship Id="rId4" Type="http://schemas.openxmlformats.org/officeDocument/2006/relationships/image" Target="../media/image61.tiff"/><Relationship Id="rId9" Type="http://schemas.openxmlformats.org/officeDocument/2006/relationships/oleObject" Target="../embeddings/oleObject9.bin"/></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8.xml"/><Relationship Id="rId1" Type="http://schemas.openxmlformats.org/officeDocument/2006/relationships/vmlDrawing" Target="../drawings/vmlDrawing5.vml"/><Relationship Id="rId6" Type="http://schemas.openxmlformats.org/officeDocument/2006/relationships/image" Target="../media/image67.wmf"/><Relationship Id="rId5" Type="http://schemas.openxmlformats.org/officeDocument/2006/relationships/oleObject" Target="../embeddings/oleObject11.bin"/><Relationship Id="rId4" Type="http://schemas.openxmlformats.org/officeDocument/2006/relationships/image" Target="../media/image66.w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8.xml"/><Relationship Id="rId1" Type="http://schemas.openxmlformats.org/officeDocument/2006/relationships/vmlDrawing" Target="../drawings/vmlDrawing6.vml"/><Relationship Id="rId4" Type="http://schemas.openxmlformats.org/officeDocument/2006/relationships/image" Target="../media/image68.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8.xml"/><Relationship Id="rId1" Type="http://schemas.openxmlformats.org/officeDocument/2006/relationships/vmlDrawing" Target="../drawings/vmlDrawing7.vml"/><Relationship Id="rId6" Type="http://schemas.openxmlformats.org/officeDocument/2006/relationships/image" Target="../media/image70.wmf"/><Relationship Id="rId5" Type="http://schemas.openxmlformats.org/officeDocument/2006/relationships/oleObject" Target="../embeddings/oleObject14.bin"/><Relationship Id="rId4" Type="http://schemas.openxmlformats.org/officeDocument/2006/relationships/image" Target="../media/image69.w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71.wmf"/></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67.w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67.w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72.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74.wm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8.xml"/><Relationship Id="rId1" Type="http://schemas.openxmlformats.org/officeDocument/2006/relationships/vmlDrawing" Target="../drawings/vmlDrawing13.vml"/><Relationship Id="rId5" Type="http://schemas.openxmlformats.org/officeDocument/2006/relationships/image" Target="../media/image80.wmf"/><Relationship Id="rId4" Type="http://schemas.openxmlformats.org/officeDocument/2006/relationships/oleObject" Target="../embeddings/oleObject20.bin"/></Relationships>
</file>

<file path=ppt/slides/_rels/slide1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8.xml"/><Relationship Id="rId1" Type="http://schemas.openxmlformats.org/officeDocument/2006/relationships/vmlDrawing" Target="../drawings/vmlDrawing14.vml"/><Relationship Id="rId5" Type="http://schemas.openxmlformats.org/officeDocument/2006/relationships/image" Target="../media/image80.wmf"/><Relationship Id="rId4" Type="http://schemas.openxmlformats.org/officeDocument/2006/relationships/oleObject" Target="../embeddings/oleObject21.bin"/></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20.png"/><Relationship Id="rId4" Type="http://schemas.openxmlformats.org/officeDocument/2006/relationships/image" Target="../media/image210.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2.tiff"/><Relationship Id="rId13" Type="http://schemas.openxmlformats.org/officeDocument/2006/relationships/image" Target="../media/image17.tiff"/><Relationship Id="rId3" Type="http://schemas.openxmlformats.org/officeDocument/2006/relationships/image" Target="../media/image7.tiff"/><Relationship Id="rId7" Type="http://schemas.openxmlformats.org/officeDocument/2006/relationships/image" Target="../media/image11.tiff"/><Relationship Id="rId12" Type="http://schemas.openxmlformats.org/officeDocument/2006/relationships/image" Target="../media/image16.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tiff"/><Relationship Id="rId11" Type="http://schemas.openxmlformats.org/officeDocument/2006/relationships/image" Target="../media/image15.tiff"/><Relationship Id="rId5" Type="http://schemas.openxmlformats.org/officeDocument/2006/relationships/image" Target="../media/image9.tiff"/><Relationship Id="rId10" Type="http://schemas.openxmlformats.org/officeDocument/2006/relationships/image" Target="../media/image14.tiff"/><Relationship Id="rId4" Type="http://schemas.openxmlformats.org/officeDocument/2006/relationships/image" Target="../media/image8.tiff"/><Relationship Id="rId9" Type="http://schemas.openxmlformats.org/officeDocument/2006/relationships/image" Target="../media/image13.tiff"/><Relationship Id="rId14" Type="http://schemas.openxmlformats.org/officeDocument/2006/relationships/image" Target="../media/image18.tiff"/></Relationships>
</file>

<file path=ppt/slides/_rels/slide2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4.tiff"/></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de.wikinews.org/wiki/Datei:Thumbs_up_font_awesome.sv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tiff"/><Relationship Id="rId13" Type="http://schemas.openxmlformats.org/officeDocument/2006/relationships/image" Target="../media/image11.tiff"/><Relationship Id="rId18" Type="http://schemas.openxmlformats.org/officeDocument/2006/relationships/image" Target="../media/image16.tiff"/><Relationship Id="rId3" Type="http://schemas.openxmlformats.org/officeDocument/2006/relationships/notesSlide" Target="../notesSlides/notesSlide4.xml"/><Relationship Id="rId7" Type="http://schemas.openxmlformats.org/officeDocument/2006/relationships/image" Target="../media/image8.tiff"/><Relationship Id="rId12" Type="http://schemas.openxmlformats.org/officeDocument/2006/relationships/oleObject" Target="../embeddings/oleObject3.bin"/><Relationship Id="rId17" Type="http://schemas.openxmlformats.org/officeDocument/2006/relationships/image" Target="../media/image15.tiff"/><Relationship Id="rId2" Type="http://schemas.openxmlformats.org/officeDocument/2006/relationships/slideLayout" Target="../slideLayouts/slideLayout2.xml"/><Relationship Id="rId16" Type="http://schemas.openxmlformats.org/officeDocument/2006/relationships/image" Target="../media/image14.tiff"/><Relationship Id="rId20" Type="http://schemas.openxmlformats.org/officeDocument/2006/relationships/image" Target="../media/image18.tiff"/><Relationship Id="rId1" Type="http://schemas.openxmlformats.org/officeDocument/2006/relationships/vmlDrawing" Target="../drawings/vmlDrawing1.vml"/><Relationship Id="rId6" Type="http://schemas.openxmlformats.org/officeDocument/2006/relationships/image" Target="../media/image5.wmf"/><Relationship Id="rId11" Type="http://schemas.openxmlformats.org/officeDocument/2006/relationships/image" Target="../media/image6.wmf"/><Relationship Id="rId5" Type="http://schemas.openxmlformats.org/officeDocument/2006/relationships/oleObject" Target="../embeddings/oleObject1.bin"/><Relationship Id="rId15" Type="http://schemas.openxmlformats.org/officeDocument/2006/relationships/image" Target="../media/image13.tiff"/><Relationship Id="rId10" Type="http://schemas.openxmlformats.org/officeDocument/2006/relationships/oleObject" Target="../embeddings/oleObject2.bin"/><Relationship Id="rId19" Type="http://schemas.openxmlformats.org/officeDocument/2006/relationships/image" Target="../media/image17.tiff"/><Relationship Id="rId4" Type="http://schemas.openxmlformats.org/officeDocument/2006/relationships/image" Target="../media/image7.tiff"/><Relationship Id="rId9" Type="http://schemas.openxmlformats.org/officeDocument/2006/relationships/image" Target="../media/image10.tiff"/><Relationship Id="rId14" Type="http://schemas.openxmlformats.org/officeDocument/2006/relationships/image" Target="../media/image12.tiff"/></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1.tiff"/><Relationship Id="rId13" Type="http://schemas.openxmlformats.org/officeDocument/2006/relationships/image" Target="../media/image8.tiff"/><Relationship Id="rId3" Type="http://schemas.openxmlformats.org/officeDocument/2006/relationships/notesSlide" Target="../notesSlides/notesSlide5.xml"/><Relationship Id="rId7" Type="http://schemas.openxmlformats.org/officeDocument/2006/relationships/image" Target="../media/image20.tiff"/><Relationship Id="rId12" Type="http://schemas.openxmlformats.org/officeDocument/2006/relationships/image" Target="../media/image7.tif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9.tiff"/><Relationship Id="rId11" Type="http://schemas.openxmlformats.org/officeDocument/2006/relationships/image" Target="../media/image5.wmf"/><Relationship Id="rId5" Type="http://schemas.openxmlformats.org/officeDocument/2006/relationships/image" Target="../media/image6.wmf"/><Relationship Id="rId15" Type="http://schemas.openxmlformats.org/officeDocument/2006/relationships/image" Target="../media/image10.tiff"/><Relationship Id="rId10" Type="http://schemas.openxmlformats.org/officeDocument/2006/relationships/oleObject" Target="../embeddings/oleObject5.bin"/><Relationship Id="rId4" Type="http://schemas.openxmlformats.org/officeDocument/2006/relationships/oleObject" Target="../embeddings/oleObject4.bin"/><Relationship Id="rId9" Type="http://schemas.openxmlformats.org/officeDocument/2006/relationships/image" Target="../media/image22.tiff"/><Relationship Id="rId1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20.png"/><Relationship Id="rId4" Type="http://schemas.openxmlformats.org/officeDocument/2006/relationships/image" Target="../media/image2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6.png"/></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062C5-393B-4095-A55B-F25DD3D70A16}"/>
              </a:ext>
            </a:extLst>
          </p:cNvPr>
          <p:cNvSpPr>
            <a:spLocks noGrp="1"/>
          </p:cNvSpPr>
          <p:nvPr>
            <p:ph type="ctrTitle"/>
          </p:nvPr>
        </p:nvSpPr>
        <p:spPr/>
        <p:txBody>
          <a:bodyPr/>
          <a:lstStyle/>
          <a:p>
            <a:r>
              <a:rPr lang="en-US" sz="2800" dirty="0"/>
              <a:t>End-to-end seismic risk analysis framework for the identification of infrastructure network retrofits</a:t>
            </a:r>
          </a:p>
        </p:txBody>
      </p:sp>
      <p:sp>
        <p:nvSpPr>
          <p:cNvPr id="3" name="Subtitle 2">
            <a:extLst>
              <a:ext uri="{FF2B5EF4-FFF2-40B4-BE49-F238E27FC236}">
                <a16:creationId xmlns:a16="http://schemas.microsoft.com/office/drawing/2014/main" id="{54CAEE95-7145-48DC-933C-02E4EA9CF9B9}"/>
              </a:ext>
            </a:extLst>
          </p:cNvPr>
          <p:cNvSpPr>
            <a:spLocks noGrp="1"/>
          </p:cNvSpPr>
          <p:nvPr>
            <p:ph type="body" sz="quarter" idx="10"/>
          </p:nvPr>
        </p:nvSpPr>
        <p:spPr/>
        <p:txBody>
          <a:bodyPr/>
          <a:lstStyle/>
          <a:p>
            <a:r>
              <a:rPr lang="en-US" sz="2400" dirty="0"/>
              <a:t>Jason Wu</a:t>
            </a:r>
          </a:p>
          <a:p>
            <a:r>
              <a:rPr lang="en-US" sz="2400" dirty="0"/>
              <a:t>Advisor: Professor Jack Baker</a:t>
            </a:r>
          </a:p>
          <a:p>
            <a:r>
              <a:rPr lang="en-US" sz="2400" dirty="0"/>
              <a:t>Doctoral Defense</a:t>
            </a:r>
          </a:p>
          <a:p>
            <a:r>
              <a:rPr lang="en-US" sz="2400" dirty="0"/>
              <a:t>Stanford University, July 20, 2017</a:t>
            </a:r>
          </a:p>
        </p:txBody>
      </p:sp>
    </p:spTree>
    <p:extLst>
      <p:ext uri="{BB962C8B-B14F-4D97-AF65-F5344CB8AC3E}">
        <p14:creationId xmlns:p14="http://schemas.microsoft.com/office/powerpoint/2010/main" val="1939941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2F338-128C-4A0A-8F91-353034E97C14}"/>
              </a:ext>
            </a:extLst>
          </p:cNvPr>
          <p:cNvSpPr>
            <a:spLocks noGrp="1"/>
          </p:cNvSpPr>
          <p:nvPr>
            <p:ph type="title"/>
          </p:nvPr>
        </p:nvSpPr>
        <p:spPr/>
        <p:txBody>
          <a:bodyPr/>
          <a:lstStyle/>
          <a:p>
            <a:r>
              <a:rPr lang="en-US" dirty="0"/>
              <a:t>Areas of Contribution</a:t>
            </a:r>
          </a:p>
        </p:txBody>
      </p:sp>
      <p:sp>
        <p:nvSpPr>
          <p:cNvPr id="3" name="Content Placeholder 2">
            <a:extLst>
              <a:ext uri="{FF2B5EF4-FFF2-40B4-BE49-F238E27FC236}">
                <a16:creationId xmlns:a16="http://schemas.microsoft.com/office/drawing/2014/main" id="{AA10BABF-FD09-4B7A-B6B6-F1376AE8CBB1}"/>
              </a:ext>
            </a:extLst>
          </p:cNvPr>
          <p:cNvSpPr>
            <a:spLocks noGrp="1"/>
          </p:cNvSpPr>
          <p:nvPr>
            <p:ph idx="1"/>
          </p:nvPr>
        </p:nvSpPr>
        <p:spPr/>
        <p:txBody>
          <a:bodyPr/>
          <a:lstStyle/>
          <a:p>
            <a:r>
              <a:rPr lang="en-US" dirty="0"/>
              <a:t>Hazard characterization </a:t>
            </a:r>
          </a:p>
          <a:p>
            <a:pPr lvl="1"/>
            <a:r>
              <a:rPr lang="en-US" dirty="0"/>
              <a:t>Chapter 3</a:t>
            </a:r>
            <a:br>
              <a:rPr lang="en-US" dirty="0"/>
            </a:br>
            <a:r>
              <a:rPr lang="en-US" dirty="0"/>
              <a:t>Ground Motion Amplitude Field Simulation</a:t>
            </a:r>
          </a:p>
          <a:p>
            <a:pPr marL="0" indent="0">
              <a:buNone/>
            </a:pPr>
            <a:endParaRPr lang="en-US" dirty="0"/>
          </a:p>
          <a:p>
            <a:r>
              <a:rPr lang="en-US" dirty="0"/>
              <a:t>Network performance estimation </a:t>
            </a:r>
          </a:p>
          <a:p>
            <a:pPr lvl="1"/>
            <a:r>
              <a:rPr lang="en-US" dirty="0"/>
              <a:t>Chapter 5</a:t>
            </a:r>
            <a:br>
              <a:rPr lang="en-US" dirty="0"/>
            </a:br>
            <a:r>
              <a:rPr lang="en-US" dirty="0"/>
              <a:t>Statistical Learning Application</a:t>
            </a:r>
          </a:p>
          <a:p>
            <a:pPr marL="0" indent="0">
              <a:buNone/>
            </a:pPr>
            <a:endParaRPr lang="en-US" dirty="0"/>
          </a:p>
          <a:p>
            <a:r>
              <a:rPr lang="en-US" dirty="0"/>
              <a:t>Network Component Retrofit Selection </a:t>
            </a:r>
          </a:p>
          <a:p>
            <a:pPr lvl="1"/>
            <a:r>
              <a:rPr lang="en-US" dirty="0"/>
              <a:t>Chapter 4 </a:t>
            </a:r>
            <a:br>
              <a:rPr lang="en-US" dirty="0"/>
            </a:br>
            <a:r>
              <a:rPr lang="en-US" dirty="0"/>
              <a:t>Risk Informed Retrofitting Heuristics</a:t>
            </a:r>
          </a:p>
        </p:txBody>
      </p:sp>
      <p:sp>
        <p:nvSpPr>
          <p:cNvPr id="5" name="Right Brace 4">
            <a:extLst>
              <a:ext uri="{FF2B5EF4-FFF2-40B4-BE49-F238E27FC236}">
                <a16:creationId xmlns:a16="http://schemas.microsoft.com/office/drawing/2014/main" id="{61943DE4-DF88-480B-A2C3-F06EBD68AB53}"/>
              </a:ext>
            </a:extLst>
          </p:cNvPr>
          <p:cNvSpPr/>
          <p:nvPr/>
        </p:nvSpPr>
        <p:spPr bwMode="auto">
          <a:xfrm>
            <a:off x="5460273" y="1125544"/>
            <a:ext cx="452845" cy="3344091"/>
          </a:xfrm>
          <a:prstGeom prst="rightBrace">
            <a:avLst/>
          </a:prstGeom>
          <a:noFill/>
          <a:ln w="76200" cap="flat" cmpd="sng" algn="ctr">
            <a:solidFill>
              <a:schemeClr val="accent6"/>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6" name="TextBox 5">
            <a:extLst>
              <a:ext uri="{FF2B5EF4-FFF2-40B4-BE49-F238E27FC236}">
                <a16:creationId xmlns:a16="http://schemas.microsoft.com/office/drawing/2014/main" id="{1503BC40-50BA-4FAA-8B82-2AC5609A535F}"/>
              </a:ext>
            </a:extLst>
          </p:cNvPr>
          <p:cNvSpPr txBox="1"/>
          <p:nvPr/>
        </p:nvSpPr>
        <p:spPr>
          <a:xfrm>
            <a:off x="5939379" y="2520590"/>
            <a:ext cx="2862963" cy="769441"/>
          </a:xfrm>
          <a:prstGeom prst="rect">
            <a:avLst/>
          </a:prstGeom>
          <a:noFill/>
        </p:spPr>
        <p:txBody>
          <a:bodyPr wrap="none" rtlCol="0">
            <a:spAutoFit/>
          </a:bodyPr>
          <a:lstStyle/>
          <a:p>
            <a:r>
              <a:rPr lang="en-US" sz="2200" dirty="0">
                <a:latin typeface="+mj-lt"/>
              </a:rPr>
              <a:t>Chapter 2</a:t>
            </a:r>
            <a:br>
              <a:rPr lang="en-US" sz="2200" dirty="0">
                <a:latin typeface="+mj-lt"/>
              </a:rPr>
            </a:br>
            <a:r>
              <a:rPr lang="en-US" sz="2200" dirty="0">
                <a:latin typeface="+mj-lt"/>
              </a:rPr>
              <a:t>End-to-End Framework</a:t>
            </a:r>
          </a:p>
        </p:txBody>
      </p:sp>
    </p:spTree>
    <p:extLst>
      <p:ext uri="{BB962C8B-B14F-4D97-AF65-F5344CB8AC3E}">
        <p14:creationId xmlns:p14="http://schemas.microsoft.com/office/powerpoint/2010/main" val="19951322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6484-384A-46B3-9687-A8BD2E8A98D4}"/>
              </a:ext>
            </a:extLst>
          </p:cNvPr>
          <p:cNvSpPr>
            <a:spLocks noGrp="1"/>
          </p:cNvSpPr>
          <p:nvPr>
            <p:ph type="title"/>
          </p:nvPr>
        </p:nvSpPr>
        <p:spPr/>
        <p:txBody>
          <a:bodyPr/>
          <a:lstStyle/>
          <a:p>
            <a:r>
              <a:rPr lang="en-US" dirty="0"/>
              <a:t>Questions?</a:t>
            </a:r>
          </a:p>
        </p:txBody>
      </p:sp>
      <p:cxnSp>
        <p:nvCxnSpPr>
          <p:cNvPr id="5" name="Straight Connector 4">
            <a:extLst>
              <a:ext uri="{FF2B5EF4-FFF2-40B4-BE49-F238E27FC236}">
                <a16:creationId xmlns:a16="http://schemas.microsoft.com/office/drawing/2014/main" id="{FDE7752E-1FE0-4751-8FDD-F4E1004F21DD}"/>
              </a:ext>
            </a:extLst>
          </p:cNvPr>
          <p:cNvCxnSpPr/>
          <p:nvPr/>
        </p:nvCxnSpPr>
        <p:spPr bwMode="auto">
          <a:xfrm>
            <a:off x="4581427" y="1140643"/>
            <a:ext cx="0" cy="5524108"/>
          </a:xfrm>
          <a:prstGeom prst="line">
            <a:avLst/>
          </a:prstGeom>
          <a:noFill/>
          <a:ln w="19050" cap="flat" cmpd="sng" algn="ctr">
            <a:solidFill>
              <a:schemeClr val="tx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45171CA8-B4CB-4926-BD6C-A35DA1181B2D}"/>
              </a:ext>
            </a:extLst>
          </p:cNvPr>
          <p:cNvCxnSpPr>
            <a:cxnSpLocks/>
          </p:cNvCxnSpPr>
          <p:nvPr/>
        </p:nvCxnSpPr>
        <p:spPr bwMode="auto">
          <a:xfrm>
            <a:off x="226243" y="3817856"/>
            <a:ext cx="8710367" cy="0"/>
          </a:xfrm>
          <a:prstGeom prst="line">
            <a:avLst/>
          </a:prstGeom>
          <a:noFill/>
          <a:ln w="19050" cap="flat" cmpd="sng" algn="ctr">
            <a:solidFill>
              <a:schemeClr val="tx1"/>
            </a:solidFill>
            <a:prstDash val="solid"/>
            <a:round/>
            <a:headEnd type="none" w="med" len="med"/>
            <a:tailEnd type="none" w="med" len="med"/>
          </a:ln>
          <a:effectLst/>
        </p:spPr>
      </p:cxnSp>
      <p:pic>
        <p:nvPicPr>
          <p:cNvPr id="9" name="Content Placeholder 4">
            <a:extLst>
              <a:ext uri="{FF2B5EF4-FFF2-40B4-BE49-F238E27FC236}">
                <a16:creationId xmlns:a16="http://schemas.microsoft.com/office/drawing/2014/main" id="{B72851B2-A8E6-43F6-999A-3FF0B10AA52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371" b="975"/>
          <a:stretch/>
        </p:blipFill>
        <p:spPr>
          <a:xfrm>
            <a:off x="765565" y="3929496"/>
            <a:ext cx="3335096" cy="2367612"/>
          </a:xfrm>
        </p:spPr>
      </p:pic>
      <p:sp>
        <p:nvSpPr>
          <p:cNvPr id="10" name="TextBox 9">
            <a:extLst>
              <a:ext uri="{FF2B5EF4-FFF2-40B4-BE49-F238E27FC236}">
                <a16:creationId xmlns:a16="http://schemas.microsoft.com/office/drawing/2014/main" id="{C42DD6CC-E9A0-4557-8524-16CF51AA9C1A}"/>
              </a:ext>
            </a:extLst>
          </p:cNvPr>
          <p:cNvSpPr txBox="1"/>
          <p:nvPr/>
        </p:nvSpPr>
        <p:spPr>
          <a:xfrm>
            <a:off x="1629688" y="6396335"/>
            <a:ext cx="1606850" cy="461665"/>
          </a:xfrm>
          <a:prstGeom prst="rect">
            <a:avLst/>
          </a:prstGeom>
          <a:solidFill>
            <a:schemeClr val="bg1"/>
          </a:solidFill>
        </p:spPr>
        <p:txBody>
          <a:bodyPr wrap="none" rtlCol="0">
            <a:spAutoFit/>
          </a:bodyPr>
          <a:lstStyle/>
          <a:p>
            <a:pPr algn="ctr"/>
            <a:r>
              <a:rPr lang="en-US" sz="2400" dirty="0">
                <a:solidFill>
                  <a:schemeClr val="accent2"/>
                </a:solidFill>
                <a:latin typeface="+mj-lt"/>
              </a:rPr>
              <a:t>Retrofitting</a:t>
            </a:r>
          </a:p>
        </p:txBody>
      </p:sp>
      <p:pic>
        <p:nvPicPr>
          <p:cNvPr id="11" name="Content Placeholder 4">
            <a:extLst>
              <a:ext uri="{FF2B5EF4-FFF2-40B4-BE49-F238E27FC236}">
                <a16:creationId xmlns:a16="http://schemas.microsoft.com/office/drawing/2014/main" id="{1E20C19A-5649-40DF-B909-F72719E4AB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165889" y="3929496"/>
            <a:ext cx="3186259" cy="2355556"/>
          </a:xfrm>
          <a:prstGeom prst="rect">
            <a:avLst/>
          </a:prstGeom>
          <a:noFill/>
          <a:ln w="9525">
            <a:noFill/>
            <a:miter lim="800000"/>
            <a:headEnd/>
            <a:tailEnd/>
          </a:ln>
        </p:spPr>
      </p:pic>
      <p:sp>
        <p:nvSpPr>
          <p:cNvPr id="12" name="TextBox 11">
            <a:extLst>
              <a:ext uri="{FF2B5EF4-FFF2-40B4-BE49-F238E27FC236}">
                <a16:creationId xmlns:a16="http://schemas.microsoft.com/office/drawing/2014/main" id="{5AC30072-546F-4C48-BA77-BD4384BB3520}"/>
              </a:ext>
            </a:extLst>
          </p:cNvPr>
          <p:cNvSpPr txBox="1"/>
          <p:nvPr/>
        </p:nvSpPr>
        <p:spPr>
          <a:xfrm>
            <a:off x="5511724" y="6396334"/>
            <a:ext cx="2494594" cy="461665"/>
          </a:xfrm>
          <a:prstGeom prst="rect">
            <a:avLst/>
          </a:prstGeom>
          <a:solidFill>
            <a:schemeClr val="bg1"/>
          </a:solidFill>
        </p:spPr>
        <p:txBody>
          <a:bodyPr wrap="none" rtlCol="0">
            <a:spAutoFit/>
          </a:bodyPr>
          <a:lstStyle/>
          <a:p>
            <a:pPr algn="ctr"/>
            <a:r>
              <a:rPr lang="en-US" sz="2400" dirty="0">
                <a:solidFill>
                  <a:schemeClr val="accent2"/>
                </a:solidFill>
                <a:latin typeface="+mj-lt"/>
              </a:rPr>
              <a:t>Statistical Learning</a:t>
            </a:r>
          </a:p>
        </p:txBody>
      </p:sp>
      <p:pic>
        <p:nvPicPr>
          <p:cNvPr id="13" name="Content Placeholder 4">
            <a:extLst>
              <a:ext uri="{FF2B5EF4-FFF2-40B4-BE49-F238E27FC236}">
                <a16:creationId xmlns:a16="http://schemas.microsoft.com/office/drawing/2014/main" id="{D5E7CCF8-BCF6-4AF1-9A7D-979D6DD563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4997616" y="1039958"/>
            <a:ext cx="3522803" cy="2374277"/>
          </a:xfrm>
          <a:prstGeom prst="rect">
            <a:avLst/>
          </a:prstGeom>
          <a:noFill/>
          <a:ln w="9525">
            <a:noFill/>
            <a:miter lim="800000"/>
            <a:headEnd/>
            <a:tailEnd/>
          </a:ln>
        </p:spPr>
      </p:pic>
      <p:sp>
        <p:nvSpPr>
          <p:cNvPr id="14" name="TextBox 13">
            <a:extLst>
              <a:ext uri="{FF2B5EF4-FFF2-40B4-BE49-F238E27FC236}">
                <a16:creationId xmlns:a16="http://schemas.microsoft.com/office/drawing/2014/main" id="{2D3A17C1-9712-4984-ACB8-25D028DFBF79}"/>
              </a:ext>
            </a:extLst>
          </p:cNvPr>
          <p:cNvSpPr txBox="1"/>
          <p:nvPr/>
        </p:nvSpPr>
        <p:spPr>
          <a:xfrm>
            <a:off x="6275040" y="3414235"/>
            <a:ext cx="967958" cy="461665"/>
          </a:xfrm>
          <a:prstGeom prst="rect">
            <a:avLst/>
          </a:prstGeom>
          <a:noFill/>
        </p:spPr>
        <p:txBody>
          <a:bodyPr wrap="none" rtlCol="0">
            <a:spAutoFit/>
          </a:bodyPr>
          <a:lstStyle/>
          <a:p>
            <a:pPr algn="ctr"/>
            <a:r>
              <a:rPr lang="en-US" sz="2400" dirty="0">
                <a:solidFill>
                  <a:schemeClr val="accent2"/>
                </a:solidFill>
                <a:latin typeface="+mj-lt"/>
              </a:rPr>
              <a:t>AWSS</a:t>
            </a:r>
          </a:p>
        </p:txBody>
      </p:sp>
      <p:sp>
        <p:nvSpPr>
          <p:cNvPr id="15" name="TextBox 14">
            <a:extLst>
              <a:ext uri="{FF2B5EF4-FFF2-40B4-BE49-F238E27FC236}">
                <a16:creationId xmlns:a16="http://schemas.microsoft.com/office/drawing/2014/main" id="{F0FB7E0B-8F59-4192-BCCA-01C92CDC0A96}"/>
              </a:ext>
            </a:extLst>
          </p:cNvPr>
          <p:cNvSpPr txBox="1"/>
          <p:nvPr/>
        </p:nvSpPr>
        <p:spPr>
          <a:xfrm>
            <a:off x="1624848" y="3414235"/>
            <a:ext cx="1616533" cy="461665"/>
          </a:xfrm>
          <a:prstGeom prst="rect">
            <a:avLst/>
          </a:prstGeom>
          <a:noFill/>
        </p:spPr>
        <p:txBody>
          <a:bodyPr wrap="none" rtlCol="0">
            <a:spAutoFit/>
          </a:bodyPr>
          <a:lstStyle/>
          <a:p>
            <a:pPr algn="ctr"/>
            <a:r>
              <a:rPr lang="en-US" sz="2400" dirty="0">
                <a:solidFill>
                  <a:schemeClr val="accent2"/>
                </a:solidFill>
                <a:latin typeface="+mj-lt"/>
              </a:rPr>
              <a:t>Framework</a:t>
            </a:r>
          </a:p>
        </p:txBody>
      </p:sp>
      <p:sp>
        <p:nvSpPr>
          <p:cNvPr id="16" name="Rectangle 15">
            <a:extLst>
              <a:ext uri="{FF2B5EF4-FFF2-40B4-BE49-F238E27FC236}">
                <a16:creationId xmlns:a16="http://schemas.microsoft.com/office/drawing/2014/main" id="{84B86918-600B-4412-A16A-55B9220ABF39}"/>
              </a:ext>
            </a:extLst>
          </p:cNvPr>
          <p:cNvSpPr/>
          <p:nvPr/>
        </p:nvSpPr>
        <p:spPr bwMode="auto">
          <a:xfrm>
            <a:off x="3148553" y="4036003"/>
            <a:ext cx="622169" cy="1128664"/>
          </a:xfrm>
          <a:prstGeom prst="rect">
            <a:avLst/>
          </a:prstGeom>
          <a:solidFill>
            <a:schemeClr val="bg1"/>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17" name="Group 16">
            <a:extLst>
              <a:ext uri="{FF2B5EF4-FFF2-40B4-BE49-F238E27FC236}">
                <a16:creationId xmlns:a16="http://schemas.microsoft.com/office/drawing/2014/main" id="{1F92392F-3662-41A4-B9DA-C45097BB87EC}"/>
              </a:ext>
            </a:extLst>
          </p:cNvPr>
          <p:cNvGrpSpPr/>
          <p:nvPr/>
        </p:nvGrpSpPr>
        <p:grpSpPr>
          <a:xfrm>
            <a:off x="1083380" y="1098001"/>
            <a:ext cx="2687342" cy="2316234"/>
            <a:chOff x="3733800" y="1371600"/>
            <a:chExt cx="3352800" cy="5278800"/>
          </a:xfrm>
        </p:grpSpPr>
        <p:sp>
          <p:nvSpPr>
            <p:cNvPr id="18" name="Rounded Rectangle 16">
              <a:extLst>
                <a:ext uri="{FF2B5EF4-FFF2-40B4-BE49-F238E27FC236}">
                  <a16:creationId xmlns:a16="http://schemas.microsoft.com/office/drawing/2014/main" id="{6F170953-2553-4D83-AB01-FF5EF303F99E}"/>
                </a:ext>
              </a:extLst>
            </p:cNvPr>
            <p:cNvSpPr/>
            <p:nvPr/>
          </p:nvSpPr>
          <p:spPr>
            <a:xfrm>
              <a:off x="3733800" y="1371600"/>
              <a:ext cx="3352800" cy="762000"/>
            </a:xfrm>
            <a:prstGeom prst="roundRect">
              <a:avLst/>
            </a:prstGeom>
            <a:solidFill>
              <a:schemeClr val="accent6">
                <a:lumMod val="20000"/>
                <a:lumOff val="80000"/>
              </a:schemeClr>
            </a:solidFill>
            <a:ln w="63500" cmpd="tri">
              <a:solidFill>
                <a:srgbClr val="00009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Hazard</a:t>
              </a:r>
            </a:p>
          </p:txBody>
        </p:sp>
        <p:sp>
          <p:nvSpPr>
            <p:cNvPr id="19" name="Rounded Rectangle 17">
              <a:extLst>
                <a:ext uri="{FF2B5EF4-FFF2-40B4-BE49-F238E27FC236}">
                  <a16:creationId xmlns:a16="http://schemas.microsoft.com/office/drawing/2014/main" id="{0F24F252-881A-496D-B110-AA1526FBF0DC}"/>
                </a:ext>
              </a:extLst>
            </p:cNvPr>
            <p:cNvSpPr/>
            <p:nvPr/>
          </p:nvSpPr>
          <p:spPr>
            <a:xfrm>
              <a:off x="3733800" y="366895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Network</a:t>
              </a:r>
            </a:p>
          </p:txBody>
        </p:sp>
        <p:sp>
          <p:nvSpPr>
            <p:cNvPr id="20" name="Rounded Rectangle 19">
              <a:extLst>
                <a:ext uri="{FF2B5EF4-FFF2-40B4-BE49-F238E27FC236}">
                  <a16:creationId xmlns:a16="http://schemas.microsoft.com/office/drawing/2014/main" id="{B0DF6CA2-C1F9-4934-9DAF-DDD70FD8A67B}"/>
                </a:ext>
              </a:extLst>
            </p:cNvPr>
            <p:cNvSpPr/>
            <p:nvPr/>
          </p:nvSpPr>
          <p:spPr>
            <a:xfrm>
              <a:off x="3733800" y="58884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Retrofit</a:t>
              </a:r>
            </a:p>
          </p:txBody>
        </p:sp>
        <p:grpSp>
          <p:nvGrpSpPr>
            <p:cNvPr id="21" name="Group 20">
              <a:extLst>
                <a:ext uri="{FF2B5EF4-FFF2-40B4-BE49-F238E27FC236}">
                  <a16:creationId xmlns:a16="http://schemas.microsoft.com/office/drawing/2014/main" id="{92207A47-F46C-43EB-9A44-A849B469872A}"/>
                </a:ext>
              </a:extLst>
            </p:cNvPr>
            <p:cNvGrpSpPr/>
            <p:nvPr/>
          </p:nvGrpSpPr>
          <p:grpSpPr>
            <a:xfrm>
              <a:off x="4076700" y="2362200"/>
              <a:ext cx="2667000" cy="1066800"/>
              <a:chOff x="4114800" y="2362200"/>
              <a:chExt cx="2667000" cy="1066800"/>
            </a:xfrm>
            <a:solidFill>
              <a:srgbClr val="CCE9AD"/>
            </a:solidFill>
          </p:grpSpPr>
          <p:sp>
            <p:nvSpPr>
              <p:cNvPr id="27" name="Chevron 41">
                <a:extLst>
                  <a:ext uri="{FF2B5EF4-FFF2-40B4-BE49-F238E27FC236}">
                    <a16:creationId xmlns:a16="http://schemas.microsoft.com/office/drawing/2014/main" id="{864A9339-3770-4128-9769-4D673ECB1CFB}"/>
                  </a:ext>
                </a:extLst>
              </p:cNvPr>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28" name="Striped Right Arrow 43">
                <a:extLst>
                  <a:ext uri="{FF2B5EF4-FFF2-40B4-BE49-F238E27FC236}">
                    <a16:creationId xmlns:a16="http://schemas.microsoft.com/office/drawing/2014/main" id="{CC1F1A69-0B6F-478E-8A35-4E96F259D815}"/>
                  </a:ext>
                </a:extLst>
              </p:cNvPr>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Chevron 44">
                <a:extLst>
                  <a:ext uri="{FF2B5EF4-FFF2-40B4-BE49-F238E27FC236}">
                    <a16:creationId xmlns:a16="http://schemas.microsoft.com/office/drawing/2014/main" id="{515FFAE3-6DD7-40AE-84E1-2A12559CC1B7}"/>
                  </a:ext>
                </a:extLst>
              </p:cNvPr>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30" name="Chevron 45">
                <a:extLst>
                  <a:ext uri="{FF2B5EF4-FFF2-40B4-BE49-F238E27FC236}">
                    <a16:creationId xmlns:a16="http://schemas.microsoft.com/office/drawing/2014/main" id="{43131FC0-823B-4AA2-B1C9-56A01F854996}"/>
                  </a:ext>
                </a:extLst>
              </p:cNvPr>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grpSp>
        <p:grpSp>
          <p:nvGrpSpPr>
            <p:cNvPr id="22" name="Group 21">
              <a:extLst>
                <a:ext uri="{FF2B5EF4-FFF2-40B4-BE49-F238E27FC236}">
                  <a16:creationId xmlns:a16="http://schemas.microsoft.com/office/drawing/2014/main" id="{4C6FEB1C-A9AD-4E29-8B39-5A09DBE781F0}"/>
                </a:ext>
              </a:extLst>
            </p:cNvPr>
            <p:cNvGrpSpPr/>
            <p:nvPr/>
          </p:nvGrpSpPr>
          <p:grpSpPr>
            <a:xfrm>
              <a:off x="4076700" y="4648200"/>
              <a:ext cx="2667000" cy="1066800"/>
              <a:chOff x="4114800" y="2362200"/>
              <a:chExt cx="2667000" cy="1066800"/>
            </a:xfrm>
            <a:solidFill>
              <a:srgbClr val="CCE9AD"/>
            </a:solidFill>
          </p:grpSpPr>
          <p:sp>
            <p:nvSpPr>
              <p:cNvPr id="23" name="Chevron 48">
                <a:extLst>
                  <a:ext uri="{FF2B5EF4-FFF2-40B4-BE49-F238E27FC236}">
                    <a16:creationId xmlns:a16="http://schemas.microsoft.com/office/drawing/2014/main" id="{5278B9D3-79B8-4841-A8B0-A276BD10886F}"/>
                  </a:ext>
                </a:extLst>
              </p:cNvPr>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24" name="Striped Right Arrow 49">
                <a:extLst>
                  <a:ext uri="{FF2B5EF4-FFF2-40B4-BE49-F238E27FC236}">
                    <a16:creationId xmlns:a16="http://schemas.microsoft.com/office/drawing/2014/main" id="{F2D0E4E9-DF58-4CEF-9FB5-6D2B6AC892E5}"/>
                  </a:ext>
                </a:extLst>
              </p:cNvPr>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 name="Chevron 50">
                <a:extLst>
                  <a:ext uri="{FF2B5EF4-FFF2-40B4-BE49-F238E27FC236}">
                    <a16:creationId xmlns:a16="http://schemas.microsoft.com/office/drawing/2014/main" id="{B1A58D68-C4F5-448B-9359-B8D4BA150647}"/>
                  </a:ext>
                </a:extLst>
              </p:cNvPr>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26" name="Chevron 51">
                <a:extLst>
                  <a:ext uri="{FF2B5EF4-FFF2-40B4-BE49-F238E27FC236}">
                    <a16:creationId xmlns:a16="http://schemas.microsoft.com/office/drawing/2014/main" id="{B775FDB9-2DA2-45AF-A5A7-F60CB821D56D}"/>
                  </a:ext>
                </a:extLst>
              </p:cNvPr>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grpSp>
      </p:grpSp>
    </p:spTree>
    <p:extLst>
      <p:ext uri="{BB962C8B-B14F-4D97-AF65-F5344CB8AC3E}">
        <p14:creationId xmlns:p14="http://schemas.microsoft.com/office/powerpoint/2010/main" val="35419335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A50C6-5E42-4D5B-95D8-9CB10439BEE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0AA03F1-4357-4451-97F7-3D9A8C4A0BF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784050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18100-4406-4172-9A6A-DFF4DFA2961C}"/>
              </a:ext>
            </a:extLst>
          </p:cNvPr>
          <p:cNvSpPr>
            <a:spLocks noGrp="1"/>
          </p:cNvSpPr>
          <p:nvPr>
            <p:ph type="title"/>
          </p:nvPr>
        </p:nvSpPr>
        <p:spPr/>
        <p:txBody>
          <a:bodyPr/>
          <a:lstStyle/>
          <a:p>
            <a:r>
              <a:rPr lang="en-US" dirty="0"/>
              <a:t>Extras</a:t>
            </a:r>
          </a:p>
        </p:txBody>
      </p:sp>
      <p:sp>
        <p:nvSpPr>
          <p:cNvPr id="3" name="Content Placeholder 2">
            <a:extLst>
              <a:ext uri="{FF2B5EF4-FFF2-40B4-BE49-F238E27FC236}">
                <a16:creationId xmlns:a16="http://schemas.microsoft.com/office/drawing/2014/main" id="{28B6127F-4612-40B1-8F2E-0F1BC3E6A83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1678529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F8D-771F-4C0E-8DB5-08DADA9DA87D}"/>
              </a:ext>
            </a:extLst>
          </p:cNvPr>
          <p:cNvSpPr>
            <a:spLocks noGrp="1"/>
          </p:cNvSpPr>
          <p:nvPr>
            <p:ph type="title"/>
          </p:nvPr>
        </p:nvSpPr>
        <p:spPr/>
        <p:txBody>
          <a:bodyPr/>
          <a:lstStyle/>
          <a:p>
            <a:r>
              <a:rPr lang="en-US" dirty="0"/>
              <a:t>Hazard Characterization</a:t>
            </a:r>
          </a:p>
        </p:txBody>
      </p:sp>
      <p:sp>
        <p:nvSpPr>
          <p:cNvPr id="3" name="Content Placeholder 2">
            <a:extLst>
              <a:ext uri="{FF2B5EF4-FFF2-40B4-BE49-F238E27FC236}">
                <a16:creationId xmlns:a16="http://schemas.microsoft.com/office/drawing/2014/main" id="{F4CC21D7-BA00-4EBC-9D30-DF92241DB7B1}"/>
              </a:ext>
            </a:extLst>
          </p:cNvPr>
          <p:cNvSpPr>
            <a:spLocks noGrp="1"/>
          </p:cNvSpPr>
          <p:nvPr>
            <p:ph idx="1"/>
          </p:nvPr>
        </p:nvSpPr>
        <p:spPr>
          <a:xfrm>
            <a:off x="457200" y="1125544"/>
            <a:ext cx="4114800" cy="5399087"/>
          </a:xfrm>
        </p:spPr>
        <p:txBody>
          <a:bodyPr/>
          <a:lstStyle/>
          <a:p>
            <a:r>
              <a:rPr lang="en-US" dirty="0"/>
              <a:t>Enumerate possible future earthquake scenarios.</a:t>
            </a:r>
          </a:p>
          <a:p>
            <a:endParaRPr lang="en-US" dirty="0"/>
          </a:p>
          <a:p>
            <a:r>
              <a:rPr lang="en-US" dirty="0"/>
              <a:t>Determine the probabilistic distribution of ground motion for each scenario.</a:t>
            </a:r>
          </a:p>
          <a:p>
            <a:endParaRPr lang="en-US" dirty="0"/>
          </a:p>
          <a:p>
            <a:r>
              <a:rPr lang="en-US" dirty="0"/>
              <a:t>Obtain realizations of ground motion intensities </a:t>
            </a:r>
          </a:p>
          <a:p>
            <a:endParaRPr lang="en-US" dirty="0"/>
          </a:p>
          <a:p>
            <a:r>
              <a:rPr lang="en-US" dirty="0"/>
              <a:t>Optimize the set of ground motion maps</a:t>
            </a:r>
          </a:p>
        </p:txBody>
      </p:sp>
      <p:sp>
        <p:nvSpPr>
          <p:cNvPr id="4" name="TextBox 3">
            <a:extLst>
              <a:ext uri="{FF2B5EF4-FFF2-40B4-BE49-F238E27FC236}">
                <a16:creationId xmlns:a16="http://schemas.microsoft.com/office/drawing/2014/main" id="{63CBADC5-6B5C-4CFC-B191-E634E2C1A2B5}"/>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2</a:t>
            </a:r>
          </a:p>
        </p:txBody>
      </p:sp>
    </p:spTree>
    <p:extLst>
      <p:ext uri="{BB962C8B-B14F-4D97-AF65-F5344CB8AC3E}">
        <p14:creationId xmlns:p14="http://schemas.microsoft.com/office/powerpoint/2010/main" val="37594976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B5AC3CF-C359-4CF5-8D60-8D046112D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8044" y="1125544"/>
            <a:ext cx="4369869" cy="3277402"/>
          </a:xfrm>
          <a:prstGeom prst="rect">
            <a:avLst/>
          </a:prstGeom>
        </p:spPr>
      </p:pic>
      <p:sp>
        <p:nvSpPr>
          <p:cNvPr id="2" name="Title 1">
            <a:extLst>
              <a:ext uri="{FF2B5EF4-FFF2-40B4-BE49-F238E27FC236}">
                <a16:creationId xmlns:a16="http://schemas.microsoft.com/office/drawing/2014/main" id="{1467CF8D-771F-4C0E-8DB5-08DADA9DA87D}"/>
              </a:ext>
            </a:extLst>
          </p:cNvPr>
          <p:cNvSpPr>
            <a:spLocks noGrp="1"/>
          </p:cNvSpPr>
          <p:nvPr>
            <p:ph type="title"/>
          </p:nvPr>
        </p:nvSpPr>
        <p:spPr/>
        <p:txBody>
          <a:bodyPr/>
          <a:lstStyle/>
          <a:p>
            <a:r>
              <a:rPr lang="en-US" dirty="0"/>
              <a:t>Hazard Characterization</a:t>
            </a:r>
          </a:p>
        </p:txBody>
      </p:sp>
      <p:sp>
        <p:nvSpPr>
          <p:cNvPr id="3" name="Content Placeholder 2">
            <a:extLst>
              <a:ext uri="{FF2B5EF4-FFF2-40B4-BE49-F238E27FC236}">
                <a16:creationId xmlns:a16="http://schemas.microsoft.com/office/drawing/2014/main" id="{F4CC21D7-BA00-4EBC-9D30-DF92241DB7B1}"/>
              </a:ext>
            </a:extLst>
          </p:cNvPr>
          <p:cNvSpPr>
            <a:spLocks noGrp="1"/>
          </p:cNvSpPr>
          <p:nvPr>
            <p:ph idx="1"/>
          </p:nvPr>
        </p:nvSpPr>
        <p:spPr>
          <a:xfrm>
            <a:off x="457200" y="1125544"/>
            <a:ext cx="4114800" cy="5399087"/>
          </a:xfrm>
        </p:spPr>
        <p:txBody>
          <a:bodyPr/>
          <a:lstStyle/>
          <a:p>
            <a:r>
              <a:rPr lang="en-US" dirty="0"/>
              <a:t>Enumerate possible future earthquake scenarios.</a:t>
            </a:r>
          </a:p>
          <a:p>
            <a:pPr marL="0" indent="0">
              <a:buNone/>
            </a:pPr>
            <a:endParaRPr lang="en-US" dirty="0"/>
          </a:p>
          <a:p>
            <a:r>
              <a:rPr lang="en-US" dirty="0">
                <a:solidFill>
                  <a:schemeClr val="accent2"/>
                </a:solidFill>
              </a:rPr>
              <a:t>Calculate the median and dispersion of the ground motion.</a:t>
            </a:r>
          </a:p>
          <a:p>
            <a:endParaRPr lang="en-US" dirty="0"/>
          </a:p>
        </p:txBody>
      </p:sp>
      <p:sp>
        <p:nvSpPr>
          <p:cNvPr id="4" name="TextBox 3">
            <a:extLst>
              <a:ext uri="{FF2B5EF4-FFF2-40B4-BE49-F238E27FC236}">
                <a16:creationId xmlns:a16="http://schemas.microsoft.com/office/drawing/2014/main" id="{63CBADC5-6B5C-4CFC-B191-E634E2C1A2B5}"/>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2</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501F5D08-C627-4602-89DD-FF93B5A067D6}"/>
                  </a:ext>
                </a:extLst>
              </p:cNvPr>
              <p:cNvSpPr/>
              <p:nvPr/>
            </p:nvSpPr>
            <p:spPr>
              <a:xfrm>
                <a:off x="4696743" y="4136650"/>
                <a:ext cx="363246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𝑚</m:t>
                      </m:r>
                      <m:r>
                        <a:rPr lang="en-US" sz="2400" i="0">
                          <a:latin typeface="Cambria Math" panose="02040503050406030204" pitchFamily="18" charset="0"/>
                        </a:rPr>
                        <m:t>,</m:t>
                      </m:r>
                      <m:r>
                        <a:rPr lang="en-US" sz="2400" i="1">
                          <a:latin typeface="Cambria Math" panose="02040503050406030204" pitchFamily="18" charset="0"/>
                        </a:rPr>
                        <m:t>𝑠</m:t>
                      </m:r>
                      <m:r>
                        <a:rPr lang="en-US" sz="2400" i="0">
                          <a:latin typeface="Cambria Math" panose="02040503050406030204" pitchFamily="18" charset="0"/>
                        </a:rPr>
                        <m:t>.</m:t>
                      </m:r>
                      <m:r>
                        <a:rPr lang="en-US" sz="2400" i="1">
                          <a:latin typeface="Cambria Math" panose="02040503050406030204" pitchFamily="18" charset="0"/>
                        </a:rPr>
                        <m:t>𝑑</m:t>
                      </m:r>
                      <m:r>
                        <a:rPr lang="en-US" sz="2400" i="0">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𝑀</m:t>
                          </m:r>
                          <m:r>
                            <a:rPr lang="en-US" sz="2400" i="0">
                              <a:latin typeface="Cambria Math" panose="02040503050406030204" pitchFamily="18" charset="0"/>
                            </a:rPr>
                            <m:t>,</m:t>
                          </m:r>
                          <m:r>
                            <a:rPr lang="en-US" sz="2400" i="1">
                              <a:latin typeface="Cambria Math" panose="02040503050406030204" pitchFamily="18" charset="0"/>
                            </a:rPr>
                            <m:t>𝑑</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𝑠</m:t>
                              </m:r>
                              <m:r>
                                <a:rPr lang="en-US" sz="2400" i="0">
                                  <a:latin typeface="Cambria Math" panose="02040503050406030204" pitchFamily="18" charset="0"/>
                                </a:rPr>
                                <m:t>30</m:t>
                              </m:r>
                            </m:sub>
                          </m:sSub>
                          <m:r>
                            <a:rPr lang="en-US" sz="2400" i="0">
                              <a:latin typeface="Cambria Math" panose="02040503050406030204" pitchFamily="18" charset="0"/>
                            </a:rPr>
                            <m:t>,...</m:t>
                          </m:r>
                        </m:e>
                      </m:d>
                    </m:oMath>
                  </m:oMathPara>
                </a14:m>
                <a:endParaRPr lang="en-US" sz="2400" dirty="0"/>
              </a:p>
            </p:txBody>
          </p:sp>
        </mc:Choice>
        <mc:Fallback xmlns="">
          <p:sp>
            <p:nvSpPr>
              <p:cNvPr id="9" name="Rectangle 8">
                <a:extLst>
                  <a:ext uri="{FF2B5EF4-FFF2-40B4-BE49-F238E27FC236}">
                    <a16:creationId xmlns:a16="http://schemas.microsoft.com/office/drawing/2014/main" id="{501F5D08-C627-4602-89DD-FF93B5A067D6}"/>
                  </a:ext>
                </a:extLst>
              </p:cNvPr>
              <p:cNvSpPr>
                <a:spLocks noRot="1" noChangeAspect="1" noMove="1" noResize="1" noEditPoints="1" noAdjustHandles="1" noChangeArrowheads="1" noChangeShapeType="1" noTextEdit="1"/>
              </p:cNvSpPr>
              <p:nvPr/>
            </p:nvSpPr>
            <p:spPr>
              <a:xfrm>
                <a:off x="4696743" y="4136650"/>
                <a:ext cx="3632469" cy="461665"/>
              </a:xfrm>
              <a:prstGeom prst="rect">
                <a:avLst/>
              </a:prstGeom>
              <a:blipFill>
                <a:blip r:embed="rId4"/>
                <a:stretch>
                  <a:fillRect b="-20000"/>
                </a:stretch>
              </a:blipFill>
            </p:spPr>
            <p:txBody>
              <a:bodyPr/>
              <a:lstStyle/>
              <a:p>
                <a:r>
                  <a:rPr lang="en-US">
                    <a:noFill/>
                  </a:rPr>
                  <a:t> </a:t>
                </a:r>
              </a:p>
            </p:txBody>
          </p:sp>
        </mc:Fallback>
      </mc:AlternateContent>
    </p:spTree>
    <p:extLst>
      <p:ext uri="{BB962C8B-B14F-4D97-AF65-F5344CB8AC3E}">
        <p14:creationId xmlns:p14="http://schemas.microsoft.com/office/powerpoint/2010/main" val="10350622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81EF-EDE1-4B8E-B810-A1FFB3D4D215}"/>
              </a:ext>
            </a:extLst>
          </p:cNvPr>
          <p:cNvSpPr>
            <a:spLocks noGrp="1"/>
          </p:cNvSpPr>
          <p:nvPr>
            <p:ph type="title"/>
          </p:nvPr>
        </p:nvSpPr>
        <p:spPr/>
        <p:txBody>
          <a:bodyPr/>
          <a:lstStyle/>
          <a:p>
            <a:r>
              <a:rPr lang="en-US" dirty="0"/>
              <a:t>Network Performance Estimation</a:t>
            </a:r>
          </a:p>
        </p:txBody>
      </p:sp>
      <p:sp>
        <p:nvSpPr>
          <p:cNvPr id="3" name="Content Placeholder 2">
            <a:extLst>
              <a:ext uri="{FF2B5EF4-FFF2-40B4-BE49-F238E27FC236}">
                <a16:creationId xmlns:a16="http://schemas.microsoft.com/office/drawing/2014/main" id="{48E4BDF4-C276-4CCA-9EAD-F9A69147AC56}"/>
              </a:ext>
            </a:extLst>
          </p:cNvPr>
          <p:cNvSpPr>
            <a:spLocks noGrp="1"/>
          </p:cNvSpPr>
          <p:nvPr>
            <p:ph idx="1"/>
          </p:nvPr>
        </p:nvSpPr>
        <p:spPr/>
        <p:txBody>
          <a:bodyPr/>
          <a:lstStyle/>
          <a:p>
            <a:r>
              <a:rPr lang="en-US" dirty="0"/>
              <a:t>Translate ground motion intensities into network component probability of failure.</a:t>
            </a:r>
          </a:p>
          <a:p>
            <a:endParaRPr lang="en-US" dirty="0"/>
          </a:p>
          <a:p>
            <a:r>
              <a:rPr lang="en-US" dirty="0"/>
              <a:t>Simulate component damage.</a:t>
            </a:r>
          </a:p>
          <a:p>
            <a:endParaRPr lang="en-US" dirty="0"/>
          </a:p>
          <a:p>
            <a:r>
              <a:rPr lang="en-US" dirty="0"/>
              <a:t>Estimate network performance due to that damage.</a:t>
            </a:r>
          </a:p>
        </p:txBody>
      </p:sp>
      <p:sp>
        <p:nvSpPr>
          <p:cNvPr id="4" name="TextBox 3">
            <a:extLst>
              <a:ext uri="{FF2B5EF4-FFF2-40B4-BE49-F238E27FC236}">
                <a16:creationId xmlns:a16="http://schemas.microsoft.com/office/drawing/2014/main" id="{C73A33D1-5BB0-4CEF-AF10-94574041CF1F}"/>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2</a:t>
            </a:r>
          </a:p>
        </p:txBody>
      </p:sp>
    </p:spTree>
    <p:extLst>
      <p:ext uri="{BB962C8B-B14F-4D97-AF65-F5344CB8AC3E}">
        <p14:creationId xmlns:p14="http://schemas.microsoft.com/office/powerpoint/2010/main" val="28307856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AFF9D-3D6E-45DC-B7C2-FC9087D42384}"/>
              </a:ext>
            </a:extLst>
          </p:cNvPr>
          <p:cNvSpPr>
            <a:spLocks noGrp="1"/>
          </p:cNvSpPr>
          <p:nvPr>
            <p:ph type="title"/>
          </p:nvPr>
        </p:nvSpPr>
        <p:spPr/>
        <p:txBody>
          <a:bodyPr/>
          <a:lstStyle/>
          <a:p>
            <a:r>
              <a:rPr lang="en-US" dirty="0"/>
              <a:t>Network Retrofit Selection</a:t>
            </a:r>
          </a:p>
        </p:txBody>
      </p:sp>
      <p:sp>
        <p:nvSpPr>
          <p:cNvPr id="3" name="Content Placeholder 2">
            <a:extLst>
              <a:ext uri="{FF2B5EF4-FFF2-40B4-BE49-F238E27FC236}">
                <a16:creationId xmlns:a16="http://schemas.microsoft.com/office/drawing/2014/main" id="{E2D6EA97-3C0C-41FC-AC0C-71D67E49B888}"/>
              </a:ext>
            </a:extLst>
          </p:cNvPr>
          <p:cNvSpPr>
            <a:spLocks noGrp="1"/>
          </p:cNvSpPr>
          <p:nvPr>
            <p:ph idx="1"/>
          </p:nvPr>
        </p:nvSpPr>
        <p:spPr/>
        <p:txBody>
          <a:bodyPr/>
          <a:lstStyle/>
          <a:p>
            <a:r>
              <a:rPr lang="en-US" dirty="0"/>
              <a:t>Select network components for retrofitting</a:t>
            </a:r>
          </a:p>
          <a:p>
            <a:endParaRPr lang="en-US" dirty="0"/>
          </a:p>
          <a:p>
            <a:r>
              <a:rPr lang="en-US" dirty="0"/>
              <a:t>Integrate seismic risk considerations</a:t>
            </a:r>
          </a:p>
          <a:p>
            <a:endParaRPr lang="en-US" dirty="0"/>
          </a:p>
          <a:p>
            <a:r>
              <a:rPr lang="en-US" dirty="0"/>
              <a:t>Elaborated in Chapter 4</a:t>
            </a:r>
          </a:p>
          <a:p>
            <a:endParaRPr lang="en-US" dirty="0"/>
          </a:p>
          <a:p>
            <a:endParaRPr lang="en-US" dirty="0"/>
          </a:p>
        </p:txBody>
      </p:sp>
      <p:sp>
        <p:nvSpPr>
          <p:cNvPr id="4" name="TextBox 3">
            <a:extLst>
              <a:ext uri="{FF2B5EF4-FFF2-40B4-BE49-F238E27FC236}">
                <a16:creationId xmlns:a16="http://schemas.microsoft.com/office/drawing/2014/main" id="{8D83B93D-7108-4473-8397-94F926F7DB7B}"/>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2</a:t>
            </a:r>
          </a:p>
        </p:txBody>
      </p:sp>
    </p:spTree>
    <p:extLst>
      <p:ext uri="{BB962C8B-B14F-4D97-AF65-F5344CB8AC3E}">
        <p14:creationId xmlns:p14="http://schemas.microsoft.com/office/powerpoint/2010/main" val="2829970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0977D-4D95-4E1E-9B5C-C9FF655E4E27}"/>
              </a:ext>
            </a:extLst>
          </p:cNvPr>
          <p:cNvSpPr>
            <a:spLocks noGrp="1"/>
          </p:cNvSpPr>
          <p:nvPr>
            <p:ph type="title"/>
          </p:nvPr>
        </p:nvSpPr>
        <p:spPr/>
        <p:txBody>
          <a:bodyPr/>
          <a:lstStyle/>
          <a:p>
            <a:r>
              <a:rPr lang="en-US" dirty="0"/>
              <a:t>Network Performance Estimation</a:t>
            </a:r>
          </a:p>
        </p:txBody>
      </p:sp>
      <p:sp>
        <p:nvSpPr>
          <p:cNvPr id="3" name="Content Placeholder 2">
            <a:extLst>
              <a:ext uri="{FF2B5EF4-FFF2-40B4-BE49-F238E27FC236}">
                <a16:creationId xmlns:a16="http://schemas.microsoft.com/office/drawing/2014/main" id="{4C1792F1-77C5-48EB-A59E-3F0115AE6D68}"/>
              </a:ext>
            </a:extLst>
          </p:cNvPr>
          <p:cNvSpPr>
            <a:spLocks noGrp="1"/>
          </p:cNvSpPr>
          <p:nvPr>
            <p:ph idx="1"/>
          </p:nvPr>
        </p:nvSpPr>
        <p:spPr/>
        <p:txBody>
          <a:bodyPr/>
          <a:lstStyle/>
          <a:p>
            <a:r>
              <a:rPr lang="en-US" dirty="0"/>
              <a:t>Topological analysis</a:t>
            </a:r>
          </a:p>
        </p:txBody>
      </p:sp>
      <p:sp>
        <p:nvSpPr>
          <p:cNvPr id="4" name="TextBox 3">
            <a:extLst>
              <a:ext uri="{FF2B5EF4-FFF2-40B4-BE49-F238E27FC236}">
                <a16:creationId xmlns:a16="http://schemas.microsoft.com/office/drawing/2014/main" id="{DAEDE921-8F57-4DAE-8EFB-1EC548251DC9}"/>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grpSp>
        <p:nvGrpSpPr>
          <p:cNvPr id="31" name="Group 30">
            <a:extLst>
              <a:ext uri="{FF2B5EF4-FFF2-40B4-BE49-F238E27FC236}">
                <a16:creationId xmlns:a16="http://schemas.microsoft.com/office/drawing/2014/main" id="{7F2F775A-53B3-4211-9BAC-EE89958F60B7}"/>
              </a:ext>
            </a:extLst>
          </p:cNvPr>
          <p:cNvGrpSpPr/>
          <p:nvPr/>
        </p:nvGrpSpPr>
        <p:grpSpPr>
          <a:xfrm>
            <a:off x="1938430" y="1715589"/>
            <a:ext cx="5452424" cy="4241074"/>
            <a:chOff x="1938430" y="1715589"/>
            <a:chExt cx="5452424" cy="4241074"/>
          </a:xfrm>
        </p:grpSpPr>
        <p:grpSp>
          <p:nvGrpSpPr>
            <p:cNvPr id="32" name="Group 31">
              <a:extLst>
                <a:ext uri="{FF2B5EF4-FFF2-40B4-BE49-F238E27FC236}">
                  <a16:creationId xmlns:a16="http://schemas.microsoft.com/office/drawing/2014/main" id="{D640FBFC-F7CB-4C1D-997E-F268A52E37B1}"/>
                </a:ext>
              </a:extLst>
            </p:cNvPr>
            <p:cNvGrpSpPr/>
            <p:nvPr/>
          </p:nvGrpSpPr>
          <p:grpSpPr>
            <a:xfrm>
              <a:off x="5017473" y="1715589"/>
              <a:ext cx="878078" cy="605909"/>
              <a:chOff x="2551611" y="2281646"/>
              <a:chExt cx="640080" cy="424736"/>
            </a:xfrm>
          </p:grpSpPr>
          <p:sp>
            <p:nvSpPr>
              <p:cNvPr id="44" name="Rectangle: Rounded Corners 43">
                <a:extLst>
                  <a:ext uri="{FF2B5EF4-FFF2-40B4-BE49-F238E27FC236}">
                    <a16:creationId xmlns:a16="http://schemas.microsoft.com/office/drawing/2014/main" id="{66497AC6-793B-4EA3-BE57-FC9F81BEEF9A}"/>
                  </a:ext>
                </a:extLst>
              </p:cNvPr>
              <p:cNvSpPr/>
              <p:nvPr/>
            </p:nvSpPr>
            <p:spPr bwMode="auto">
              <a:xfrm>
                <a:off x="2939142" y="2401984"/>
                <a:ext cx="252549" cy="271548"/>
              </a:xfrm>
              <a:prstGeom prst="roundRect">
                <a:avLst/>
              </a:prstGeom>
              <a:solidFill>
                <a:srgbClr val="C0000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5" name="Oval 44">
                <a:extLst>
                  <a:ext uri="{FF2B5EF4-FFF2-40B4-BE49-F238E27FC236}">
                    <a16:creationId xmlns:a16="http://schemas.microsoft.com/office/drawing/2014/main" id="{3009D4A2-D106-4062-8A6D-1351BA183E1F}"/>
                  </a:ext>
                </a:extLst>
              </p:cNvPr>
              <p:cNvSpPr/>
              <p:nvPr/>
            </p:nvSpPr>
            <p:spPr bwMode="auto">
              <a:xfrm>
                <a:off x="2551611" y="2281646"/>
                <a:ext cx="513806" cy="424736"/>
              </a:xfrm>
              <a:prstGeom prst="ellipse">
                <a:avLst/>
              </a:prstGeom>
              <a:solidFill>
                <a:srgbClr val="C0000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chemeClr val="bg1"/>
                    </a:solidFill>
                    <a:effectLst/>
                    <a:latin typeface="Times New Roman" pitchFamily="18" charset="0"/>
                  </a:rPr>
                  <a:t>T</a:t>
                </a:r>
              </a:p>
            </p:txBody>
          </p:sp>
        </p:grpSp>
        <p:grpSp>
          <p:nvGrpSpPr>
            <p:cNvPr id="33" name="Group 32">
              <a:extLst>
                <a:ext uri="{FF2B5EF4-FFF2-40B4-BE49-F238E27FC236}">
                  <a16:creationId xmlns:a16="http://schemas.microsoft.com/office/drawing/2014/main" id="{E6F2F6FF-6D9B-4F5E-80E4-277C10AD83EB}"/>
                </a:ext>
              </a:extLst>
            </p:cNvPr>
            <p:cNvGrpSpPr/>
            <p:nvPr/>
          </p:nvGrpSpPr>
          <p:grpSpPr>
            <a:xfrm>
              <a:off x="3431330" y="1715589"/>
              <a:ext cx="866145" cy="605909"/>
              <a:chOff x="2434036" y="2281646"/>
              <a:chExt cx="631381" cy="424736"/>
            </a:xfrm>
            <a:solidFill>
              <a:srgbClr val="66FFFF"/>
            </a:solidFill>
          </p:grpSpPr>
          <p:sp>
            <p:nvSpPr>
              <p:cNvPr id="42" name="Rectangle: Rounded Corners 41">
                <a:extLst>
                  <a:ext uri="{FF2B5EF4-FFF2-40B4-BE49-F238E27FC236}">
                    <a16:creationId xmlns:a16="http://schemas.microsoft.com/office/drawing/2014/main" id="{5B05AD81-4166-49CB-914C-0FB102722E93}"/>
                  </a:ext>
                </a:extLst>
              </p:cNvPr>
              <p:cNvSpPr/>
              <p:nvPr/>
            </p:nvSpPr>
            <p:spPr bwMode="auto">
              <a:xfrm>
                <a:off x="2434036" y="2401984"/>
                <a:ext cx="252549" cy="271548"/>
              </a:xfrm>
              <a:prstGeom prst="roundRect">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3" name="Oval 42">
                <a:extLst>
                  <a:ext uri="{FF2B5EF4-FFF2-40B4-BE49-F238E27FC236}">
                    <a16:creationId xmlns:a16="http://schemas.microsoft.com/office/drawing/2014/main" id="{31222B51-F4C4-4319-92BF-587029AC09C4}"/>
                  </a:ext>
                </a:extLst>
              </p:cNvPr>
              <p:cNvSpPr/>
              <p:nvPr/>
            </p:nvSpPr>
            <p:spPr bwMode="auto">
              <a:xfrm>
                <a:off x="2551611" y="2281646"/>
                <a:ext cx="513806" cy="424736"/>
              </a:xfrm>
              <a:prstGeom prst="ellipse">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effectLst/>
                    <a:latin typeface="Times New Roman" pitchFamily="18" charset="0"/>
                  </a:rPr>
                  <a:t>R</a:t>
                </a:r>
              </a:p>
            </p:txBody>
          </p:sp>
        </p:grpSp>
        <p:cxnSp>
          <p:nvCxnSpPr>
            <p:cNvPr id="34" name="Straight Connector 33">
              <a:extLst>
                <a:ext uri="{FF2B5EF4-FFF2-40B4-BE49-F238E27FC236}">
                  <a16:creationId xmlns:a16="http://schemas.microsoft.com/office/drawing/2014/main" id="{A16C94D5-359B-40D9-8CAB-D3170F76EACE}"/>
                </a:ext>
              </a:extLst>
            </p:cNvPr>
            <p:cNvCxnSpPr>
              <a:cxnSpLocks/>
              <a:stCxn id="45" idx="4"/>
            </p:cNvCxnSpPr>
            <p:nvPr/>
          </p:nvCxnSpPr>
          <p:spPr bwMode="auto">
            <a:xfrm>
              <a:off x="5369899" y="2321498"/>
              <a:ext cx="0" cy="1318685"/>
            </a:xfrm>
            <a:prstGeom prst="line">
              <a:avLst/>
            </a:prstGeom>
            <a:noFill/>
            <a:ln w="381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E16CD98F-48E9-4F11-ADF3-C31AB140BA44}"/>
                </a:ext>
              </a:extLst>
            </p:cNvPr>
            <p:cNvCxnSpPr>
              <a:cxnSpLocks/>
              <a:stCxn id="43" idx="4"/>
            </p:cNvCxnSpPr>
            <p:nvPr/>
          </p:nvCxnSpPr>
          <p:spPr bwMode="auto">
            <a:xfrm flipH="1">
              <a:off x="3936339" y="2321498"/>
              <a:ext cx="8710" cy="1318685"/>
            </a:xfrm>
            <a:prstGeom prst="line">
              <a:avLst/>
            </a:prstGeom>
            <a:noFill/>
            <a:ln w="38100" cap="flat" cmpd="sng" algn="ctr">
              <a:solidFill>
                <a:schemeClr val="tx1"/>
              </a:solidFill>
              <a:prstDash val="solid"/>
              <a:round/>
              <a:headEnd type="none" w="med" len="med"/>
              <a:tailEnd type="none" w="med" len="med"/>
            </a:ln>
            <a:effectLst/>
          </p:spPr>
        </p:cxnSp>
        <p:sp>
          <p:nvSpPr>
            <p:cNvPr id="37" name="Arc 36">
              <a:extLst>
                <a:ext uri="{FF2B5EF4-FFF2-40B4-BE49-F238E27FC236}">
                  <a16:creationId xmlns:a16="http://schemas.microsoft.com/office/drawing/2014/main" id="{B60B7982-6485-484C-82BD-DA5587E46325}"/>
                </a:ext>
              </a:extLst>
            </p:cNvPr>
            <p:cNvSpPr/>
            <p:nvPr/>
          </p:nvSpPr>
          <p:spPr bwMode="auto">
            <a:xfrm>
              <a:off x="1938430" y="3392728"/>
              <a:ext cx="5452424" cy="2563935"/>
            </a:xfrm>
            <a:prstGeom prst="arc">
              <a:avLst>
                <a:gd name="adj1" fmla="val 21597160"/>
                <a:gd name="adj2" fmla="val 10798261"/>
              </a:avLst>
            </a:prstGeom>
            <a:no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40" name="Straight Connector 39">
              <a:extLst>
                <a:ext uri="{FF2B5EF4-FFF2-40B4-BE49-F238E27FC236}">
                  <a16:creationId xmlns:a16="http://schemas.microsoft.com/office/drawing/2014/main" id="{F69BEADD-EDCA-4A05-BD38-E709EA558BA0}"/>
                </a:ext>
              </a:extLst>
            </p:cNvPr>
            <p:cNvCxnSpPr>
              <a:cxnSpLocks/>
            </p:cNvCxnSpPr>
            <p:nvPr/>
          </p:nvCxnSpPr>
          <p:spPr bwMode="auto">
            <a:xfrm flipH="1">
              <a:off x="4659086" y="3640183"/>
              <a:ext cx="710813" cy="1056988"/>
            </a:xfrm>
            <a:prstGeom prst="line">
              <a:avLst/>
            </a:prstGeom>
            <a:noFill/>
            <a:ln w="38100" cap="flat" cmpd="sng" algn="ctr">
              <a:solidFill>
                <a:schemeClr val="tx1"/>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CDA566E3-6666-40AE-ADEE-7A97DA813F5F}"/>
                </a:ext>
              </a:extLst>
            </p:cNvPr>
            <p:cNvCxnSpPr>
              <a:cxnSpLocks/>
            </p:cNvCxnSpPr>
            <p:nvPr/>
          </p:nvCxnSpPr>
          <p:spPr bwMode="auto">
            <a:xfrm>
              <a:off x="4659086" y="4697171"/>
              <a:ext cx="2731768" cy="0"/>
            </a:xfrm>
            <a:prstGeom prst="line">
              <a:avLst/>
            </a:prstGeom>
            <a:noFill/>
            <a:ln w="38100" cap="flat" cmpd="sng" algn="ctr">
              <a:solidFill>
                <a:schemeClr val="tx1"/>
              </a:solidFill>
              <a:prstDash val="solid"/>
              <a:round/>
              <a:headEnd type="none" w="med" len="med"/>
              <a:tailEnd type="none" w="med" len="med"/>
            </a:ln>
            <a:effectLst/>
          </p:spPr>
        </p:cxnSp>
      </p:grpSp>
      <p:sp>
        <p:nvSpPr>
          <p:cNvPr id="5" name="Rectangle 4">
            <a:extLst>
              <a:ext uri="{FF2B5EF4-FFF2-40B4-BE49-F238E27FC236}">
                <a16:creationId xmlns:a16="http://schemas.microsoft.com/office/drawing/2014/main" id="{18087ED5-EBA7-4860-A01C-21BB1E826CDF}"/>
              </a:ext>
            </a:extLst>
          </p:cNvPr>
          <p:cNvSpPr/>
          <p:nvPr/>
        </p:nvSpPr>
        <p:spPr bwMode="auto">
          <a:xfrm>
            <a:off x="1367246" y="4450080"/>
            <a:ext cx="3291840" cy="2229394"/>
          </a:xfrm>
          <a:prstGeom prst="rect">
            <a:avLst/>
          </a:prstGeom>
          <a:solidFill>
            <a:schemeClr val="bg1"/>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8" name="Oval 17">
            <a:extLst>
              <a:ext uri="{FF2B5EF4-FFF2-40B4-BE49-F238E27FC236}">
                <a16:creationId xmlns:a16="http://schemas.microsoft.com/office/drawing/2014/main" id="{97454EC4-631D-498A-9C07-1E16E986F1B9}"/>
              </a:ext>
            </a:extLst>
          </p:cNvPr>
          <p:cNvSpPr/>
          <p:nvPr/>
        </p:nvSpPr>
        <p:spPr bwMode="auto">
          <a:xfrm>
            <a:off x="7307248" y="4230558"/>
            <a:ext cx="908415" cy="888274"/>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9" name="Oval 18">
            <a:extLst>
              <a:ext uri="{FF2B5EF4-FFF2-40B4-BE49-F238E27FC236}">
                <a16:creationId xmlns:a16="http://schemas.microsoft.com/office/drawing/2014/main" id="{C24665F1-BA46-46AA-AAD8-98912BCA217A}"/>
              </a:ext>
            </a:extLst>
          </p:cNvPr>
          <p:cNvSpPr/>
          <p:nvPr/>
        </p:nvSpPr>
        <p:spPr bwMode="auto">
          <a:xfrm>
            <a:off x="1090575" y="4230558"/>
            <a:ext cx="908415" cy="888274"/>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506888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0977D-4D95-4E1E-9B5C-C9FF655E4E27}"/>
              </a:ext>
            </a:extLst>
          </p:cNvPr>
          <p:cNvSpPr>
            <a:spLocks noGrp="1"/>
          </p:cNvSpPr>
          <p:nvPr>
            <p:ph type="title"/>
          </p:nvPr>
        </p:nvSpPr>
        <p:spPr/>
        <p:txBody>
          <a:bodyPr/>
          <a:lstStyle/>
          <a:p>
            <a:r>
              <a:rPr lang="en-US" dirty="0"/>
              <a:t>Network Performance Estimation</a:t>
            </a:r>
          </a:p>
        </p:txBody>
      </p:sp>
      <p:sp>
        <p:nvSpPr>
          <p:cNvPr id="3" name="Content Placeholder 2">
            <a:extLst>
              <a:ext uri="{FF2B5EF4-FFF2-40B4-BE49-F238E27FC236}">
                <a16:creationId xmlns:a16="http://schemas.microsoft.com/office/drawing/2014/main" id="{4C1792F1-77C5-48EB-A59E-3F0115AE6D68}"/>
              </a:ext>
            </a:extLst>
          </p:cNvPr>
          <p:cNvSpPr>
            <a:spLocks noGrp="1"/>
          </p:cNvSpPr>
          <p:nvPr>
            <p:ph idx="1"/>
          </p:nvPr>
        </p:nvSpPr>
        <p:spPr/>
        <p:txBody>
          <a:bodyPr/>
          <a:lstStyle/>
          <a:p>
            <a:r>
              <a:rPr lang="en-US" dirty="0"/>
              <a:t>Network flows</a:t>
            </a:r>
          </a:p>
        </p:txBody>
      </p:sp>
      <p:sp>
        <p:nvSpPr>
          <p:cNvPr id="4" name="TextBox 3">
            <a:extLst>
              <a:ext uri="{FF2B5EF4-FFF2-40B4-BE49-F238E27FC236}">
                <a16:creationId xmlns:a16="http://schemas.microsoft.com/office/drawing/2014/main" id="{DAEDE921-8F57-4DAE-8EFB-1EC548251DC9}"/>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grpSp>
        <p:nvGrpSpPr>
          <p:cNvPr id="31" name="Group 30">
            <a:extLst>
              <a:ext uri="{FF2B5EF4-FFF2-40B4-BE49-F238E27FC236}">
                <a16:creationId xmlns:a16="http://schemas.microsoft.com/office/drawing/2014/main" id="{7F2F775A-53B3-4211-9BAC-EE89958F60B7}"/>
              </a:ext>
            </a:extLst>
          </p:cNvPr>
          <p:cNvGrpSpPr/>
          <p:nvPr/>
        </p:nvGrpSpPr>
        <p:grpSpPr>
          <a:xfrm>
            <a:off x="1938430" y="1715589"/>
            <a:ext cx="5452424" cy="4241074"/>
            <a:chOff x="1938430" y="1715589"/>
            <a:chExt cx="5452424" cy="4241074"/>
          </a:xfrm>
        </p:grpSpPr>
        <p:grpSp>
          <p:nvGrpSpPr>
            <p:cNvPr id="32" name="Group 31">
              <a:extLst>
                <a:ext uri="{FF2B5EF4-FFF2-40B4-BE49-F238E27FC236}">
                  <a16:creationId xmlns:a16="http://schemas.microsoft.com/office/drawing/2014/main" id="{D640FBFC-F7CB-4C1D-997E-F268A52E37B1}"/>
                </a:ext>
              </a:extLst>
            </p:cNvPr>
            <p:cNvGrpSpPr/>
            <p:nvPr/>
          </p:nvGrpSpPr>
          <p:grpSpPr>
            <a:xfrm>
              <a:off x="5017473" y="1715589"/>
              <a:ext cx="878078" cy="605909"/>
              <a:chOff x="2551611" y="2281646"/>
              <a:chExt cx="640080" cy="424736"/>
            </a:xfrm>
          </p:grpSpPr>
          <p:sp>
            <p:nvSpPr>
              <p:cNvPr id="44" name="Rectangle: Rounded Corners 43">
                <a:extLst>
                  <a:ext uri="{FF2B5EF4-FFF2-40B4-BE49-F238E27FC236}">
                    <a16:creationId xmlns:a16="http://schemas.microsoft.com/office/drawing/2014/main" id="{66497AC6-793B-4EA3-BE57-FC9F81BEEF9A}"/>
                  </a:ext>
                </a:extLst>
              </p:cNvPr>
              <p:cNvSpPr/>
              <p:nvPr/>
            </p:nvSpPr>
            <p:spPr bwMode="auto">
              <a:xfrm>
                <a:off x="2939142" y="2401984"/>
                <a:ext cx="252549" cy="271548"/>
              </a:xfrm>
              <a:prstGeom prst="roundRect">
                <a:avLst/>
              </a:prstGeom>
              <a:solidFill>
                <a:srgbClr val="C0000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5" name="Oval 44">
                <a:extLst>
                  <a:ext uri="{FF2B5EF4-FFF2-40B4-BE49-F238E27FC236}">
                    <a16:creationId xmlns:a16="http://schemas.microsoft.com/office/drawing/2014/main" id="{3009D4A2-D106-4062-8A6D-1351BA183E1F}"/>
                  </a:ext>
                </a:extLst>
              </p:cNvPr>
              <p:cNvSpPr/>
              <p:nvPr/>
            </p:nvSpPr>
            <p:spPr bwMode="auto">
              <a:xfrm>
                <a:off x="2551611" y="2281646"/>
                <a:ext cx="513806" cy="424736"/>
              </a:xfrm>
              <a:prstGeom prst="ellipse">
                <a:avLst/>
              </a:prstGeom>
              <a:solidFill>
                <a:srgbClr val="C0000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chemeClr val="bg1"/>
                    </a:solidFill>
                    <a:effectLst/>
                    <a:latin typeface="Times New Roman" pitchFamily="18" charset="0"/>
                  </a:rPr>
                  <a:t>T</a:t>
                </a:r>
              </a:p>
            </p:txBody>
          </p:sp>
        </p:grpSp>
        <p:grpSp>
          <p:nvGrpSpPr>
            <p:cNvPr id="33" name="Group 32">
              <a:extLst>
                <a:ext uri="{FF2B5EF4-FFF2-40B4-BE49-F238E27FC236}">
                  <a16:creationId xmlns:a16="http://schemas.microsoft.com/office/drawing/2014/main" id="{E6F2F6FF-6D9B-4F5E-80E4-277C10AD83EB}"/>
                </a:ext>
              </a:extLst>
            </p:cNvPr>
            <p:cNvGrpSpPr/>
            <p:nvPr/>
          </p:nvGrpSpPr>
          <p:grpSpPr>
            <a:xfrm>
              <a:off x="3431330" y="1715589"/>
              <a:ext cx="866145" cy="605909"/>
              <a:chOff x="2434036" y="2281646"/>
              <a:chExt cx="631381" cy="424736"/>
            </a:xfrm>
            <a:solidFill>
              <a:srgbClr val="66FFFF"/>
            </a:solidFill>
          </p:grpSpPr>
          <p:sp>
            <p:nvSpPr>
              <p:cNvPr id="42" name="Rectangle: Rounded Corners 41">
                <a:extLst>
                  <a:ext uri="{FF2B5EF4-FFF2-40B4-BE49-F238E27FC236}">
                    <a16:creationId xmlns:a16="http://schemas.microsoft.com/office/drawing/2014/main" id="{5B05AD81-4166-49CB-914C-0FB102722E93}"/>
                  </a:ext>
                </a:extLst>
              </p:cNvPr>
              <p:cNvSpPr/>
              <p:nvPr/>
            </p:nvSpPr>
            <p:spPr bwMode="auto">
              <a:xfrm>
                <a:off x="2434036" y="2401984"/>
                <a:ext cx="252549" cy="271548"/>
              </a:xfrm>
              <a:prstGeom prst="roundRect">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3" name="Oval 42">
                <a:extLst>
                  <a:ext uri="{FF2B5EF4-FFF2-40B4-BE49-F238E27FC236}">
                    <a16:creationId xmlns:a16="http://schemas.microsoft.com/office/drawing/2014/main" id="{31222B51-F4C4-4319-92BF-587029AC09C4}"/>
                  </a:ext>
                </a:extLst>
              </p:cNvPr>
              <p:cNvSpPr/>
              <p:nvPr/>
            </p:nvSpPr>
            <p:spPr bwMode="auto">
              <a:xfrm>
                <a:off x="2551611" y="2281646"/>
                <a:ext cx="513806" cy="424736"/>
              </a:xfrm>
              <a:prstGeom prst="ellipse">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effectLst/>
                    <a:latin typeface="Times New Roman" pitchFamily="18" charset="0"/>
                  </a:rPr>
                  <a:t>R</a:t>
                </a:r>
              </a:p>
            </p:txBody>
          </p:sp>
        </p:grpSp>
        <p:cxnSp>
          <p:nvCxnSpPr>
            <p:cNvPr id="34" name="Straight Connector 33">
              <a:extLst>
                <a:ext uri="{FF2B5EF4-FFF2-40B4-BE49-F238E27FC236}">
                  <a16:creationId xmlns:a16="http://schemas.microsoft.com/office/drawing/2014/main" id="{A16C94D5-359B-40D9-8CAB-D3170F76EACE}"/>
                </a:ext>
              </a:extLst>
            </p:cNvPr>
            <p:cNvCxnSpPr>
              <a:cxnSpLocks/>
              <a:stCxn id="45" idx="4"/>
            </p:cNvCxnSpPr>
            <p:nvPr/>
          </p:nvCxnSpPr>
          <p:spPr bwMode="auto">
            <a:xfrm>
              <a:off x="5369899" y="2321498"/>
              <a:ext cx="0" cy="1318685"/>
            </a:xfrm>
            <a:prstGeom prst="line">
              <a:avLst/>
            </a:prstGeom>
            <a:noFill/>
            <a:ln w="381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E16CD98F-48E9-4F11-ADF3-C31AB140BA44}"/>
                </a:ext>
              </a:extLst>
            </p:cNvPr>
            <p:cNvCxnSpPr>
              <a:cxnSpLocks/>
              <a:stCxn id="43" idx="4"/>
            </p:cNvCxnSpPr>
            <p:nvPr/>
          </p:nvCxnSpPr>
          <p:spPr bwMode="auto">
            <a:xfrm flipH="1">
              <a:off x="3936339" y="2321498"/>
              <a:ext cx="8710" cy="1318685"/>
            </a:xfrm>
            <a:prstGeom prst="line">
              <a:avLst/>
            </a:prstGeom>
            <a:noFill/>
            <a:ln w="38100" cap="flat" cmpd="sng" algn="ctr">
              <a:solidFill>
                <a:schemeClr val="tx1"/>
              </a:solidFill>
              <a:prstDash val="solid"/>
              <a:round/>
              <a:headEnd type="none" w="med" len="med"/>
              <a:tailEnd type="none" w="med" len="med"/>
            </a:ln>
            <a:effectLst/>
          </p:spPr>
        </p:cxnSp>
        <p:sp>
          <p:nvSpPr>
            <p:cNvPr id="37" name="Arc 36">
              <a:extLst>
                <a:ext uri="{FF2B5EF4-FFF2-40B4-BE49-F238E27FC236}">
                  <a16:creationId xmlns:a16="http://schemas.microsoft.com/office/drawing/2014/main" id="{B60B7982-6485-484C-82BD-DA5587E46325}"/>
                </a:ext>
              </a:extLst>
            </p:cNvPr>
            <p:cNvSpPr/>
            <p:nvPr/>
          </p:nvSpPr>
          <p:spPr bwMode="auto">
            <a:xfrm>
              <a:off x="1938430" y="3392728"/>
              <a:ext cx="5452424" cy="2563935"/>
            </a:xfrm>
            <a:prstGeom prst="arc">
              <a:avLst>
                <a:gd name="adj1" fmla="val 21597160"/>
                <a:gd name="adj2" fmla="val 10798261"/>
              </a:avLst>
            </a:prstGeom>
            <a:no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40" name="Straight Connector 39">
              <a:extLst>
                <a:ext uri="{FF2B5EF4-FFF2-40B4-BE49-F238E27FC236}">
                  <a16:creationId xmlns:a16="http://schemas.microsoft.com/office/drawing/2014/main" id="{F69BEADD-EDCA-4A05-BD38-E709EA558BA0}"/>
                </a:ext>
              </a:extLst>
            </p:cNvPr>
            <p:cNvCxnSpPr>
              <a:cxnSpLocks/>
            </p:cNvCxnSpPr>
            <p:nvPr/>
          </p:nvCxnSpPr>
          <p:spPr bwMode="auto">
            <a:xfrm flipH="1">
              <a:off x="4659086" y="3640183"/>
              <a:ext cx="710813" cy="1056988"/>
            </a:xfrm>
            <a:prstGeom prst="line">
              <a:avLst/>
            </a:prstGeom>
            <a:noFill/>
            <a:ln w="38100" cap="flat" cmpd="sng" algn="ctr">
              <a:solidFill>
                <a:schemeClr val="tx1"/>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CDA566E3-6666-40AE-ADEE-7A97DA813F5F}"/>
                </a:ext>
              </a:extLst>
            </p:cNvPr>
            <p:cNvCxnSpPr>
              <a:cxnSpLocks/>
            </p:cNvCxnSpPr>
            <p:nvPr/>
          </p:nvCxnSpPr>
          <p:spPr bwMode="auto">
            <a:xfrm>
              <a:off x="4659086" y="4697171"/>
              <a:ext cx="2731768" cy="0"/>
            </a:xfrm>
            <a:prstGeom prst="line">
              <a:avLst/>
            </a:prstGeom>
            <a:noFill/>
            <a:ln w="3810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5449745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0977D-4D95-4E1E-9B5C-C9FF655E4E27}"/>
              </a:ext>
            </a:extLst>
          </p:cNvPr>
          <p:cNvSpPr>
            <a:spLocks noGrp="1"/>
          </p:cNvSpPr>
          <p:nvPr>
            <p:ph type="title"/>
          </p:nvPr>
        </p:nvSpPr>
        <p:spPr/>
        <p:txBody>
          <a:bodyPr/>
          <a:lstStyle/>
          <a:p>
            <a:r>
              <a:rPr lang="en-US" dirty="0"/>
              <a:t>Network Performance Estimation</a:t>
            </a:r>
          </a:p>
        </p:txBody>
      </p:sp>
      <p:sp>
        <p:nvSpPr>
          <p:cNvPr id="3" name="Content Placeholder 2">
            <a:extLst>
              <a:ext uri="{FF2B5EF4-FFF2-40B4-BE49-F238E27FC236}">
                <a16:creationId xmlns:a16="http://schemas.microsoft.com/office/drawing/2014/main" id="{4C1792F1-77C5-48EB-A59E-3F0115AE6D68}"/>
              </a:ext>
            </a:extLst>
          </p:cNvPr>
          <p:cNvSpPr>
            <a:spLocks noGrp="1"/>
          </p:cNvSpPr>
          <p:nvPr>
            <p:ph idx="1"/>
          </p:nvPr>
        </p:nvSpPr>
        <p:spPr/>
        <p:txBody>
          <a:bodyPr/>
          <a:lstStyle/>
          <a:p>
            <a:r>
              <a:rPr lang="en-US" dirty="0"/>
              <a:t>Network flows</a:t>
            </a:r>
          </a:p>
        </p:txBody>
      </p:sp>
      <p:sp>
        <p:nvSpPr>
          <p:cNvPr id="4" name="TextBox 3">
            <a:extLst>
              <a:ext uri="{FF2B5EF4-FFF2-40B4-BE49-F238E27FC236}">
                <a16:creationId xmlns:a16="http://schemas.microsoft.com/office/drawing/2014/main" id="{DAEDE921-8F57-4DAE-8EFB-1EC548251DC9}"/>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grpSp>
        <p:nvGrpSpPr>
          <p:cNvPr id="31" name="Group 30">
            <a:extLst>
              <a:ext uri="{FF2B5EF4-FFF2-40B4-BE49-F238E27FC236}">
                <a16:creationId xmlns:a16="http://schemas.microsoft.com/office/drawing/2014/main" id="{7F2F775A-53B3-4211-9BAC-EE89958F60B7}"/>
              </a:ext>
            </a:extLst>
          </p:cNvPr>
          <p:cNvGrpSpPr/>
          <p:nvPr/>
        </p:nvGrpSpPr>
        <p:grpSpPr>
          <a:xfrm>
            <a:off x="1938430" y="1715589"/>
            <a:ext cx="5452424" cy="4241074"/>
            <a:chOff x="1938430" y="1715589"/>
            <a:chExt cx="5452424" cy="4241074"/>
          </a:xfrm>
        </p:grpSpPr>
        <p:grpSp>
          <p:nvGrpSpPr>
            <p:cNvPr id="32" name="Group 31">
              <a:extLst>
                <a:ext uri="{FF2B5EF4-FFF2-40B4-BE49-F238E27FC236}">
                  <a16:creationId xmlns:a16="http://schemas.microsoft.com/office/drawing/2014/main" id="{D640FBFC-F7CB-4C1D-997E-F268A52E37B1}"/>
                </a:ext>
              </a:extLst>
            </p:cNvPr>
            <p:cNvGrpSpPr/>
            <p:nvPr/>
          </p:nvGrpSpPr>
          <p:grpSpPr>
            <a:xfrm>
              <a:off x="5017473" y="1715589"/>
              <a:ext cx="878078" cy="605909"/>
              <a:chOff x="2551611" y="2281646"/>
              <a:chExt cx="640080" cy="424736"/>
            </a:xfrm>
          </p:grpSpPr>
          <p:sp>
            <p:nvSpPr>
              <p:cNvPr id="44" name="Rectangle: Rounded Corners 43">
                <a:extLst>
                  <a:ext uri="{FF2B5EF4-FFF2-40B4-BE49-F238E27FC236}">
                    <a16:creationId xmlns:a16="http://schemas.microsoft.com/office/drawing/2014/main" id="{66497AC6-793B-4EA3-BE57-FC9F81BEEF9A}"/>
                  </a:ext>
                </a:extLst>
              </p:cNvPr>
              <p:cNvSpPr/>
              <p:nvPr/>
            </p:nvSpPr>
            <p:spPr bwMode="auto">
              <a:xfrm>
                <a:off x="2939142" y="2401984"/>
                <a:ext cx="252549" cy="271548"/>
              </a:xfrm>
              <a:prstGeom prst="roundRect">
                <a:avLst/>
              </a:prstGeom>
              <a:solidFill>
                <a:srgbClr val="C0000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5" name="Oval 44">
                <a:extLst>
                  <a:ext uri="{FF2B5EF4-FFF2-40B4-BE49-F238E27FC236}">
                    <a16:creationId xmlns:a16="http://schemas.microsoft.com/office/drawing/2014/main" id="{3009D4A2-D106-4062-8A6D-1351BA183E1F}"/>
                  </a:ext>
                </a:extLst>
              </p:cNvPr>
              <p:cNvSpPr/>
              <p:nvPr/>
            </p:nvSpPr>
            <p:spPr bwMode="auto">
              <a:xfrm>
                <a:off x="2551611" y="2281646"/>
                <a:ext cx="513806" cy="424736"/>
              </a:xfrm>
              <a:prstGeom prst="ellipse">
                <a:avLst/>
              </a:prstGeom>
              <a:solidFill>
                <a:srgbClr val="C0000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chemeClr val="bg1"/>
                    </a:solidFill>
                    <a:effectLst/>
                    <a:latin typeface="Times New Roman" pitchFamily="18" charset="0"/>
                  </a:rPr>
                  <a:t>T</a:t>
                </a:r>
              </a:p>
            </p:txBody>
          </p:sp>
        </p:grpSp>
        <p:grpSp>
          <p:nvGrpSpPr>
            <p:cNvPr id="33" name="Group 32">
              <a:extLst>
                <a:ext uri="{FF2B5EF4-FFF2-40B4-BE49-F238E27FC236}">
                  <a16:creationId xmlns:a16="http://schemas.microsoft.com/office/drawing/2014/main" id="{E6F2F6FF-6D9B-4F5E-80E4-277C10AD83EB}"/>
                </a:ext>
              </a:extLst>
            </p:cNvPr>
            <p:cNvGrpSpPr/>
            <p:nvPr/>
          </p:nvGrpSpPr>
          <p:grpSpPr>
            <a:xfrm>
              <a:off x="3431330" y="1715589"/>
              <a:ext cx="866145" cy="605909"/>
              <a:chOff x="2434036" y="2281646"/>
              <a:chExt cx="631381" cy="424736"/>
            </a:xfrm>
            <a:solidFill>
              <a:srgbClr val="66FFFF"/>
            </a:solidFill>
          </p:grpSpPr>
          <p:sp>
            <p:nvSpPr>
              <p:cNvPr id="42" name="Rectangle: Rounded Corners 41">
                <a:extLst>
                  <a:ext uri="{FF2B5EF4-FFF2-40B4-BE49-F238E27FC236}">
                    <a16:creationId xmlns:a16="http://schemas.microsoft.com/office/drawing/2014/main" id="{5B05AD81-4166-49CB-914C-0FB102722E93}"/>
                  </a:ext>
                </a:extLst>
              </p:cNvPr>
              <p:cNvSpPr/>
              <p:nvPr/>
            </p:nvSpPr>
            <p:spPr bwMode="auto">
              <a:xfrm>
                <a:off x="2434036" y="2401984"/>
                <a:ext cx="252549" cy="271548"/>
              </a:xfrm>
              <a:prstGeom prst="roundRect">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3" name="Oval 42">
                <a:extLst>
                  <a:ext uri="{FF2B5EF4-FFF2-40B4-BE49-F238E27FC236}">
                    <a16:creationId xmlns:a16="http://schemas.microsoft.com/office/drawing/2014/main" id="{31222B51-F4C4-4319-92BF-587029AC09C4}"/>
                  </a:ext>
                </a:extLst>
              </p:cNvPr>
              <p:cNvSpPr/>
              <p:nvPr/>
            </p:nvSpPr>
            <p:spPr bwMode="auto">
              <a:xfrm>
                <a:off x="2551611" y="2281646"/>
                <a:ext cx="513806" cy="424736"/>
              </a:xfrm>
              <a:prstGeom prst="ellipse">
                <a:avLst/>
              </a:prstGeom>
              <a:grp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effectLst/>
                    <a:latin typeface="Times New Roman" pitchFamily="18" charset="0"/>
                  </a:rPr>
                  <a:t>R</a:t>
                </a:r>
              </a:p>
            </p:txBody>
          </p:sp>
        </p:grpSp>
        <p:cxnSp>
          <p:nvCxnSpPr>
            <p:cNvPr id="34" name="Straight Connector 33">
              <a:extLst>
                <a:ext uri="{FF2B5EF4-FFF2-40B4-BE49-F238E27FC236}">
                  <a16:creationId xmlns:a16="http://schemas.microsoft.com/office/drawing/2014/main" id="{A16C94D5-359B-40D9-8CAB-D3170F76EACE}"/>
                </a:ext>
              </a:extLst>
            </p:cNvPr>
            <p:cNvCxnSpPr>
              <a:cxnSpLocks/>
              <a:stCxn id="45" idx="4"/>
            </p:cNvCxnSpPr>
            <p:nvPr/>
          </p:nvCxnSpPr>
          <p:spPr bwMode="auto">
            <a:xfrm>
              <a:off x="5369899" y="2321498"/>
              <a:ext cx="0" cy="1318685"/>
            </a:xfrm>
            <a:prstGeom prst="line">
              <a:avLst/>
            </a:prstGeom>
            <a:noFill/>
            <a:ln w="76200" cap="flat" cmpd="sng" algn="ctr">
              <a:solidFill>
                <a:schemeClr val="accent6"/>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E16CD98F-48E9-4F11-ADF3-C31AB140BA44}"/>
                </a:ext>
              </a:extLst>
            </p:cNvPr>
            <p:cNvCxnSpPr>
              <a:cxnSpLocks/>
              <a:stCxn id="43" idx="4"/>
            </p:cNvCxnSpPr>
            <p:nvPr/>
          </p:nvCxnSpPr>
          <p:spPr bwMode="auto">
            <a:xfrm flipH="1">
              <a:off x="3936339" y="2321498"/>
              <a:ext cx="8710" cy="1318685"/>
            </a:xfrm>
            <a:prstGeom prst="line">
              <a:avLst/>
            </a:prstGeom>
            <a:noFill/>
            <a:ln w="76200" cap="flat" cmpd="sng" algn="ctr">
              <a:solidFill>
                <a:schemeClr val="accent6"/>
              </a:solidFill>
              <a:prstDash val="solid"/>
              <a:round/>
              <a:headEnd type="none" w="med" len="med"/>
              <a:tailEnd type="none" w="med" len="med"/>
            </a:ln>
            <a:effectLst/>
          </p:spPr>
        </p:cxnSp>
        <p:sp>
          <p:nvSpPr>
            <p:cNvPr id="37" name="Arc 36">
              <a:extLst>
                <a:ext uri="{FF2B5EF4-FFF2-40B4-BE49-F238E27FC236}">
                  <a16:creationId xmlns:a16="http://schemas.microsoft.com/office/drawing/2014/main" id="{B60B7982-6485-484C-82BD-DA5587E46325}"/>
                </a:ext>
              </a:extLst>
            </p:cNvPr>
            <p:cNvSpPr/>
            <p:nvPr/>
          </p:nvSpPr>
          <p:spPr bwMode="auto">
            <a:xfrm>
              <a:off x="1938430" y="3392728"/>
              <a:ext cx="5452424" cy="2563935"/>
            </a:xfrm>
            <a:prstGeom prst="arc">
              <a:avLst>
                <a:gd name="adj1" fmla="val 21597160"/>
                <a:gd name="adj2" fmla="val 10798261"/>
              </a:avLst>
            </a:prstGeom>
            <a:noFill/>
            <a:ln w="3175" cap="flat" cmpd="sng" algn="ctr">
              <a:solidFill>
                <a:schemeClr val="accent6"/>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40" name="Straight Connector 39">
              <a:extLst>
                <a:ext uri="{FF2B5EF4-FFF2-40B4-BE49-F238E27FC236}">
                  <a16:creationId xmlns:a16="http://schemas.microsoft.com/office/drawing/2014/main" id="{F69BEADD-EDCA-4A05-BD38-E709EA558BA0}"/>
                </a:ext>
              </a:extLst>
            </p:cNvPr>
            <p:cNvCxnSpPr>
              <a:cxnSpLocks/>
            </p:cNvCxnSpPr>
            <p:nvPr/>
          </p:nvCxnSpPr>
          <p:spPr bwMode="auto">
            <a:xfrm flipH="1">
              <a:off x="4659086" y="3640183"/>
              <a:ext cx="710813" cy="1056988"/>
            </a:xfrm>
            <a:prstGeom prst="line">
              <a:avLst/>
            </a:prstGeom>
            <a:noFill/>
            <a:ln w="57150" cap="flat" cmpd="sng" algn="ctr">
              <a:solidFill>
                <a:schemeClr val="accent6"/>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CDA566E3-6666-40AE-ADEE-7A97DA813F5F}"/>
                </a:ext>
              </a:extLst>
            </p:cNvPr>
            <p:cNvCxnSpPr>
              <a:cxnSpLocks/>
            </p:cNvCxnSpPr>
            <p:nvPr/>
          </p:nvCxnSpPr>
          <p:spPr bwMode="auto">
            <a:xfrm>
              <a:off x="4659086" y="4697171"/>
              <a:ext cx="2731768" cy="0"/>
            </a:xfrm>
            <a:prstGeom prst="line">
              <a:avLst/>
            </a:prstGeom>
            <a:noFill/>
            <a:ln w="28575" cap="flat" cmpd="sng" algn="ctr">
              <a:solidFill>
                <a:schemeClr val="accent6"/>
              </a:solidFill>
              <a:prstDash val="solid"/>
              <a:round/>
              <a:headEnd type="none" w="med" len="med"/>
              <a:tailEnd type="none" w="med" len="med"/>
            </a:ln>
            <a:effectLst/>
          </p:spPr>
        </p:cxnSp>
      </p:grpSp>
    </p:spTree>
    <p:extLst>
      <p:ext uri="{BB962C8B-B14F-4D97-AF65-F5344CB8AC3E}">
        <p14:creationId xmlns:p14="http://schemas.microsoft.com/office/powerpoint/2010/main" val="1987804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2F338-128C-4A0A-8F91-353034E97C14}"/>
              </a:ext>
            </a:extLst>
          </p:cNvPr>
          <p:cNvSpPr>
            <a:spLocks noGrp="1"/>
          </p:cNvSpPr>
          <p:nvPr>
            <p:ph type="title"/>
          </p:nvPr>
        </p:nvSpPr>
        <p:spPr/>
        <p:txBody>
          <a:bodyPr/>
          <a:lstStyle/>
          <a:p>
            <a:r>
              <a:rPr lang="en-US" dirty="0"/>
              <a:t>Areas of Contribution</a:t>
            </a:r>
          </a:p>
        </p:txBody>
      </p:sp>
      <p:sp>
        <p:nvSpPr>
          <p:cNvPr id="3" name="Content Placeholder 2">
            <a:extLst>
              <a:ext uri="{FF2B5EF4-FFF2-40B4-BE49-F238E27FC236}">
                <a16:creationId xmlns:a16="http://schemas.microsoft.com/office/drawing/2014/main" id="{AA10BABF-FD09-4B7A-B6B6-F1376AE8CBB1}"/>
              </a:ext>
            </a:extLst>
          </p:cNvPr>
          <p:cNvSpPr>
            <a:spLocks noGrp="1"/>
          </p:cNvSpPr>
          <p:nvPr>
            <p:ph idx="1"/>
          </p:nvPr>
        </p:nvSpPr>
        <p:spPr/>
        <p:txBody>
          <a:bodyPr/>
          <a:lstStyle/>
          <a:p>
            <a:r>
              <a:rPr lang="en-US" dirty="0"/>
              <a:t>Hazard characterization </a:t>
            </a:r>
          </a:p>
          <a:p>
            <a:pPr lvl="1"/>
            <a:r>
              <a:rPr lang="en-US" dirty="0"/>
              <a:t>Chapter 3</a:t>
            </a:r>
            <a:br>
              <a:rPr lang="en-US" dirty="0"/>
            </a:br>
            <a:r>
              <a:rPr lang="en-US" dirty="0"/>
              <a:t>Ground Motion Amplitude Field Simulation</a:t>
            </a:r>
          </a:p>
          <a:p>
            <a:pPr marL="0" indent="0">
              <a:buNone/>
            </a:pPr>
            <a:endParaRPr lang="en-US" dirty="0"/>
          </a:p>
          <a:p>
            <a:r>
              <a:rPr lang="en-US" dirty="0"/>
              <a:t>Network performance estimation </a:t>
            </a:r>
          </a:p>
          <a:p>
            <a:pPr lvl="1"/>
            <a:r>
              <a:rPr lang="en-US" b="1" dirty="0">
                <a:solidFill>
                  <a:schemeClr val="accent2"/>
                </a:solidFill>
              </a:rPr>
              <a:t>Chapter 5</a:t>
            </a:r>
            <a:br>
              <a:rPr lang="en-US" b="1" dirty="0">
                <a:solidFill>
                  <a:schemeClr val="accent2"/>
                </a:solidFill>
              </a:rPr>
            </a:br>
            <a:r>
              <a:rPr lang="en-US" b="1" dirty="0">
                <a:solidFill>
                  <a:schemeClr val="accent2"/>
                </a:solidFill>
              </a:rPr>
              <a:t>Statistical Learning Application</a:t>
            </a:r>
          </a:p>
          <a:p>
            <a:pPr marL="0" indent="0">
              <a:buNone/>
            </a:pPr>
            <a:endParaRPr lang="en-US" dirty="0"/>
          </a:p>
          <a:p>
            <a:r>
              <a:rPr lang="en-US" dirty="0"/>
              <a:t>Network Component Retrofit Selection </a:t>
            </a:r>
          </a:p>
          <a:p>
            <a:pPr lvl="1"/>
            <a:r>
              <a:rPr lang="en-US" b="1" dirty="0">
                <a:solidFill>
                  <a:schemeClr val="accent2"/>
                </a:solidFill>
              </a:rPr>
              <a:t>Chapter 4 </a:t>
            </a:r>
            <a:br>
              <a:rPr lang="en-US" b="1" dirty="0">
                <a:solidFill>
                  <a:schemeClr val="accent2"/>
                </a:solidFill>
              </a:rPr>
            </a:br>
            <a:r>
              <a:rPr lang="en-US" b="1" dirty="0">
                <a:solidFill>
                  <a:schemeClr val="accent2"/>
                </a:solidFill>
              </a:rPr>
              <a:t>Risk Informed Retrofitting Heuristics</a:t>
            </a:r>
          </a:p>
        </p:txBody>
      </p:sp>
      <p:sp>
        <p:nvSpPr>
          <p:cNvPr id="5" name="Right Brace 4">
            <a:extLst>
              <a:ext uri="{FF2B5EF4-FFF2-40B4-BE49-F238E27FC236}">
                <a16:creationId xmlns:a16="http://schemas.microsoft.com/office/drawing/2014/main" id="{61943DE4-DF88-480B-A2C3-F06EBD68AB53}"/>
              </a:ext>
            </a:extLst>
          </p:cNvPr>
          <p:cNvSpPr/>
          <p:nvPr/>
        </p:nvSpPr>
        <p:spPr bwMode="auto">
          <a:xfrm>
            <a:off x="5460273" y="1125544"/>
            <a:ext cx="452845" cy="3344091"/>
          </a:xfrm>
          <a:prstGeom prst="rightBrace">
            <a:avLst/>
          </a:prstGeom>
          <a:noFill/>
          <a:ln w="76200" cap="flat" cmpd="sng" algn="ctr">
            <a:solidFill>
              <a:schemeClr val="accent6"/>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6" name="TextBox 5">
            <a:extLst>
              <a:ext uri="{FF2B5EF4-FFF2-40B4-BE49-F238E27FC236}">
                <a16:creationId xmlns:a16="http://schemas.microsoft.com/office/drawing/2014/main" id="{1503BC40-50BA-4FAA-8B82-2AC5609A535F}"/>
              </a:ext>
            </a:extLst>
          </p:cNvPr>
          <p:cNvSpPr txBox="1"/>
          <p:nvPr/>
        </p:nvSpPr>
        <p:spPr>
          <a:xfrm>
            <a:off x="5949004" y="2520590"/>
            <a:ext cx="3280513" cy="769441"/>
          </a:xfrm>
          <a:prstGeom prst="rect">
            <a:avLst/>
          </a:prstGeom>
          <a:noFill/>
        </p:spPr>
        <p:txBody>
          <a:bodyPr wrap="none" rtlCol="0">
            <a:spAutoFit/>
          </a:bodyPr>
          <a:lstStyle/>
          <a:p>
            <a:r>
              <a:rPr lang="en-US" sz="2200" b="1" dirty="0">
                <a:solidFill>
                  <a:schemeClr val="accent2"/>
                </a:solidFill>
                <a:latin typeface="+mj-lt"/>
              </a:rPr>
              <a:t>Chapter 2</a:t>
            </a:r>
            <a:br>
              <a:rPr lang="en-US" sz="2200" b="1" dirty="0">
                <a:solidFill>
                  <a:schemeClr val="accent2"/>
                </a:solidFill>
                <a:latin typeface="+mj-lt"/>
              </a:rPr>
            </a:br>
            <a:r>
              <a:rPr lang="en-US" sz="2200" b="1" dirty="0">
                <a:solidFill>
                  <a:schemeClr val="accent2"/>
                </a:solidFill>
                <a:latin typeface="+mj-lt"/>
              </a:rPr>
              <a:t>End-to-End Framework</a:t>
            </a:r>
          </a:p>
        </p:txBody>
      </p:sp>
    </p:spTree>
    <p:extLst>
      <p:ext uri="{BB962C8B-B14F-4D97-AF65-F5344CB8AC3E}">
        <p14:creationId xmlns:p14="http://schemas.microsoft.com/office/powerpoint/2010/main" val="11969124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5B8B5-A859-4EAD-B693-41830D8ABA19}"/>
              </a:ext>
            </a:extLst>
          </p:cNvPr>
          <p:cNvSpPr>
            <a:spLocks noGrp="1"/>
          </p:cNvSpPr>
          <p:nvPr>
            <p:ph type="title"/>
          </p:nvPr>
        </p:nvSpPr>
        <p:spPr/>
        <p:txBody>
          <a:bodyPr/>
          <a:lstStyle/>
          <a:p>
            <a:r>
              <a:rPr lang="en-US" dirty="0"/>
              <a:t>Contributions of this Dissertation</a:t>
            </a:r>
          </a:p>
        </p:txBody>
      </p:sp>
      <p:sp>
        <p:nvSpPr>
          <p:cNvPr id="3" name="Content Placeholder 2">
            <a:extLst>
              <a:ext uri="{FF2B5EF4-FFF2-40B4-BE49-F238E27FC236}">
                <a16:creationId xmlns:a16="http://schemas.microsoft.com/office/drawing/2014/main" id="{10ECD53A-A255-49F6-9F54-B7D281870E51}"/>
              </a:ext>
            </a:extLst>
          </p:cNvPr>
          <p:cNvSpPr>
            <a:spLocks noGrp="1"/>
          </p:cNvSpPr>
          <p:nvPr>
            <p:ph idx="1"/>
          </p:nvPr>
        </p:nvSpPr>
        <p:spPr/>
        <p:txBody>
          <a:bodyPr/>
          <a:lstStyle/>
          <a:p>
            <a:pPr marL="365760" indent="-365760">
              <a:buFont typeface="Wingdings" panose="05000000000000000000" pitchFamily="2" charset="2"/>
              <a:buChar char="v"/>
            </a:pPr>
            <a:r>
              <a:rPr lang="en-US" sz="2800" dirty="0"/>
              <a:t>Facilitate probabilistic analysis of infrastructure network reliability.</a:t>
            </a:r>
          </a:p>
          <a:p>
            <a:pPr marL="665797" lvl="2" indent="-365760">
              <a:buFont typeface="Wingdings" panose="05000000000000000000" pitchFamily="2" charset="2"/>
              <a:buChar char="Ø"/>
            </a:pPr>
            <a:r>
              <a:rPr lang="en-US" sz="2000" dirty="0">
                <a:solidFill>
                  <a:schemeClr val="accent2"/>
                </a:solidFill>
              </a:rPr>
              <a:t>Chapter 2; Chapter 4</a:t>
            </a:r>
          </a:p>
          <a:p>
            <a:pPr marL="365760" indent="-365760">
              <a:buNone/>
            </a:pPr>
            <a:r>
              <a:rPr lang="en-US" sz="2800" dirty="0"/>
              <a:t>	</a:t>
            </a:r>
          </a:p>
          <a:p>
            <a:pPr marL="365760" indent="-365760">
              <a:buFont typeface="Wingdings" panose="05000000000000000000" pitchFamily="2" charset="2"/>
              <a:buChar char="v"/>
            </a:pPr>
            <a:r>
              <a:rPr lang="en-US" sz="2800" dirty="0"/>
              <a:t>Integrate seismic risk of network components to enable risk informed retrofit selection.</a:t>
            </a:r>
          </a:p>
          <a:p>
            <a:pPr marL="665797" lvl="2" indent="-365760">
              <a:buFont typeface="Wingdings" panose="05000000000000000000" pitchFamily="2" charset="2"/>
              <a:buChar char="Ø"/>
            </a:pPr>
            <a:endParaRPr lang="en-US" sz="2000" dirty="0"/>
          </a:p>
          <a:p>
            <a:pPr marL="365760" indent="-365760">
              <a:buNone/>
            </a:pPr>
            <a:endParaRPr lang="en-US" sz="2800" dirty="0"/>
          </a:p>
          <a:p>
            <a:pPr marL="365760" indent="-365760">
              <a:buFont typeface="Wingdings" panose="05000000000000000000" pitchFamily="2" charset="2"/>
              <a:buChar char="v"/>
            </a:pPr>
            <a:r>
              <a:rPr lang="en-US" sz="2800" dirty="0"/>
              <a:t>Develop methods that are rigorous but computationally tractable for complex networks.</a:t>
            </a:r>
          </a:p>
          <a:p>
            <a:pPr marL="757238" lvl="1" indent="-457200">
              <a:buFont typeface="Wingdings" panose="05000000000000000000" pitchFamily="2" charset="2"/>
              <a:buChar char="Ø"/>
            </a:pPr>
            <a:endParaRPr lang="en-US" sz="2600" dirty="0"/>
          </a:p>
        </p:txBody>
      </p:sp>
    </p:spTree>
    <p:extLst>
      <p:ext uri="{BB962C8B-B14F-4D97-AF65-F5344CB8AC3E}">
        <p14:creationId xmlns:p14="http://schemas.microsoft.com/office/powerpoint/2010/main" val="11035337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5B8B5-A859-4EAD-B693-41830D8ABA19}"/>
              </a:ext>
            </a:extLst>
          </p:cNvPr>
          <p:cNvSpPr>
            <a:spLocks noGrp="1"/>
          </p:cNvSpPr>
          <p:nvPr>
            <p:ph type="title"/>
          </p:nvPr>
        </p:nvSpPr>
        <p:spPr/>
        <p:txBody>
          <a:bodyPr/>
          <a:lstStyle/>
          <a:p>
            <a:r>
              <a:rPr lang="en-US" dirty="0"/>
              <a:t>Contributions of this Dissertation</a:t>
            </a:r>
          </a:p>
        </p:txBody>
      </p:sp>
      <p:sp>
        <p:nvSpPr>
          <p:cNvPr id="3" name="Content Placeholder 2">
            <a:extLst>
              <a:ext uri="{FF2B5EF4-FFF2-40B4-BE49-F238E27FC236}">
                <a16:creationId xmlns:a16="http://schemas.microsoft.com/office/drawing/2014/main" id="{10ECD53A-A255-49F6-9F54-B7D281870E51}"/>
              </a:ext>
            </a:extLst>
          </p:cNvPr>
          <p:cNvSpPr>
            <a:spLocks noGrp="1"/>
          </p:cNvSpPr>
          <p:nvPr>
            <p:ph idx="1"/>
          </p:nvPr>
        </p:nvSpPr>
        <p:spPr/>
        <p:txBody>
          <a:bodyPr/>
          <a:lstStyle/>
          <a:p>
            <a:pPr marL="365760" indent="-365760">
              <a:buFont typeface="Wingdings" panose="05000000000000000000" pitchFamily="2" charset="2"/>
              <a:buChar char="v"/>
            </a:pPr>
            <a:r>
              <a:rPr lang="en-US" sz="2800" dirty="0"/>
              <a:t>Facilitate probabilistic analysis of infrastructure network reliability.</a:t>
            </a:r>
          </a:p>
          <a:p>
            <a:pPr marL="665797" lvl="2" indent="-365760">
              <a:buFont typeface="Wingdings" panose="05000000000000000000" pitchFamily="2" charset="2"/>
              <a:buChar char="Ø"/>
            </a:pPr>
            <a:r>
              <a:rPr lang="en-US" sz="2000" dirty="0"/>
              <a:t>Chapter 2; Chapter 4</a:t>
            </a:r>
          </a:p>
          <a:p>
            <a:pPr marL="365760" indent="-365760">
              <a:buNone/>
            </a:pPr>
            <a:r>
              <a:rPr lang="en-US" sz="2800" dirty="0"/>
              <a:t>	</a:t>
            </a:r>
          </a:p>
          <a:p>
            <a:pPr marL="365760" indent="-365760">
              <a:buFont typeface="Wingdings" panose="05000000000000000000" pitchFamily="2" charset="2"/>
              <a:buChar char="v"/>
            </a:pPr>
            <a:r>
              <a:rPr lang="en-US" sz="2800" dirty="0"/>
              <a:t>Integrate seismic risk of network components to enable risk informed retrofit selection.</a:t>
            </a:r>
          </a:p>
          <a:p>
            <a:pPr marL="665797" lvl="2" indent="-365760">
              <a:buFont typeface="Wingdings" panose="05000000000000000000" pitchFamily="2" charset="2"/>
              <a:buChar char="Ø"/>
            </a:pPr>
            <a:r>
              <a:rPr lang="en-US" sz="2000" dirty="0">
                <a:solidFill>
                  <a:schemeClr val="accent2"/>
                </a:solidFill>
              </a:rPr>
              <a:t>Chapter 2; Chapter 4</a:t>
            </a:r>
          </a:p>
          <a:p>
            <a:pPr marL="365760" indent="-365760">
              <a:buNone/>
            </a:pPr>
            <a:endParaRPr lang="en-US" sz="2800" dirty="0"/>
          </a:p>
          <a:p>
            <a:pPr marL="365760" indent="-365760">
              <a:buFont typeface="Wingdings" panose="05000000000000000000" pitchFamily="2" charset="2"/>
              <a:buChar char="v"/>
            </a:pPr>
            <a:r>
              <a:rPr lang="en-US" sz="2800" dirty="0"/>
              <a:t>Develop methods that are rigorous but computationally tractable for complex networks.</a:t>
            </a:r>
          </a:p>
          <a:p>
            <a:pPr marL="757238" lvl="1" indent="-457200">
              <a:buFont typeface="Wingdings" panose="05000000000000000000" pitchFamily="2" charset="2"/>
              <a:buChar char="Ø"/>
            </a:pPr>
            <a:endParaRPr lang="en-US" sz="2600" dirty="0"/>
          </a:p>
        </p:txBody>
      </p:sp>
    </p:spTree>
    <p:extLst>
      <p:ext uri="{BB962C8B-B14F-4D97-AF65-F5344CB8AC3E}">
        <p14:creationId xmlns:p14="http://schemas.microsoft.com/office/powerpoint/2010/main" val="6213234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5B8B5-A859-4EAD-B693-41830D8ABA19}"/>
              </a:ext>
            </a:extLst>
          </p:cNvPr>
          <p:cNvSpPr>
            <a:spLocks noGrp="1"/>
          </p:cNvSpPr>
          <p:nvPr>
            <p:ph type="title"/>
          </p:nvPr>
        </p:nvSpPr>
        <p:spPr/>
        <p:txBody>
          <a:bodyPr/>
          <a:lstStyle/>
          <a:p>
            <a:r>
              <a:rPr lang="en-US" dirty="0"/>
              <a:t>Contributions of this Dissertation</a:t>
            </a:r>
          </a:p>
        </p:txBody>
      </p:sp>
      <p:sp>
        <p:nvSpPr>
          <p:cNvPr id="3" name="Content Placeholder 2">
            <a:extLst>
              <a:ext uri="{FF2B5EF4-FFF2-40B4-BE49-F238E27FC236}">
                <a16:creationId xmlns:a16="http://schemas.microsoft.com/office/drawing/2014/main" id="{10ECD53A-A255-49F6-9F54-B7D281870E51}"/>
              </a:ext>
            </a:extLst>
          </p:cNvPr>
          <p:cNvSpPr>
            <a:spLocks noGrp="1"/>
          </p:cNvSpPr>
          <p:nvPr>
            <p:ph idx="1"/>
          </p:nvPr>
        </p:nvSpPr>
        <p:spPr/>
        <p:txBody>
          <a:bodyPr/>
          <a:lstStyle/>
          <a:p>
            <a:pPr marL="365760" indent="-365760">
              <a:buFont typeface="Wingdings" panose="05000000000000000000" pitchFamily="2" charset="2"/>
              <a:buChar char="v"/>
            </a:pPr>
            <a:r>
              <a:rPr lang="en-US" sz="2800" dirty="0"/>
              <a:t>Facilitate probabilistic analysis of infrastructure network reliability.</a:t>
            </a:r>
          </a:p>
          <a:p>
            <a:pPr marL="665797" lvl="2" indent="-365760">
              <a:buFont typeface="Wingdings" panose="05000000000000000000" pitchFamily="2" charset="2"/>
              <a:buChar char="Ø"/>
            </a:pPr>
            <a:r>
              <a:rPr lang="en-US" sz="2000" dirty="0"/>
              <a:t>Chapter 2; Chapter 4</a:t>
            </a:r>
          </a:p>
          <a:p>
            <a:pPr marL="365760" indent="-365760">
              <a:buNone/>
            </a:pPr>
            <a:r>
              <a:rPr lang="en-US" sz="2800" dirty="0"/>
              <a:t>	</a:t>
            </a:r>
          </a:p>
          <a:p>
            <a:pPr marL="365760" indent="-365760">
              <a:buFont typeface="Wingdings" panose="05000000000000000000" pitchFamily="2" charset="2"/>
              <a:buChar char="v"/>
            </a:pPr>
            <a:r>
              <a:rPr lang="en-US" sz="2800" dirty="0"/>
              <a:t>Integrate seismic risk of network components to enable risk informed retrofit selection.</a:t>
            </a:r>
          </a:p>
          <a:p>
            <a:pPr marL="665797" lvl="2" indent="-365760">
              <a:buFont typeface="Wingdings" panose="05000000000000000000" pitchFamily="2" charset="2"/>
              <a:buChar char="Ø"/>
            </a:pPr>
            <a:r>
              <a:rPr lang="en-US" sz="2000" dirty="0"/>
              <a:t>Chapter 2; Chapter 4</a:t>
            </a:r>
          </a:p>
          <a:p>
            <a:pPr marL="365760" lvl="1" indent="-365760">
              <a:buFont typeface="Wingdings" panose="05000000000000000000" pitchFamily="2" charset="2"/>
              <a:buChar char="Ø"/>
            </a:pPr>
            <a:endParaRPr lang="en-US" sz="2800" dirty="0"/>
          </a:p>
          <a:p>
            <a:pPr marL="365760" indent="-365760">
              <a:buFont typeface="Wingdings" panose="05000000000000000000" pitchFamily="2" charset="2"/>
              <a:buChar char="v"/>
            </a:pPr>
            <a:r>
              <a:rPr lang="en-US" sz="2800" dirty="0"/>
              <a:t>Develop methods that are rigorous but computationally tractable for complex networks.</a:t>
            </a:r>
            <a:endParaRPr lang="en-US" sz="2600" dirty="0"/>
          </a:p>
          <a:p>
            <a:pPr marL="667512" lvl="1" indent="-365760">
              <a:buFont typeface="Wingdings" panose="05000000000000000000" pitchFamily="2" charset="2"/>
              <a:buChar char="Ø"/>
            </a:pPr>
            <a:r>
              <a:rPr lang="en-US" dirty="0">
                <a:solidFill>
                  <a:schemeClr val="accent2"/>
                </a:solidFill>
              </a:rPr>
              <a:t>Chapter 3; Chapter 4; Chapter 5</a:t>
            </a:r>
          </a:p>
        </p:txBody>
      </p:sp>
    </p:spTree>
    <p:extLst>
      <p:ext uri="{BB962C8B-B14F-4D97-AF65-F5344CB8AC3E}">
        <p14:creationId xmlns:p14="http://schemas.microsoft.com/office/powerpoint/2010/main" val="11939434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DC63-F26C-4E37-8CEA-51468B349490}"/>
              </a:ext>
            </a:extLst>
          </p:cNvPr>
          <p:cNvSpPr>
            <a:spLocks noGrp="1"/>
          </p:cNvSpPr>
          <p:nvPr>
            <p:ph type="title"/>
          </p:nvPr>
        </p:nvSpPr>
        <p:spPr/>
        <p:txBody>
          <a:bodyPr/>
          <a:lstStyle/>
          <a:p>
            <a:r>
              <a:rPr lang="en-US" dirty="0"/>
              <a:t>Chapter 3 Material</a:t>
            </a:r>
          </a:p>
        </p:txBody>
      </p:sp>
      <p:sp>
        <p:nvSpPr>
          <p:cNvPr id="3" name="Content Placeholder 2">
            <a:extLst>
              <a:ext uri="{FF2B5EF4-FFF2-40B4-BE49-F238E27FC236}">
                <a16:creationId xmlns:a16="http://schemas.microsoft.com/office/drawing/2014/main" id="{95605605-3CBA-409C-A197-D38D5CF133E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5886937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Ground Motion Simulation</a:t>
            </a:r>
          </a:p>
        </p:txBody>
      </p:sp>
      <p:sp>
        <p:nvSpPr>
          <p:cNvPr id="11" name="TextBox 10"/>
          <p:cNvSpPr txBox="1"/>
          <p:nvPr/>
        </p:nvSpPr>
        <p:spPr>
          <a:xfrm>
            <a:off x="2286000" y="2071433"/>
            <a:ext cx="1263074" cy="646331"/>
          </a:xfrm>
          <a:prstGeom prst="rect">
            <a:avLst/>
          </a:prstGeom>
          <a:noFill/>
        </p:spPr>
        <p:txBody>
          <a:bodyPr wrap="square" rtlCol="0">
            <a:spAutoFit/>
          </a:bodyPr>
          <a:lstStyle/>
          <a:p>
            <a:pPr algn="ctr"/>
            <a:r>
              <a:rPr lang="en-US" sz="3600" b="1" dirty="0"/>
              <a:t>+</a:t>
            </a:r>
            <a:endParaRPr lang="en-US" sz="3600" b="1" dirty="0">
              <a:solidFill>
                <a:schemeClr val="accent2"/>
              </a:solidFill>
              <a:latin typeface="+mj-lt"/>
            </a:endParaRPr>
          </a:p>
        </p:txBody>
      </p:sp>
      <p:sp>
        <p:nvSpPr>
          <p:cNvPr id="12" name="Rectangle 11"/>
          <p:cNvSpPr/>
          <p:nvPr/>
        </p:nvSpPr>
        <p:spPr>
          <a:xfrm>
            <a:off x="604644" y="3341451"/>
            <a:ext cx="1757556" cy="646331"/>
          </a:xfrm>
          <a:prstGeom prst="rect">
            <a:avLst/>
          </a:prstGeom>
        </p:spPr>
        <p:txBody>
          <a:bodyPr wrap="square">
            <a:spAutoFit/>
          </a:bodyPr>
          <a:lstStyle/>
          <a:p>
            <a:r>
              <a:rPr lang="en-US" sz="3600" dirty="0"/>
              <a:t>Median</a:t>
            </a:r>
          </a:p>
        </p:txBody>
      </p:sp>
      <p:sp>
        <p:nvSpPr>
          <p:cNvPr id="13" name="Rectangle 12"/>
          <p:cNvSpPr/>
          <p:nvPr/>
        </p:nvSpPr>
        <p:spPr>
          <a:xfrm>
            <a:off x="6647672" y="3366833"/>
            <a:ext cx="2214068" cy="646331"/>
          </a:xfrm>
          <a:prstGeom prst="rect">
            <a:avLst/>
          </a:prstGeom>
        </p:spPr>
        <p:txBody>
          <a:bodyPr wrap="none">
            <a:spAutoFit/>
          </a:bodyPr>
          <a:lstStyle/>
          <a:p>
            <a:r>
              <a:rPr lang="en-US" sz="3600" dirty="0"/>
              <a:t>Realization</a:t>
            </a:r>
          </a:p>
        </p:txBody>
      </p:sp>
      <p:sp>
        <p:nvSpPr>
          <p:cNvPr id="14" name="Rectangle 13"/>
          <p:cNvSpPr/>
          <p:nvPr/>
        </p:nvSpPr>
        <p:spPr>
          <a:xfrm>
            <a:off x="3681842" y="3366833"/>
            <a:ext cx="1728358" cy="646331"/>
          </a:xfrm>
          <a:prstGeom prst="rect">
            <a:avLst/>
          </a:prstGeom>
        </p:spPr>
        <p:txBody>
          <a:bodyPr wrap="none">
            <a:spAutoFit/>
          </a:bodyPr>
          <a:lstStyle/>
          <a:p>
            <a:r>
              <a:rPr lang="en-US" sz="3600" dirty="0"/>
              <a:t>Residual</a:t>
            </a:r>
          </a:p>
        </p:txBody>
      </p:sp>
      <p:sp>
        <p:nvSpPr>
          <p:cNvPr id="16" name="TextBox 15"/>
          <p:cNvSpPr txBox="1"/>
          <p:nvPr/>
        </p:nvSpPr>
        <p:spPr>
          <a:xfrm>
            <a:off x="5518726" y="2071433"/>
            <a:ext cx="1263074" cy="646331"/>
          </a:xfrm>
          <a:prstGeom prst="rect">
            <a:avLst/>
          </a:prstGeom>
          <a:noFill/>
        </p:spPr>
        <p:txBody>
          <a:bodyPr wrap="square" rtlCol="0">
            <a:spAutoFit/>
          </a:bodyPr>
          <a:lstStyle/>
          <a:p>
            <a:pPr algn="ctr"/>
            <a:r>
              <a:rPr lang="en-US" sz="3600" b="1" dirty="0"/>
              <a:t>=</a:t>
            </a:r>
            <a:endParaRPr lang="en-US" sz="3600" b="1" dirty="0">
              <a:solidFill>
                <a:schemeClr val="accent2"/>
              </a:solidFill>
              <a:latin typeface="+mj-lt"/>
            </a:endParaRPr>
          </a:p>
        </p:txBody>
      </p:sp>
      <p:graphicFrame>
        <p:nvGraphicFramePr>
          <p:cNvPr id="5" name="Object 4"/>
          <p:cNvGraphicFramePr>
            <a:graphicFrameLocks noChangeAspect="1"/>
          </p:cNvGraphicFramePr>
          <p:nvPr>
            <p:extLst/>
          </p:nvPr>
        </p:nvGraphicFramePr>
        <p:xfrm>
          <a:off x="1893795" y="4038601"/>
          <a:ext cx="5356410" cy="914400"/>
        </p:xfrm>
        <a:graphic>
          <a:graphicData uri="http://schemas.openxmlformats.org/presentationml/2006/ole">
            <mc:AlternateContent xmlns:mc="http://schemas.openxmlformats.org/markup-compatibility/2006">
              <mc:Choice xmlns:v="urn:schemas-microsoft-com:vml" Requires="v">
                <p:oleObj spid="_x0000_s4710" name="Equation" r:id="rId3" imgW="1562040" imgH="266400" progId="Equation.DSMT4">
                  <p:embed/>
                </p:oleObj>
              </mc:Choice>
              <mc:Fallback>
                <p:oleObj name="Equation" r:id="rId3" imgW="1562040" imgH="266400" progId="Equation.DSMT4">
                  <p:embed/>
                  <p:pic>
                    <p:nvPicPr>
                      <p:cNvPr id="5" name="Object 4"/>
                      <p:cNvPicPr>
                        <a:picLocks noChangeAspect="1" noChangeArrowheads="1"/>
                      </p:cNvPicPr>
                      <p:nvPr/>
                    </p:nvPicPr>
                    <p:blipFill>
                      <a:blip r:embed="rId4"/>
                      <a:srcRect/>
                      <a:stretch>
                        <a:fillRect/>
                      </a:stretch>
                    </p:blipFill>
                    <p:spPr bwMode="auto">
                      <a:xfrm>
                        <a:off x="1893795" y="4038601"/>
                        <a:ext cx="5356410" cy="914400"/>
                      </a:xfrm>
                      <a:prstGeom prst="rect">
                        <a:avLst/>
                      </a:prstGeom>
                      <a:noFill/>
                      <a:ln>
                        <a:noFill/>
                      </a:ln>
                      <a:effectLst/>
                      <a:extLst/>
                    </p:spPr>
                  </p:pic>
                </p:oleObj>
              </mc:Fallback>
            </mc:AlternateContent>
          </a:graphicData>
        </a:graphic>
      </p:graphicFrame>
      <p:graphicFrame>
        <p:nvGraphicFramePr>
          <p:cNvPr id="9" name="Object 8"/>
          <p:cNvGraphicFramePr>
            <a:graphicFrameLocks noChangeAspect="1"/>
          </p:cNvGraphicFramePr>
          <p:nvPr>
            <p:extLst/>
          </p:nvPr>
        </p:nvGraphicFramePr>
        <p:xfrm>
          <a:off x="838200" y="5105400"/>
          <a:ext cx="2092325" cy="457200"/>
        </p:xfrm>
        <a:graphic>
          <a:graphicData uri="http://schemas.openxmlformats.org/presentationml/2006/ole">
            <mc:AlternateContent xmlns:mc="http://schemas.openxmlformats.org/markup-compatibility/2006">
              <mc:Choice xmlns:v="urn:schemas-microsoft-com:vml" Requires="v">
                <p:oleObj spid="_x0000_s4711" name="Equation" r:id="rId5" imgW="1028520" imgH="228600" progId="Equation.DSMT4">
                  <p:embed/>
                </p:oleObj>
              </mc:Choice>
              <mc:Fallback>
                <p:oleObj name="Equation" r:id="rId5" imgW="1028520" imgH="228600" progId="Equation.DSMT4">
                  <p:embed/>
                  <p:pic>
                    <p:nvPicPr>
                      <p:cNvPr id="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5105400"/>
                        <a:ext cx="2092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5" name="Straight Arrow Connector 14"/>
          <p:cNvCxnSpPr/>
          <p:nvPr/>
        </p:nvCxnSpPr>
        <p:spPr bwMode="auto">
          <a:xfrm flipH="1" flipV="1">
            <a:off x="1752600" y="3967476"/>
            <a:ext cx="609600" cy="248959"/>
          </a:xfrm>
          <a:prstGeom prst="straightConnector1">
            <a:avLst/>
          </a:prstGeom>
          <a:noFill/>
          <a:ln w="57150" cap="flat" cmpd="sng" algn="ctr">
            <a:solidFill>
              <a:srgbClr val="0070C0"/>
            </a:solidFill>
            <a:prstDash val="solid"/>
            <a:round/>
            <a:headEnd type="none" w="med" len="med"/>
            <a:tailEnd type="arrow"/>
          </a:ln>
          <a:effectLst/>
        </p:spPr>
      </p:cxnSp>
      <p:cxnSp>
        <p:nvCxnSpPr>
          <p:cNvPr id="19" name="Straight Arrow Connector 18"/>
          <p:cNvCxnSpPr/>
          <p:nvPr/>
        </p:nvCxnSpPr>
        <p:spPr bwMode="auto">
          <a:xfrm flipV="1">
            <a:off x="7257272" y="3967475"/>
            <a:ext cx="486164" cy="442027"/>
          </a:xfrm>
          <a:prstGeom prst="straightConnector1">
            <a:avLst/>
          </a:prstGeom>
          <a:noFill/>
          <a:ln w="57150" cap="flat" cmpd="sng" algn="ctr">
            <a:solidFill>
              <a:srgbClr val="0070C0"/>
            </a:solidFill>
            <a:prstDash val="solid"/>
            <a:round/>
            <a:headEnd type="none" w="med" len="med"/>
            <a:tailEnd type="arrow"/>
          </a:ln>
          <a:effectLst/>
        </p:spPr>
      </p:cxnSp>
      <p:sp>
        <p:nvSpPr>
          <p:cNvPr id="21" name="Left Brace 20"/>
          <p:cNvSpPr/>
          <p:nvPr/>
        </p:nvSpPr>
        <p:spPr bwMode="auto">
          <a:xfrm rot="5400000">
            <a:off x="4444983" y="3175018"/>
            <a:ext cx="330234" cy="1752599"/>
          </a:xfrm>
          <a:prstGeom prst="leftBrace">
            <a:avLst/>
          </a:prstGeom>
          <a:noFill/>
          <a:ln w="57150" cap="flat" cmpd="sng" algn="ctr">
            <a:solidFill>
              <a:srgbClr val="0070C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24" name="Group 23"/>
          <p:cNvGrpSpPr/>
          <p:nvPr/>
        </p:nvGrpSpPr>
        <p:grpSpPr>
          <a:xfrm>
            <a:off x="152400" y="152400"/>
            <a:ext cx="547255" cy="731185"/>
            <a:chOff x="3733800" y="1371600"/>
            <a:chExt cx="3352800" cy="5181600"/>
          </a:xfrm>
        </p:grpSpPr>
        <p:sp>
          <p:nvSpPr>
            <p:cNvPr id="25" name="Rounded Rectangle 24"/>
            <p:cNvSpPr/>
            <p:nvPr/>
          </p:nvSpPr>
          <p:spPr>
            <a:xfrm>
              <a:off x="3733800" y="1371600"/>
              <a:ext cx="3352800" cy="762000"/>
            </a:xfrm>
            <a:prstGeom prst="roundRect">
              <a:avLst/>
            </a:prstGeom>
            <a:solidFill>
              <a:schemeClr val="accent6">
                <a:lumMod val="20000"/>
                <a:lumOff val="80000"/>
              </a:schemeClr>
            </a:solidFill>
            <a:ln w="63500" cmpd="tri">
              <a:solidFill>
                <a:srgbClr val="00B050"/>
              </a:solidFill>
            </a:ln>
            <a:effectLst>
              <a:glow rad="2286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ounded Rectangle 25"/>
            <p:cNvSpPr/>
            <p:nvPr/>
          </p:nvSpPr>
          <p:spPr>
            <a:xfrm>
              <a:off x="3733800" y="37338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ounded Rectangle 26"/>
            <p:cNvSpPr/>
            <p:nvPr/>
          </p:nvSpPr>
          <p:spPr>
            <a:xfrm>
              <a:off x="3733800" y="57912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8" name="Group 27"/>
            <p:cNvGrpSpPr/>
            <p:nvPr/>
          </p:nvGrpSpPr>
          <p:grpSpPr>
            <a:xfrm>
              <a:off x="4076700" y="2362200"/>
              <a:ext cx="2667000" cy="1066800"/>
              <a:chOff x="4114800" y="2362200"/>
              <a:chExt cx="2667000" cy="1066800"/>
            </a:xfrm>
            <a:solidFill>
              <a:srgbClr val="CCE9AD"/>
            </a:solidFill>
          </p:grpSpPr>
          <p:sp>
            <p:nvSpPr>
              <p:cNvPr id="34" name="Chevron 33"/>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Striped Right Arrow 34"/>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hevron 35"/>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Chevron 36"/>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9" name="Group 28"/>
            <p:cNvGrpSpPr/>
            <p:nvPr/>
          </p:nvGrpSpPr>
          <p:grpSpPr>
            <a:xfrm>
              <a:off x="4076700" y="4648200"/>
              <a:ext cx="2667000" cy="1066800"/>
              <a:chOff x="4114800" y="2362200"/>
              <a:chExt cx="2667000" cy="1066800"/>
            </a:xfrm>
            <a:solidFill>
              <a:srgbClr val="CCE9AD"/>
            </a:solidFill>
          </p:grpSpPr>
          <p:sp>
            <p:nvSpPr>
              <p:cNvPr id="30" name="Chevron 29"/>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Striped Right Arrow 30"/>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Chevron 31"/>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Chevron 32"/>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grpSp>
        <p:nvGrpSpPr>
          <p:cNvPr id="47" name="Group 46">
            <a:extLst>
              <a:ext uri="{FF2B5EF4-FFF2-40B4-BE49-F238E27FC236}">
                <a16:creationId xmlns:a16="http://schemas.microsoft.com/office/drawing/2014/main" id="{E9F53C5F-1F78-4524-A870-C3B349F5EE55}"/>
              </a:ext>
            </a:extLst>
          </p:cNvPr>
          <p:cNvGrpSpPr/>
          <p:nvPr/>
        </p:nvGrpSpPr>
        <p:grpSpPr>
          <a:xfrm>
            <a:off x="2754907" y="1217192"/>
            <a:ext cx="3112493" cy="2107487"/>
            <a:chOff x="2754907" y="1217192"/>
            <a:chExt cx="3112493" cy="2107487"/>
          </a:xfrm>
        </p:grpSpPr>
        <p:sp>
          <p:nvSpPr>
            <p:cNvPr id="43" name="Rectangle 42">
              <a:extLst>
                <a:ext uri="{FF2B5EF4-FFF2-40B4-BE49-F238E27FC236}">
                  <a16:creationId xmlns:a16="http://schemas.microsoft.com/office/drawing/2014/main" id="{F1AD3202-DE6A-4F1B-898E-5D598557B2A6}"/>
                </a:ext>
              </a:extLst>
            </p:cNvPr>
            <p:cNvSpPr/>
            <p:nvPr/>
          </p:nvSpPr>
          <p:spPr bwMode="auto">
            <a:xfrm>
              <a:off x="2754907" y="1217192"/>
              <a:ext cx="3112493" cy="2094525"/>
            </a:xfrm>
            <a:prstGeom prst="rect">
              <a:avLst/>
            </a:prstGeom>
            <a:solidFill>
              <a:schemeClr val="bg1"/>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20" name="Group 19">
              <a:extLst>
                <a:ext uri="{FF2B5EF4-FFF2-40B4-BE49-F238E27FC236}">
                  <a16:creationId xmlns:a16="http://schemas.microsoft.com/office/drawing/2014/main" id="{DC781839-A005-4631-A9F0-A637EDA10C4A}"/>
                </a:ext>
              </a:extLst>
            </p:cNvPr>
            <p:cNvGrpSpPr/>
            <p:nvPr/>
          </p:nvGrpSpPr>
          <p:grpSpPr>
            <a:xfrm>
              <a:off x="2781756" y="1244582"/>
              <a:ext cx="3021943" cy="2080097"/>
              <a:chOff x="2769257" y="1244582"/>
              <a:chExt cx="3021943" cy="2080097"/>
            </a:xfrm>
          </p:grpSpPr>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l="26325" t="12199" r="4622" b="9787"/>
              <a:stretch/>
            </p:blipFill>
            <p:spPr>
              <a:xfrm>
                <a:off x="3456828" y="1244582"/>
                <a:ext cx="2334372" cy="2037944"/>
              </a:xfrm>
              <a:prstGeom prst="rect">
                <a:avLst/>
              </a:prstGeom>
            </p:spPr>
          </p:pic>
          <p:pic>
            <p:nvPicPr>
              <p:cNvPr id="39" name="Picture 38">
                <a:extLst>
                  <a:ext uri="{FF2B5EF4-FFF2-40B4-BE49-F238E27FC236}">
                    <a16:creationId xmlns:a16="http://schemas.microsoft.com/office/drawing/2014/main" id="{80E80B6D-2ADC-4B51-AFBF-15E2377FA30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715" t="38892" r="82653" b="29993"/>
              <a:stretch/>
            </p:blipFill>
            <p:spPr>
              <a:xfrm>
                <a:off x="2769257" y="2267186"/>
                <a:ext cx="687571" cy="1057493"/>
              </a:xfrm>
              <a:prstGeom prst="rect">
                <a:avLst/>
              </a:prstGeom>
            </p:spPr>
          </p:pic>
        </p:grpSp>
      </p:grpSp>
      <p:grpSp>
        <p:nvGrpSpPr>
          <p:cNvPr id="46" name="Group 45">
            <a:extLst>
              <a:ext uri="{FF2B5EF4-FFF2-40B4-BE49-F238E27FC236}">
                <a16:creationId xmlns:a16="http://schemas.microsoft.com/office/drawing/2014/main" id="{317FEA54-11BB-46B4-A2B6-24D0F8EDB890}"/>
              </a:ext>
            </a:extLst>
          </p:cNvPr>
          <p:cNvGrpSpPr/>
          <p:nvPr/>
        </p:nvGrpSpPr>
        <p:grpSpPr>
          <a:xfrm>
            <a:off x="5955307" y="1231631"/>
            <a:ext cx="3112493" cy="2094525"/>
            <a:chOff x="5955307" y="1231631"/>
            <a:chExt cx="3112493" cy="2094525"/>
          </a:xfrm>
        </p:grpSpPr>
        <p:sp>
          <p:nvSpPr>
            <p:cNvPr id="44" name="Rectangle 43">
              <a:extLst>
                <a:ext uri="{FF2B5EF4-FFF2-40B4-BE49-F238E27FC236}">
                  <a16:creationId xmlns:a16="http://schemas.microsoft.com/office/drawing/2014/main" id="{2537C774-9AE6-4522-BB9F-8BD3EDF26D4D}"/>
                </a:ext>
              </a:extLst>
            </p:cNvPr>
            <p:cNvSpPr/>
            <p:nvPr/>
          </p:nvSpPr>
          <p:spPr bwMode="auto">
            <a:xfrm>
              <a:off x="5955307" y="1231631"/>
              <a:ext cx="3112493" cy="2094525"/>
            </a:xfrm>
            <a:prstGeom prst="rect">
              <a:avLst/>
            </a:prstGeom>
            <a:solidFill>
              <a:schemeClr val="bg1"/>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22" name="Group 21">
              <a:extLst>
                <a:ext uri="{FF2B5EF4-FFF2-40B4-BE49-F238E27FC236}">
                  <a16:creationId xmlns:a16="http://schemas.microsoft.com/office/drawing/2014/main" id="{BC518B51-C976-4A1D-9D93-F098AD32A78C}"/>
                </a:ext>
              </a:extLst>
            </p:cNvPr>
            <p:cNvGrpSpPr/>
            <p:nvPr/>
          </p:nvGrpSpPr>
          <p:grpSpPr>
            <a:xfrm>
              <a:off x="5964827" y="1265658"/>
              <a:ext cx="2950573" cy="2016868"/>
              <a:chOff x="5964827" y="1265658"/>
              <a:chExt cx="2950573" cy="2016868"/>
            </a:xfrm>
          </p:grpSpPr>
          <p:pic>
            <p:nvPicPr>
              <p:cNvPr id="7" name="Picture 6"/>
              <p:cNvPicPr>
                <a:picLocks noChangeAspect="1"/>
              </p:cNvPicPr>
              <p:nvPr/>
            </p:nvPicPr>
            <p:blipFill rotWithShape="1">
              <a:blip r:embed="rId8" cstate="print">
                <a:extLst>
                  <a:ext uri="{28A0092B-C50C-407E-A947-70E740481C1C}">
                    <a14:useLocalDpi xmlns:a14="http://schemas.microsoft.com/office/drawing/2010/main" val="0"/>
                  </a:ext>
                </a:extLst>
              </a:blip>
              <a:srcRect l="24478" t="11212" r="5040" b="10303"/>
              <a:stretch/>
            </p:blipFill>
            <p:spPr>
              <a:xfrm>
                <a:off x="6571472" y="1265658"/>
                <a:ext cx="2343928" cy="2016868"/>
              </a:xfrm>
              <a:prstGeom prst="rect">
                <a:avLst/>
              </a:prstGeom>
            </p:spPr>
          </p:pic>
          <p:pic>
            <p:nvPicPr>
              <p:cNvPr id="41" name="Picture 40">
                <a:extLst>
                  <a:ext uri="{FF2B5EF4-FFF2-40B4-BE49-F238E27FC236}">
                    <a16:creationId xmlns:a16="http://schemas.microsoft.com/office/drawing/2014/main" id="{5D5088CA-6F64-42C2-9662-4F1A17F3AF4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93" t="39099" r="83510" b="31248"/>
              <a:stretch/>
            </p:blipFill>
            <p:spPr>
              <a:xfrm>
                <a:off x="5964827" y="2290744"/>
                <a:ext cx="682845" cy="991782"/>
              </a:xfrm>
              <a:prstGeom prst="rect">
                <a:avLst/>
              </a:prstGeom>
            </p:spPr>
          </p:pic>
        </p:grpSp>
      </p:grpSp>
      <p:grpSp>
        <p:nvGrpSpPr>
          <p:cNvPr id="45" name="Group 44">
            <a:extLst>
              <a:ext uri="{FF2B5EF4-FFF2-40B4-BE49-F238E27FC236}">
                <a16:creationId xmlns:a16="http://schemas.microsoft.com/office/drawing/2014/main" id="{428F6CF4-41D9-47A6-A505-5DE4AD3C1402}"/>
              </a:ext>
            </a:extLst>
          </p:cNvPr>
          <p:cNvGrpSpPr/>
          <p:nvPr/>
        </p:nvGrpSpPr>
        <p:grpSpPr>
          <a:xfrm>
            <a:off x="-445494" y="1173407"/>
            <a:ext cx="3112494" cy="2113736"/>
            <a:chOff x="-445494" y="1173407"/>
            <a:chExt cx="3112494" cy="2113736"/>
          </a:xfrm>
        </p:grpSpPr>
        <p:sp>
          <p:nvSpPr>
            <p:cNvPr id="23" name="Rectangle 22">
              <a:extLst>
                <a:ext uri="{FF2B5EF4-FFF2-40B4-BE49-F238E27FC236}">
                  <a16:creationId xmlns:a16="http://schemas.microsoft.com/office/drawing/2014/main" id="{BB5994EC-6782-40E4-87CD-05C17BEBEB66}"/>
                </a:ext>
              </a:extLst>
            </p:cNvPr>
            <p:cNvSpPr/>
            <p:nvPr/>
          </p:nvSpPr>
          <p:spPr bwMode="auto">
            <a:xfrm>
              <a:off x="-445494" y="1187099"/>
              <a:ext cx="3112493" cy="2094525"/>
            </a:xfrm>
            <a:prstGeom prst="rect">
              <a:avLst/>
            </a:prstGeom>
            <a:solidFill>
              <a:schemeClr val="bg1"/>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pic>
          <p:nvPicPr>
            <p:cNvPr id="8" name="Picture 7" descr="120513 PGV Median M805.tif"/>
            <p:cNvPicPr>
              <a:picLocks noChangeAspect="1"/>
            </p:cNvPicPr>
            <p:nvPr/>
          </p:nvPicPr>
          <p:blipFill rotWithShape="1">
            <a:blip r:embed="rId9" cstate="print"/>
            <a:srcRect l="25379" t="11344" r="4288" b="11111"/>
            <a:stretch/>
          </p:blipFill>
          <p:spPr>
            <a:xfrm>
              <a:off x="274931" y="1219200"/>
              <a:ext cx="2392069" cy="2037944"/>
            </a:xfrm>
            <a:prstGeom prst="rect">
              <a:avLst/>
            </a:prstGeom>
          </p:spPr>
        </p:pic>
        <p:pic>
          <p:nvPicPr>
            <p:cNvPr id="40" name="Picture 39">
              <a:extLst>
                <a:ext uri="{FF2B5EF4-FFF2-40B4-BE49-F238E27FC236}">
                  <a16:creationId xmlns:a16="http://schemas.microsoft.com/office/drawing/2014/main" id="{B1509D9B-DF03-4B47-A14E-29DE83DEF7D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93" t="38148" r="81947" b="31248"/>
            <a:stretch/>
          </p:blipFill>
          <p:spPr>
            <a:xfrm>
              <a:off x="-423090" y="2263554"/>
              <a:ext cx="750407" cy="1023589"/>
            </a:xfrm>
            <a:prstGeom prst="rect">
              <a:avLst/>
            </a:prstGeom>
          </p:spPr>
        </p:pic>
        <p:pic>
          <p:nvPicPr>
            <p:cNvPr id="42" name="Picture 41">
              <a:extLst>
                <a:ext uri="{FF2B5EF4-FFF2-40B4-BE49-F238E27FC236}">
                  <a16:creationId xmlns:a16="http://schemas.microsoft.com/office/drawing/2014/main" id="{78F8BB63-B20F-4DF6-9703-4F1BE3E6A76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93" t="550" r="76618" b="60901"/>
            <a:stretch/>
          </p:blipFill>
          <p:spPr>
            <a:xfrm>
              <a:off x="-422957" y="1173407"/>
              <a:ext cx="754545" cy="990600"/>
            </a:xfrm>
            <a:prstGeom prst="rect">
              <a:avLst/>
            </a:prstGeom>
          </p:spPr>
        </p:pic>
      </p:grpSp>
    </p:spTree>
    <p:extLst>
      <p:ext uri="{BB962C8B-B14F-4D97-AF65-F5344CB8AC3E}">
        <p14:creationId xmlns:p14="http://schemas.microsoft.com/office/powerpoint/2010/main" val="32504902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23398" t="9187" r="5425" b="11944"/>
          <a:stretch/>
        </p:blipFill>
        <p:spPr>
          <a:xfrm>
            <a:off x="327317" y="1265658"/>
            <a:ext cx="2453984" cy="2101175"/>
          </a:xfrm>
          <a:prstGeom prst="rect">
            <a:avLst/>
          </a:prstGeom>
        </p:spPr>
      </p:pic>
      <p:sp>
        <p:nvSpPr>
          <p:cNvPr id="2" name="Title 1"/>
          <p:cNvSpPr>
            <a:spLocks noGrp="1"/>
          </p:cNvSpPr>
          <p:nvPr>
            <p:ph type="title"/>
          </p:nvPr>
        </p:nvSpPr>
        <p:spPr/>
        <p:txBody>
          <a:bodyPr/>
          <a:lstStyle/>
          <a:p>
            <a:r>
              <a:rPr lang="en-US" dirty="0"/>
              <a:t>Ground Motion Simulation</a:t>
            </a: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26325" t="12199" r="4622" b="9787"/>
          <a:stretch/>
        </p:blipFill>
        <p:spPr>
          <a:xfrm>
            <a:off x="3456828" y="1244582"/>
            <a:ext cx="2334372" cy="2037944"/>
          </a:xfrm>
          <a:prstGeom prst="rect">
            <a:avLst/>
          </a:prstGeom>
        </p:spPr>
      </p:pic>
      <p:sp>
        <p:nvSpPr>
          <p:cNvPr id="11" name="TextBox 10"/>
          <p:cNvSpPr txBox="1"/>
          <p:nvPr/>
        </p:nvSpPr>
        <p:spPr>
          <a:xfrm>
            <a:off x="2286000" y="2071433"/>
            <a:ext cx="1263074" cy="646331"/>
          </a:xfrm>
          <a:prstGeom prst="rect">
            <a:avLst/>
          </a:prstGeom>
          <a:noFill/>
        </p:spPr>
        <p:txBody>
          <a:bodyPr wrap="square" rtlCol="0">
            <a:spAutoFit/>
          </a:bodyPr>
          <a:lstStyle/>
          <a:p>
            <a:pPr algn="ctr"/>
            <a:r>
              <a:rPr lang="en-US" sz="3600" b="1" dirty="0"/>
              <a:t>+</a:t>
            </a:r>
            <a:endParaRPr lang="en-US" sz="3600" b="1" dirty="0">
              <a:solidFill>
                <a:schemeClr val="accent2"/>
              </a:solidFill>
              <a:latin typeface="+mj-lt"/>
            </a:endParaRPr>
          </a:p>
        </p:txBody>
      </p:sp>
      <p:grpSp>
        <p:nvGrpSpPr>
          <p:cNvPr id="3" name="Group 2"/>
          <p:cNvGrpSpPr/>
          <p:nvPr/>
        </p:nvGrpSpPr>
        <p:grpSpPr>
          <a:xfrm>
            <a:off x="274931" y="1219200"/>
            <a:ext cx="2392069" cy="2768582"/>
            <a:chOff x="274931" y="1524000"/>
            <a:chExt cx="2392069" cy="2768582"/>
          </a:xfrm>
        </p:grpSpPr>
        <p:pic>
          <p:nvPicPr>
            <p:cNvPr id="8" name="Picture 7" descr="120513 PGV Median M805.tif"/>
            <p:cNvPicPr>
              <a:picLocks noChangeAspect="1"/>
            </p:cNvPicPr>
            <p:nvPr/>
          </p:nvPicPr>
          <p:blipFill rotWithShape="1">
            <a:blip r:embed="rId5" cstate="print"/>
            <a:srcRect l="25379" t="11344" r="4288" b="11111"/>
            <a:stretch/>
          </p:blipFill>
          <p:spPr>
            <a:xfrm>
              <a:off x="274931" y="1524000"/>
              <a:ext cx="2392069" cy="2037944"/>
            </a:xfrm>
            <a:prstGeom prst="rect">
              <a:avLst/>
            </a:prstGeom>
          </p:spPr>
        </p:pic>
        <p:sp>
          <p:nvSpPr>
            <p:cNvPr id="12" name="Rectangle 11"/>
            <p:cNvSpPr/>
            <p:nvPr/>
          </p:nvSpPr>
          <p:spPr>
            <a:xfrm>
              <a:off x="604644" y="3646251"/>
              <a:ext cx="1757556" cy="646331"/>
            </a:xfrm>
            <a:prstGeom prst="rect">
              <a:avLst/>
            </a:prstGeom>
          </p:spPr>
          <p:txBody>
            <a:bodyPr wrap="square">
              <a:spAutoFit/>
            </a:bodyPr>
            <a:lstStyle/>
            <a:p>
              <a:r>
                <a:rPr lang="en-US" sz="3600" dirty="0"/>
                <a:t>Median</a:t>
              </a:r>
            </a:p>
          </p:txBody>
        </p:sp>
      </p:grpSp>
      <p:grpSp>
        <p:nvGrpSpPr>
          <p:cNvPr id="4" name="Group 3"/>
          <p:cNvGrpSpPr/>
          <p:nvPr/>
        </p:nvGrpSpPr>
        <p:grpSpPr>
          <a:xfrm>
            <a:off x="6571472" y="1265658"/>
            <a:ext cx="2343928" cy="2747506"/>
            <a:chOff x="6571472" y="1545076"/>
            <a:chExt cx="2343928" cy="2747506"/>
          </a:xfrm>
        </p:grpSpPr>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l="24478" t="11212" r="5040" b="10303"/>
            <a:stretch/>
          </p:blipFill>
          <p:spPr>
            <a:xfrm>
              <a:off x="6571472" y="1545076"/>
              <a:ext cx="2343928" cy="2016868"/>
            </a:xfrm>
            <a:prstGeom prst="rect">
              <a:avLst/>
            </a:prstGeom>
          </p:spPr>
        </p:pic>
        <p:sp>
          <p:nvSpPr>
            <p:cNvPr id="13" name="Rectangle 12"/>
            <p:cNvSpPr/>
            <p:nvPr/>
          </p:nvSpPr>
          <p:spPr>
            <a:xfrm>
              <a:off x="6647688" y="3646251"/>
              <a:ext cx="2214068" cy="646331"/>
            </a:xfrm>
            <a:prstGeom prst="rect">
              <a:avLst/>
            </a:prstGeom>
          </p:spPr>
          <p:txBody>
            <a:bodyPr wrap="none">
              <a:spAutoFit/>
            </a:bodyPr>
            <a:lstStyle/>
            <a:p>
              <a:r>
                <a:rPr lang="en-US" sz="3600" dirty="0"/>
                <a:t>Realization</a:t>
              </a:r>
            </a:p>
          </p:txBody>
        </p:sp>
      </p:grpSp>
      <p:sp>
        <p:nvSpPr>
          <p:cNvPr id="14" name="Rectangle 13"/>
          <p:cNvSpPr/>
          <p:nvPr/>
        </p:nvSpPr>
        <p:spPr>
          <a:xfrm>
            <a:off x="3681842" y="3366833"/>
            <a:ext cx="1728358" cy="646331"/>
          </a:xfrm>
          <a:prstGeom prst="rect">
            <a:avLst/>
          </a:prstGeom>
        </p:spPr>
        <p:txBody>
          <a:bodyPr wrap="none">
            <a:spAutoFit/>
          </a:bodyPr>
          <a:lstStyle/>
          <a:p>
            <a:r>
              <a:rPr lang="en-US" sz="3600" dirty="0"/>
              <a:t>Residual</a:t>
            </a:r>
          </a:p>
        </p:txBody>
      </p:sp>
      <p:sp>
        <p:nvSpPr>
          <p:cNvPr id="16" name="TextBox 15"/>
          <p:cNvSpPr txBox="1"/>
          <p:nvPr/>
        </p:nvSpPr>
        <p:spPr>
          <a:xfrm>
            <a:off x="5518726" y="2071433"/>
            <a:ext cx="1263074" cy="646331"/>
          </a:xfrm>
          <a:prstGeom prst="rect">
            <a:avLst/>
          </a:prstGeom>
          <a:noFill/>
        </p:spPr>
        <p:txBody>
          <a:bodyPr wrap="square" rtlCol="0">
            <a:spAutoFit/>
          </a:bodyPr>
          <a:lstStyle/>
          <a:p>
            <a:pPr algn="ctr"/>
            <a:r>
              <a:rPr lang="en-US" sz="3600" b="1" dirty="0"/>
              <a:t>=</a:t>
            </a:r>
            <a:endParaRPr lang="en-US" sz="3600" b="1" dirty="0">
              <a:solidFill>
                <a:schemeClr val="accent2"/>
              </a:solidFill>
              <a:latin typeface="+mj-lt"/>
            </a:endParaRPr>
          </a:p>
        </p:txBody>
      </p:sp>
      <p:graphicFrame>
        <p:nvGraphicFramePr>
          <p:cNvPr id="9" name="Object 8"/>
          <p:cNvGraphicFramePr>
            <a:graphicFrameLocks noChangeAspect="1"/>
          </p:cNvGraphicFramePr>
          <p:nvPr>
            <p:extLst/>
          </p:nvPr>
        </p:nvGraphicFramePr>
        <p:xfrm>
          <a:off x="803275" y="5105400"/>
          <a:ext cx="6664325" cy="1574800"/>
        </p:xfrm>
        <a:graphic>
          <a:graphicData uri="http://schemas.openxmlformats.org/presentationml/2006/ole">
            <mc:AlternateContent xmlns:mc="http://schemas.openxmlformats.org/markup-compatibility/2006">
              <mc:Choice xmlns:v="urn:schemas-microsoft-com:vml" Requires="v">
                <p:oleObj spid="_x0000_s5734" name="Equation" r:id="rId7" imgW="3276360" imgH="787320" progId="Equation.DSMT4">
                  <p:embed/>
                </p:oleObj>
              </mc:Choice>
              <mc:Fallback>
                <p:oleObj name="Equation" r:id="rId7" imgW="3276360" imgH="787320" progId="Equation.DSMT4">
                  <p:embed/>
                  <p:pic>
                    <p:nvPicPr>
                      <p:cNvPr id="9" name="Object 8"/>
                      <p:cNvPicPr>
                        <a:picLocks noChangeAspect="1" noChangeArrowheads="1"/>
                      </p:cNvPicPr>
                      <p:nvPr/>
                    </p:nvPicPr>
                    <p:blipFill>
                      <a:blip r:embed="rId8"/>
                      <a:srcRect/>
                      <a:stretch>
                        <a:fillRect/>
                      </a:stretch>
                    </p:blipFill>
                    <p:spPr bwMode="auto">
                      <a:xfrm>
                        <a:off x="803275" y="5105400"/>
                        <a:ext cx="6664325"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9"/>
          <p:cNvGraphicFramePr>
            <a:graphicFrameLocks noChangeAspect="1"/>
          </p:cNvGraphicFramePr>
          <p:nvPr>
            <p:extLst/>
          </p:nvPr>
        </p:nvGraphicFramePr>
        <p:xfrm>
          <a:off x="1893888" y="4038600"/>
          <a:ext cx="5356225" cy="914400"/>
        </p:xfrm>
        <a:graphic>
          <a:graphicData uri="http://schemas.openxmlformats.org/presentationml/2006/ole">
            <mc:AlternateContent xmlns:mc="http://schemas.openxmlformats.org/markup-compatibility/2006">
              <mc:Choice xmlns:v="urn:schemas-microsoft-com:vml" Requires="v">
                <p:oleObj spid="_x0000_s5735" name="Equation" r:id="rId9" imgW="1562040" imgH="266400" progId="Equation.DSMT4">
                  <p:embed/>
                </p:oleObj>
              </mc:Choice>
              <mc:Fallback>
                <p:oleObj name="Equation" r:id="rId9" imgW="1562040" imgH="266400" progId="Equation.DSMT4">
                  <p:embed/>
                  <p:pic>
                    <p:nvPicPr>
                      <p:cNvPr id="2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93888" y="4038600"/>
                        <a:ext cx="5356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Rectangle 20"/>
          <p:cNvSpPr/>
          <p:nvPr/>
        </p:nvSpPr>
        <p:spPr bwMode="auto">
          <a:xfrm>
            <a:off x="1478109" y="4038598"/>
            <a:ext cx="2408091" cy="822960"/>
          </a:xfrm>
          <a:prstGeom prst="rect">
            <a:avLst/>
          </a:prstGeom>
          <a:solidFill>
            <a:srgbClr val="FFFFFF">
              <a:alpha val="75000"/>
            </a:srgbClr>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2" name="Rectangle 21"/>
          <p:cNvSpPr/>
          <p:nvPr/>
        </p:nvSpPr>
        <p:spPr bwMode="auto">
          <a:xfrm>
            <a:off x="4449909" y="4254041"/>
            <a:ext cx="3093891" cy="822960"/>
          </a:xfrm>
          <a:prstGeom prst="rect">
            <a:avLst/>
          </a:prstGeom>
          <a:solidFill>
            <a:srgbClr val="FFFFFF">
              <a:alpha val="75000"/>
            </a:srgbClr>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18" name="Group 17"/>
          <p:cNvGrpSpPr/>
          <p:nvPr/>
        </p:nvGrpSpPr>
        <p:grpSpPr>
          <a:xfrm>
            <a:off x="152400" y="152400"/>
            <a:ext cx="547255" cy="731185"/>
            <a:chOff x="3733800" y="1371600"/>
            <a:chExt cx="3352800" cy="5181600"/>
          </a:xfrm>
        </p:grpSpPr>
        <p:sp>
          <p:nvSpPr>
            <p:cNvPr id="19" name="Rounded Rectangle 18"/>
            <p:cNvSpPr/>
            <p:nvPr/>
          </p:nvSpPr>
          <p:spPr>
            <a:xfrm>
              <a:off x="3733800" y="1371600"/>
              <a:ext cx="3352800" cy="762000"/>
            </a:xfrm>
            <a:prstGeom prst="roundRect">
              <a:avLst/>
            </a:prstGeom>
            <a:solidFill>
              <a:schemeClr val="accent6">
                <a:lumMod val="20000"/>
                <a:lumOff val="80000"/>
              </a:schemeClr>
            </a:solidFill>
            <a:ln w="63500" cmpd="tri">
              <a:solidFill>
                <a:srgbClr val="00B050"/>
              </a:solidFill>
            </a:ln>
            <a:effectLst>
              <a:glow rad="2286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Rounded Rectangle 22"/>
            <p:cNvSpPr/>
            <p:nvPr/>
          </p:nvSpPr>
          <p:spPr>
            <a:xfrm>
              <a:off x="3733800" y="37338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Rounded Rectangle 23"/>
            <p:cNvSpPr/>
            <p:nvPr/>
          </p:nvSpPr>
          <p:spPr>
            <a:xfrm>
              <a:off x="3733800" y="57912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5" name="Group 24"/>
            <p:cNvGrpSpPr/>
            <p:nvPr/>
          </p:nvGrpSpPr>
          <p:grpSpPr>
            <a:xfrm>
              <a:off x="4076700" y="2362200"/>
              <a:ext cx="2667000" cy="1066800"/>
              <a:chOff x="4114800" y="2362200"/>
              <a:chExt cx="2667000" cy="1066800"/>
            </a:xfrm>
            <a:solidFill>
              <a:srgbClr val="CCE9AD"/>
            </a:solidFill>
          </p:grpSpPr>
          <p:sp>
            <p:nvSpPr>
              <p:cNvPr id="31" name="Chevron 30"/>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Striped Right Arrow 31"/>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Chevron 32"/>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Chevron 33"/>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6" name="Group 25"/>
            <p:cNvGrpSpPr/>
            <p:nvPr/>
          </p:nvGrpSpPr>
          <p:grpSpPr>
            <a:xfrm>
              <a:off x="4076700" y="4648200"/>
              <a:ext cx="2667000" cy="1066800"/>
              <a:chOff x="4114800" y="2362200"/>
              <a:chExt cx="2667000" cy="1066800"/>
            </a:xfrm>
            <a:solidFill>
              <a:srgbClr val="CCE9AD"/>
            </a:solidFill>
          </p:grpSpPr>
          <p:sp>
            <p:nvSpPr>
              <p:cNvPr id="27" name="Chevron 26"/>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Striped Right Arrow 27"/>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Chevron 28"/>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Chevron 29"/>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Tree>
    <p:extLst>
      <p:ext uri="{BB962C8B-B14F-4D97-AF65-F5344CB8AC3E}">
        <p14:creationId xmlns:p14="http://schemas.microsoft.com/office/powerpoint/2010/main" val="21111443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for Generating Epsilon</a:t>
            </a:r>
          </a:p>
        </p:txBody>
      </p:sp>
      <p:sp>
        <p:nvSpPr>
          <p:cNvPr id="3" name="Content Placeholder 2"/>
          <p:cNvSpPr>
            <a:spLocks noGrp="1"/>
          </p:cNvSpPr>
          <p:nvPr>
            <p:ph idx="1"/>
          </p:nvPr>
        </p:nvSpPr>
        <p:spPr/>
        <p:txBody>
          <a:bodyPr/>
          <a:lstStyle/>
          <a:p>
            <a:r>
              <a:rPr lang="en-US" dirty="0"/>
              <a:t>Covariance Method (Goovaerts 1997)</a:t>
            </a:r>
          </a:p>
          <a:p>
            <a:endParaRPr lang="en-US" dirty="0"/>
          </a:p>
          <a:p>
            <a:r>
              <a:rPr lang="en-US" dirty="0"/>
              <a:t>Sequential Simulation Method (Goovaerts 1997)</a:t>
            </a:r>
          </a:p>
          <a:p>
            <a:endParaRPr lang="en-US" dirty="0"/>
          </a:p>
          <a:p>
            <a:r>
              <a:rPr lang="en-US" dirty="0"/>
              <a:t>Spectral Simulation Method—FFT Algorithm (Fenton 1990)</a:t>
            </a:r>
          </a:p>
          <a:p>
            <a:endParaRPr lang="en-US" dirty="0"/>
          </a:p>
          <a:p>
            <a:r>
              <a:rPr lang="en-US" dirty="0"/>
              <a:t>Turning Bands Method (Dietrich 1995)</a:t>
            </a:r>
          </a:p>
          <a:p>
            <a:endParaRPr lang="en-US" dirty="0"/>
          </a:p>
          <a:p>
            <a:r>
              <a:rPr lang="en-US" dirty="0"/>
              <a:t>Circulant Embedding Method (Kroese and Botev 2013)</a:t>
            </a:r>
          </a:p>
        </p:txBody>
      </p:sp>
      <p:grpSp>
        <p:nvGrpSpPr>
          <p:cNvPr id="4" name="Group 3"/>
          <p:cNvGrpSpPr/>
          <p:nvPr/>
        </p:nvGrpSpPr>
        <p:grpSpPr>
          <a:xfrm>
            <a:off x="152400" y="152400"/>
            <a:ext cx="547255" cy="731185"/>
            <a:chOff x="3733800" y="1371600"/>
            <a:chExt cx="3352800" cy="5181600"/>
          </a:xfrm>
        </p:grpSpPr>
        <p:sp>
          <p:nvSpPr>
            <p:cNvPr id="5" name="Rounded Rectangle 4"/>
            <p:cNvSpPr/>
            <p:nvPr/>
          </p:nvSpPr>
          <p:spPr>
            <a:xfrm>
              <a:off x="3733800" y="1371600"/>
              <a:ext cx="3352800" cy="762000"/>
            </a:xfrm>
            <a:prstGeom prst="roundRect">
              <a:avLst/>
            </a:prstGeom>
            <a:solidFill>
              <a:schemeClr val="accent6">
                <a:lumMod val="20000"/>
                <a:lumOff val="80000"/>
              </a:schemeClr>
            </a:solidFill>
            <a:ln w="63500" cmpd="tri">
              <a:solidFill>
                <a:srgbClr val="00B050"/>
              </a:solidFill>
            </a:ln>
            <a:effectLst>
              <a:glow rad="2286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ounded Rectangle 5"/>
            <p:cNvSpPr/>
            <p:nvPr/>
          </p:nvSpPr>
          <p:spPr>
            <a:xfrm>
              <a:off x="3733800" y="37338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Rounded Rectangle 6"/>
            <p:cNvSpPr/>
            <p:nvPr/>
          </p:nvSpPr>
          <p:spPr>
            <a:xfrm>
              <a:off x="3733800" y="57912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8" name="Group 7"/>
            <p:cNvGrpSpPr/>
            <p:nvPr/>
          </p:nvGrpSpPr>
          <p:grpSpPr>
            <a:xfrm>
              <a:off x="4076700" y="2362200"/>
              <a:ext cx="2667000" cy="1066800"/>
              <a:chOff x="4114800" y="2362200"/>
              <a:chExt cx="2667000" cy="1066800"/>
            </a:xfrm>
            <a:solidFill>
              <a:srgbClr val="CCE9AD"/>
            </a:solidFill>
          </p:grpSpPr>
          <p:sp>
            <p:nvSpPr>
              <p:cNvPr id="14" name="Chevron 13"/>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Striped Right Arrow 14"/>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hevron 15"/>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Chevron 16"/>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9" name="Group 8"/>
            <p:cNvGrpSpPr/>
            <p:nvPr/>
          </p:nvGrpSpPr>
          <p:grpSpPr>
            <a:xfrm>
              <a:off x="4076700" y="4648200"/>
              <a:ext cx="2667000" cy="1066800"/>
              <a:chOff x="4114800" y="2362200"/>
              <a:chExt cx="2667000" cy="1066800"/>
            </a:xfrm>
            <a:solidFill>
              <a:srgbClr val="CCE9AD"/>
            </a:solidFill>
          </p:grpSpPr>
          <p:sp>
            <p:nvSpPr>
              <p:cNvPr id="10" name="Chevron 9"/>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Striped Right Arrow 10"/>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hevron 11"/>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Chevron 12"/>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Tree>
    <p:extLst>
      <p:ext uri="{BB962C8B-B14F-4D97-AF65-F5344CB8AC3E}">
        <p14:creationId xmlns:p14="http://schemas.microsoft.com/office/powerpoint/2010/main" val="42774124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for Generating Epsilon</a:t>
            </a:r>
          </a:p>
        </p:txBody>
      </p:sp>
      <p:sp>
        <p:nvSpPr>
          <p:cNvPr id="3" name="Content Placeholder 2"/>
          <p:cNvSpPr>
            <a:spLocks noGrp="1"/>
          </p:cNvSpPr>
          <p:nvPr>
            <p:ph idx="1"/>
          </p:nvPr>
        </p:nvSpPr>
        <p:spPr>
          <a:xfrm>
            <a:off x="457200" y="1125538"/>
            <a:ext cx="8534400" cy="5399087"/>
          </a:xfrm>
        </p:spPr>
        <p:txBody>
          <a:bodyPr/>
          <a:lstStyle/>
          <a:p>
            <a:r>
              <a:rPr lang="en-US" b="1" dirty="0">
                <a:solidFill>
                  <a:srgbClr val="00B050"/>
                </a:solidFill>
              </a:rPr>
              <a:t>Covariance Method (Goovaerts 1997)</a:t>
            </a:r>
          </a:p>
          <a:p>
            <a:endParaRPr lang="en-US" b="1" dirty="0">
              <a:solidFill>
                <a:srgbClr val="00B050"/>
              </a:solidFill>
            </a:endParaRPr>
          </a:p>
          <a:p>
            <a:r>
              <a:rPr lang="en-US" dirty="0"/>
              <a:t>Sequential Simulation Method (Goovaerts 1997)</a:t>
            </a:r>
          </a:p>
          <a:p>
            <a:endParaRPr lang="en-US" dirty="0"/>
          </a:p>
          <a:p>
            <a:r>
              <a:rPr lang="en-US" dirty="0"/>
              <a:t>Spectral Simulation Method—FFT Algorithm (Fenton 1990)</a:t>
            </a:r>
          </a:p>
          <a:p>
            <a:endParaRPr lang="en-US" dirty="0"/>
          </a:p>
          <a:p>
            <a:r>
              <a:rPr lang="en-US" dirty="0"/>
              <a:t>Turning Bands Method (Dietrich 1995)</a:t>
            </a:r>
          </a:p>
          <a:p>
            <a:endParaRPr lang="en-US" dirty="0"/>
          </a:p>
          <a:p>
            <a:r>
              <a:rPr lang="en-US" b="1" dirty="0">
                <a:solidFill>
                  <a:srgbClr val="00B050"/>
                </a:solidFill>
              </a:rPr>
              <a:t>Circulant Embedding Method (Kroese and Botev 2013)</a:t>
            </a:r>
          </a:p>
        </p:txBody>
      </p:sp>
      <p:grpSp>
        <p:nvGrpSpPr>
          <p:cNvPr id="4" name="Group 3"/>
          <p:cNvGrpSpPr/>
          <p:nvPr/>
        </p:nvGrpSpPr>
        <p:grpSpPr>
          <a:xfrm>
            <a:off x="152400" y="152400"/>
            <a:ext cx="547255" cy="731185"/>
            <a:chOff x="3733800" y="1371600"/>
            <a:chExt cx="3352800" cy="5181600"/>
          </a:xfrm>
        </p:grpSpPr>
        <p:sp>
          <p:nvSpPr>
            <p:cNvPr id="5" name="Rounded Rectangle 4"/>
            <p:cNvSpPr/>
            <p:nvPr/>
          </p:nvSpPr>
          <p:spPr>
            <a:xfrm>
              <a:off x="3733800" y="1371600"/>
              <a:ext cx="3352800" cy="762000"/>
            </a:xfrm>
            <a:prstGeom prst="roundRect">
              <a:avLst/>
            </a:prstGeom>
            <a:solidFill>
              <a:schemeClr val="accent6">
                <a:lumMod val="20000"/>
                <a:lumOff val="80000"/>
              </a:schemeClr>
            </a:solidFill>
            <a:ln w="63500" cmpd="tri">
              <a:solidFill>
                <a:srgbClr val="00B050"/>
              </a:solidFill>
            </a:ln>
            <a:effectLst>
              <a:glow rad="2286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ounded Rectangle 5"/>
            <p:cNvSpPr/>
            <p:nvPr/>
          </p:nvSpPr>
          <p:spPr>
            <a:xfrm>
              <a:off x="3733800" y="37338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Rounded Rectangle 6"/>
            <p:cNvSpPr/>
            <p:nvPr/>
          </p:nvSpPr>
          <p:spPr>
            <a:xfrm>
              <a:off x="3733800" y="57912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8" name="Group 7"/>
            <p:cNvGrpSpPr/>
            <p:nvPr/>
          </p:nvGrpSpPr>
          <p:grpSpPr>
            <a:xfrm>
              <a:off x="4076700" y="2362200"/>
              <a:ext cx="2667000" cy="1066800"/>
              <a:chOff x="4114800" y="2362200"/>
              <a:chExt cx="2667000" cy="1066800"/>
            </a:xfrm>
            <a:solidFill>
              <a:srgbClr val="CCE9AD"/>
            </a:solidFill>
          </p:grpSpPr>
          <p:sp>
            <p:nvSpPr>
              <p:cNvPr id="14" name="Chevron 13"/>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Striped Right Arrow 14"/>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hevron 15"/>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Chevron 16"/>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9" name="Group 8"/>
            <p:cNvGrpSpPr/>
            <p:nvPr/>
          </p:nvGrpSpPr>
          <p:grpSpPr>
            <a:xfrm>
              <a:off x="4076700" y="4648200"/>
              <a:ext cx="2667000" cy="1066800"/>
              <a:chOff x="4114800" y="2362200"/>
              <a:chExt cx="2667000" cy="1066800"/>
            </a:xfrm>
            <a:solidFill>
              <a:srgbClr val="CCE9AD"/>
            </a:solidFill>
          </p:grpSpPr>
          <p:sp>
            <p:nvSpPr>
              <p:cNvPr id="10" name="Chevron 9"/>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Striped Right Arrow 10"/>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hevron 11"/>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Chevron 12"/>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Tree>
    <p:extLst>
      <p:ext uri="{BB962C8B-B14F-4D97-AF65-F5344CB8AC3E}">
        <p14:creationId xmlns:p14="http://schemas.microsoft.com/office/powerpoint/2010/main" val="39207358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4"/>
          <p:cNvSpPr/>
          <p:nvPr/>
        </p:nvSpPr>
        <p:spPr bwMode="auto">
          <a:xfrm>
            <a:off x="223024" y="4282069"/>
            <a:ext cx="2509025" cy="2118731"/>
          </a:xfrm>
          <a:custGeom>
            <a:avLst/>
            <a:gdLst>
              <a:gd name="connsiteX0" fmla="*/ 1103971 w 2509025"/>
              <a:gd name="connsiteY0" fmla="*/ 33453 h 2118731"/>
              <a:gd name="connsiteX1" fmla="*/ 100361 w 2509025"/>
              <a:gd name="connsiteY1" fmla="*/ 367990 h 2118731"/>
              <a:gd name="connsiteX2" fmla="*/ 0 w 2509025"/>
              <a:gd name="connsiteY2" fmla="*/ 1215482 h 2118731"/>
              <a:gd name="connsiteX3" fmla="*/ 223025 w 2509025"/>
              <a:gd name="connsiteY3" fmla="*/ 1906858 h 2118731"/>
              <a:gd name="connsiteX4" fmla="*/ 423747 w 2509025"/>
              <a:gd name="connsiteY4" fmla="*/ 1962614 h 2118731"/>
              <a:gd name="connsiteX5" fmla="*/ 814039 w 2509025"/>
              <a:gd name="connsiteY5" fmla="*/ 2040673 h 2118731"/>
              <a:gd name="connsiteX6" fmla="*/ 914400 w 2509025"/>
              <a:gd name="connsiteY6" fmla="*/ 2062975 h 2118731"/>
              <a:gd name="connsiteX7" fmla="*/ 1103971 w 2509025"/>
              <a:gd name="connsiteY7" fmla="*/ 2096429 h 2118731"/>
              <a:gd name="connsiteX8" fmla="*/ 1148576 w 2509025"/>
              <a:gd name="connsiteY8" fmla="*/ 2107580 h 2118731"/>
              <a:gd name="connsiteX9" fmla="*/ 1427356 w 2509025"/>
              <a:gd name="connsiteY9" fmla="*/ 2118731 h 2118731"/>
              <a:gd name="connsiteX10" fmla="*/ 1672683 w 2509025"/>
              <a:gd name="connsiteY10" fmla="*/ 2118731 h 2118731"/>
              <a:gd name="connsiteX11" fmla="*/ 1862254 w 2509025"/>
              <a:gd name="connsiteY11" fmla="*/ 2029521 h 2118731"/>
              <a:gd name="connsiteX12" fmla="*/ 1962615 w 2509025"/>
              <a:gd name="connsiteY12" fmla="*/ 1973765 h 2118731"/>
              <a:gd name="connsiteX13" fmla="*/ 2018371 w 2509025"/>
              <a:gd name="connsiteY13" fmla="*/ 1918009 h 2118731"/>
              <a:gd name="connsiteX14" fmla="*/ 2141035 w 2509025"/>
              <a:gd name="connsiteY14" fmla="*/ 1761892 h 2118731"/>
              <a:gd name="connsiteX15" fmla="*/ 2141035 w 2509025"/>
              <a:gd name="connsiteY15" fmla="*/ 1505414 h 2118731"/>
              <a:gd name="connsiteX16" fmla="*/ 2141035 w 2509025"/>
              <a:gd name="connsiteY16" fmla="*/ 1282390 h 2118731"/>
              <a:gd name="connsiteX17" fmla="*/ 2085278 w 2509025"/>
              <a:gd name="connsiteY17" fmla="*/ 1115121 h 2118731"/>
              <a:gd name="connsiteX18" fmla="*/ 2040674 w 2509025"/>
              <a:gd name="connsiteY18" fmla="*/ 992458 h 2118731"/>
              <a:gd name="connsiteX19" fmla="*/ 2196791 w 2509025"/>
              <a:gd name="connsiteY19" fmla="*/ 680224 h 2118731"/>
              <a:gd name="connsiteX20" fmla="*/ 2274849 w 2509025"/>
              <a:gd name="connsiteY20" fmla="*/ 613317 h 2118731"/>
              <a:gd name="connsiteX21" fmla="*/ 2297152 w 2509025"/>
              <a:gd name="connsiteY21" fmla="*/ 591014 h 2118731"/>
              <a:gd name="connsiteX22" fmla="*/ 2330605 w 2509025"/>
              <a:gd name="connsiteY22" fmla="*/ 568712 h 2118731"/>
              <a:gd name="connsiteX23" fmla="*/ 2397513 w 2509025"/>
              <a:gd name="connsiteY23" fmla="*/ 546409 h 2118731"/>
              <a:gd name="connsiteX24" fmla="*/ 2486722 w 2509025"/>
              <a:gd name="connsiteY24" fmla="*/ 479502 h 2118731"/>
              <a:gd name="connsiteX25" fmla="*/ 2509025 w 2509025"/>
              <a:gd name="connsiteY25" fmla="*/ 278780 h 2118731"/>
              <a:gd name="connsiteX26" fmla="*/ 2442117 w 2509025"/>
              <a:gd name="connsiteY26" fmla="*/ 200721 h 2118731"/>
              <a:gd name="connsiteX27" fmla="*/ 2375210 w 2509025"/>
              <a:gd name="connsiteY27" fmla="*/ 122663 h 2118731"/>
              <a:gd name="connsiteX28" fmla="*/ 2364059 w 2509025"/>
              <a:gd name="connsiteY28" fmla="*/ 89209 h 2118731"/>
              <a:gd name="connsiteX29" fmla="*/ 2330605 w 2509025"/>
              <a:gd name="connsiteY29" fmla="*/ 66907 h 2118731"/>
              <a:gd name="connsiteX30" fmla="*/ 2286000 w 2509025"/>
              <a:gd name="connsiteY30" fmla="*/ 44604 h 2118731"/>
              <a:gd name="connsiteX31" fmla="*/ 2185639 w 2509025"/>
              <a:gd name="connsiteY31" fmla="*/ 22302 h 2118731"/>
              <a:gd name="connsiteX32" fmla="*/ 2141035 w 2509025"/>
              <a:gd name="connsiteY32" fmla="*/ 11151 h 2118731"/>
              <a:gd name="connsiteX33" fmla="*/ 2085278 w 2509025"/>
              <a:gd name="connsiteY33" fmla="*/ 0 h 2118731"/>
              <a:gd name="connsiteX34" fmla="*/ 1984917 w 2509025"/>
              <a:gd name="connsiteY34" fmla="*/ 0 h 2118731"/>
              <a:gd name="connsiteX35" fmla="*/ 1884556 w 2509025"/>
              <a:gd name="connsiteY35" fmla="*/ 33453 h 2118731"/>
              <a:gd name="connsiteX36" fmla="*/ 1851103 w 2509025"/>
              <a:gd name="connsiteY36" fmla="*/ 55756 h 2118731"/>
              <a:gd name="connsiteX37" fmla="*/ 1828800 w 2509025"/>
              <a:gd name="connsiteY37" fmla="*/ 66907 h 2118731"/>
              <a:gd name="connsiteX38" fmla="*/ 1706137 w 2509025"/>
              <a:gd name="connsiteY38" fmla="*/ 89209 h 2118731"/>
              <a:gd name="connsiteX39" fmla="*/ 1494264 w 2509025"/>
              <a:gd name="connsiteY39" fmla="*/ 122663 h 2118731"/>
              <a:gd name="connsiteX40" fmla="*/ 1360449 w 2509025"/>
              <a:gd name="connsiteY40" fmla="*/ 122663 h 2118731"/>
              <a:gd name="connsiteX41" fmla="*/ 1260088 w 2509025"/>
              <a:gd name="connsiteY41" fmla="*/ 100360 h 2118731"/>
              <a:gd name="connsiteX42" fmla="*/ 1193181 w 2509025"/>
              <a:gd name="connsiteY42" fmla="*/ 78058 h 2118731"/>
              <a:gd name="connsiteX43" fmla="*/ 1159727 w 2509025"/>
              <a:gd name="connsiteY43" fmla="*/ 66907 h 2118731"/>
              <a:gd name="connsiteX44" fmla="*/ 1103971 w 2509025"/>
              <a:gd name="connsiteY44" fmla="*/ 33453 h 211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09025" h="2118731">
                <a:moveTo>
                  <a:pt x="1103971" y="33453"/>
                </a:moveTo>
                <a:lnTo>
                  <a:pt x="100361" y="367990"/>
                </a:lnTo>
                <a:lnTo>
                  <a:pt x="0" y="1215482"/>
                </a:lnTo>
                <a:lnTo>
                  <a:pt x="223025" y="1906858"/>
                </a:lnTo>
                <a:cubicBezTo>
                  <a:pt x="334355" y="1986380"/>
                  <a:pt x="269108" y="1962614"/>
                  <a:pt x="423747" y="1962614"/>
                </a:cubicBezTo>
                <a:lnTo>
                  <a:pt x="814039" y="2040673"/>
                </a:lnTo>
                <a:cubicBezTo>
                  <a:pt x="847493" y="2048107"/>
                  <a:pt x="880747" y="2056503"/>
                  <a:pt x="914400" y="2062975"/>
                </a:cubicBezTo>
                <a:cubicBezTo>
                  <a:pt x="977412" y="2075093"/>
                  <a:pt x="1041720" y="2080867"/>
                  <a:pt x="1103971" y="2096429"/>
                </a:cubicBezTo>
                <a:lnTo>
                  <a:pt x="1148576" y="2107580"/>
                </a:lnTo>
                <a:lnTo>
                  <a:pt x="1427356" y="2118731"/>
                </a:lnTo>
                <a:lnTo>
                  <a:pt x="1672683" y="2118731"/>
                </a:lnTo>
                <a:lnTo>
                  <a:pt x="1862254" y="2029521"/>
                </a:lnTo>
                <a:cubicBezTo>
                  <a:pt x="1895708" y="2010936"/>
                  <a:pt x="1931474" y="1996009"/>
                  <a:pt x="1962615" y="1973765"/>
                </a:cubicBezTo>
                <a:cubicBezTo>
                  <a:pt x="1984003" y="1958488"/>
                  <a:pt x="2018371" y="1918009"/>
                  <a:pt x="2018371" y="1918009"/>
                </a:cubicBezTo>
                <a:lnTo>
                  <a:pt x="2141035" y="1761892"/>
                </a:lnTo>
                <a:lnTo>
                  <a:pt x="2141035" y="1505414"/>
                </a:lnTo>
                <a:lnTo>
                  <a:pt x="2141035" y="1282390"/>
                </a:lnTo>
                <a:cubicBezTo>
                  <a:pt x="2093986" y="1129480"/>
                  <a:pt x="2119041" y="1182644"/>
                  <a:pt x="2085278" y="1115121"/>
                </a:cubicBezTo>
                <a:lnTo>
                  <a:pt x="2040674" y="992458"/>
                </a:lnTo>
                <a:lnTo>
                  <a:pt x="2196791" y="680224"/>
                </a:lnTo>
                <a:cubicBezTo>
                  <a:pt x="2222810" y="657922"/>
                  <a:pt x="2249236" y="636084"/>
                  <a:pt x="2274849" y="613317"/>
                </a:cubicBezTo>
                <a:cubicBezTo>
                  <a:pt x="2282707" y="606332"/>
                  <a:pt x="2288942" y="597582"/>
                  <a:pt x="2297152" y="591014"/>
                </a:cubicBezTo>
                <a:cubicBezTo>
                  <a:pt x="2307617" y="582642"/>
                  <a:pt x="2330605" y="568712"/>
                  <a:pt x="2330605" y="568712"/>
                </a:cubicBezTo>
                <a:lnTo>
                  <a:pt x="2397513" y="546409"/>
                </a:lnTo>
                <a:lnTo>
                  <a:pt x="2486722" y="479502"/>
                </a:lnTo>
                <a:lnTo>
                  <a:pt x="2509025" y="278780"/>
                </a:lnTo>
                <a:cubicBezTo>
                  <a:pt x="2486722" y="252760"/>
                  <a:pt x="2465170" y="226079"/>
                  <a:pt x="2442117" y="200721"/>
                </a:cubicBezTo>
                <a:cubicBezTo>
                  <a:pt x="2374515" y="126359"/>
                  <a:pt x="2417795" y="186539"/>
                  <a:pt x="2375210" y="122663"/>
                </a:cubicBezTo>
                <a:cubicBezTo>
                  <a:pt x="2371493" y="111512"/>
                  <a:pt x="2371402" y="98388"/>
                  <a:pt x="2364059" y="89209"/>
                </a:cubicBezTo>
                <a:cubicBezTo>
                  <a:pt x="2355687" y="78744"/>
                  <a:pt x="2342241" y="73556"/>
                  <a:pt x="2330605" y="66907"/>
                </a:cubicBezTo>
                <a:cubicBezTo>
                  <a:pt x="2316172" y="58660"/>
                  <a:pt x="2301565" y="50441"/>
                  <a:pt x="2286000" y="44604"/>
                </a:cubicBezTo>
                <a:cubicBezTo>
                  <a:pt x="2266220" y="37187"/>
                  <a:pt x="2202982" y="26156"/>
                  <a:pt x="2185639" y="22302"/>
                </a:cubicBezTo>
                <a:cubicBezTo>
                  <a:pt x="2170678" y="18977"/>
                  <a:pt x="2155996" y="14476"/>
                  <a:pt x="2141035" y="11151"/>
                </a:cubicBezTo>
                <a:cubicBezTo>
                  <a:pt x="2122533" y="7039"/>
                  <a:pt x="2085278" y="0"/>
                  <a:pt x="2085278" y="0"/>
                </a:cubicBezTo>
                <a:lnTo>
                  <a:pt x="1984917" y="0"/>
                </a:lnTo>
                <a:cubicBezTo>
                  <a:pt x="1951463" y="11151"/>
                  <a:pt x="1917107" y="19890"/>
                  <a:pt x="1884556" y="33453"/>
                </a:cubicBezTo>
                <a:cubicBezTo>
                  <a:pt x="1872185" y="38608"/>
                  <a:pt x="1862595" y="48861"/>
                  <a:pt x="1851103" y="55756"/>
                </a:cubicBezTo>
                <a:cubicBezTo>
                  <a:pt x="1843976" y="60032"/>
                  <a:pt x="1836234" y="63190"/>
                  <a:pt x="1828800" y="66907"/>
                </a:cubicBezTo>
                <a:lnTo>
                  <a:pt x="1706137" y="89209"/>
                </a:lnTo>
                <a:cubicBezTo>
                  <a:pt x="1524289" y="125579"/>
                  <a:pt x="1595729" y="122663"/>
                  <a:pt x="1494264" y="122663"/>
                </a:cubicBezTo>
                <a:lnTo>
                  <a:pt x="1360449" y="122663"/>
                </a:lnTo>
                <a:cubicBezTo>
                  <a:pt x="1326995" y="115229"/>
                  <a:pt x="1293201" y="109190"/>
                  <a:pt x="1260088" y="100360"/>
                </a:cubicBezTo>
                <a:cubicBezTo>
                  <a:pt x="1237373" y="94303"/>
                  <a:pt x="1215483" y="85492"/>
                  <a:pt x="1193181" y="78058"/>
                </a:cubicBezTo>
                <a:lnTo>
                  <a:pt x="1159727" y="66907"/>
                </a:lnTo>
                <a:cubicBezTo>
                  <a:pt x="1152674" y="64556"/>
                  <a:pt x="1144859" y="66907"/>
                  <a:pt x="1103971" y="33453"/>
                </a:cubicBezTo>
                <a:close/>
              </a:path>
            </a:pathLst>
          </a:custGeom>
          <a:solidFill>
            <a:srgbClr val="FFFFCC"/>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Covariance Method (Goovaerts 1997)</a:t>
            </a:r>
          </a:p>
        </p:txBody>
      </p:sp>
      <p:graphicFrame>
        <p:nvGraphicFramePr>
          <p:cNvPr id="56322" name="Object 2"/>
          <p:cNvGraphicFramePr>
            <a:graphicFrameLocks noChangeAspect="1"/>
          </p:cNvGraphicFramePr>
          <p:nvPr>
            <p:extLst/>
          </p:nvPr>
        </p:nvGraphicFramePr>
        <p:xfrm>
          <a:off x="304800" y="990600"/>
          <a:ext cx="6351448" cy="3048000"/>
        </p:xfrm>
        <a:graphic>
          <a:graphicData uri="http://schemas.openxmlformats.org/presentationml/2006/ole">
            <mc:AlternateContent xmlns:mc="http://schemas.openxmlformats.org/markup-compatibility/2006">
              <mc:Choice xmlns:v="urn:schemas-microsoft-com:vml" Requires="v">
                <p:oleObj spid="_x0000_s6758" name="Equation" r:id="rId3" imgW="2514600" imgH="1206360" progId="Equation.DSMT4">
                  <p:embed/>
                </p:oleObj>
              </mc:Choice>
              <mc:Fallback>
                <p:oleObj name="Equation" r:id="rId3" imgW="2514600" imgH="1206360" progId="Equation.DSMT4">
                  <p:embed/>
                  <p:pic>
                    <p:nvPicPr>
                      <p:cNvPr id="56322" name="Object 2"/>
                      <p:cNvPicPr>
                        <a:picLocks noChangeAspect="1" noChangeArrowheads="1"/>
                      </p:cNvPicPr>
                      <p:nvPr/>
                    </p:nvPicPr>
                    <p:blipFill>
                      <a:blip r:embed="rId4"/>
                      <a:srcRect/>
                      <a:stretch>
                        <a:fillRect/>
                      </a:stretch>
                    </p:blipFill>
                    <p:spPr bwMode="auto">
                      <a:xfrm>
                        <a:off x="304800" y="990600"/>
                        <a:ext cx="6351448" cy="3048000"/>
                      </a:xfrm>
                      <a:prstGeom prst="rect">
                        <a:avLst/>
                      </a:prstGeom>
                      <a:noFill/>
                      <a:ln>
                        <a:noFill/>
                      </a:ln>
                      <a:effectLst/>
                      <a:extLst/>
                    </p:spPr>
                  </p:pic>
                </p:oleObj>
              </mc:Fallback>
            </mc:AlternateContent>
          </a:graphicData>
        </a:graphic>
      </p:graphicFrame>
      <p:grpSp>
        <p:nvGrpSpPr>
          <p:cNvPr id="26" name="Group 25"/>
          <p:cNvGrpSpPr/>
          <p:nvPr/>
        </p:nvGrpSpPr>
        <p:grpSpPr>
          <a:xfrm>
            <a:off x="685800" y="4789449"/>
            <a:ext cx="1295400" cy="1066800"/>
            <a:chOff x="685800" y="4267200"/>
            <a:chExt cx="1295400" cy="1066800"/>
          </a:xfrm>
        </p:grpSpPr>
        <p:sp>
          <p:nvSpPr>
            <p:cNvPr id="4" name="Oval 3"/>
            <p:cNvSpPr/>
            <p:nvPr/>
          </p:nvSpPr>
          <p:spPr bwMode="auto">
            <a:xfrm>
              <a:off x="685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5" name="Oval 4"/>
            <p:cNvSpPr/>
            <p:nvPr/>
          </p:nvSpPr>
          <p:spPr bwMode="auto">
            <a:xfrm>
              <a:off x="1066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6" name="Oval 5"/>
            <p:cNvSpPr/>
            <p:nvPr/>
          </p:nvSpPr>
          <p:spPr bwMode="auto">
            <a:xfrm>
              <a:off x="1447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7" name="Oval 6"/>
            <p:cNvSpPr/>
            <p:nvPr/>
          </p:nvSpPr>
          <p:spPr bwMode="auto">
            <a:xfrm>
              <a:off x="1828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9" name="Oval 8"/>
            <p:cNvSpPr/>
            <p:nvPr/>
          </p:nvSpPr>
          <p:spPr bwMode="auto">
            <a:xfrm>
              <a:off x="685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0" name="Oval 9"/>
            <p:cNvSpPr/>
            <p:nvPr/>
          </p:nvSpPr>
          <p:spPr bwMode="auto">
            <a:xfrm>
              <a:off x="1066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1" name="Oval 10"/>
            <p:cNvSpPr/>
            <p:nvPr/>
          </p:nvSpPr>
          <p:spPr bwMode="auto">
            <a:xfrm>
              <a:off x="1447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2" name="Oval 11"/>
            <p:cNvSpPr/>
            <p:nvPr/>
          </p:nvSpPr>
          <p:spPr bwMode="auto">
            <a:xfrm>
              <a:off x="1828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 name="Oval 12"/>
            <p:cNvSpPr/>
            <p:nvPr/>
          </p:nvSpPr>
          <p:spPr bwMode="auto">
            <a:xfrm>
              <a:off x="685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4" name="Oval 13"/>
            <p:cNvSpPr/>
            <p:nvPr/>
          </p:nvSpPr>
          <p:spPr bwMode="auto">
            <a:xfrm>
              <a:off x="1066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5" name="Oval 14"/>
            <p:cNvSpPr/>
            <p:nvPr/>
          </p:nvSpPr>
          <p:spPr bwMode="auto">
            <a:xfrm>
              <a:off x="1447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6" name="Oval 15"/>
            <p:cNvSpPr/>
            <p:nvPr/>
          </p:nvSpPr>
          <p:spPr bwMode="auto">
            <a:xfrm>
              <a:off x="1828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7" name="Oval 16"/>
            <p:cNvSpPr/>
            <p:nvPr/>
          </p:nvSpPr>
          <p:spPr bwMode="auto">
            <a:xfrm>
              <a:off x="685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8" name="Oval 17"/>
            <p:cNvSpPr/>
            <p:nvPr/>
          </p:nvSpPr>
          <p:spPr bwMode="auto">
            <a:xfrm>
              <a:off x="1066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9" name="Oval 18"/>
            <p:cNvSpPr/>
            <p:nvPr/>
          </p:nvSpPr>
          <p:spPr bwMode="auto">
            <a:xfrm>
              <a:off x="1447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0" name="Oval 19"/>
            <p:cNvSpPr/>
            <p:nvPr/>
          </p:nvSpPr>
          <p:spPr bwMode="auto">
            <a:xfrm>
              <a:off x="1828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sp>
        <p:nvSpPr>
          <p:cNvPr id="21" name="TextBox 20"/>
          <p:cNvSpPr txBox="1"/>
          <p:nvPr/>
        </p:nvSpPr>
        <p:spPr>
          <a:xfrm>
            <a:off x="2286000" y="5013584"/>
            <a:ext cx="2286000" cy="461665"/>
          </a:xfrm>
          <a:prstGeom prst="rect">
            <a:avLst/>
          </a:prstGeom>
          <a:noFill/>
        </p:spPr>
        <p:txBody>
          <a:bodyPr wrap="square" rtlCol="0">
            <a:spAutoFit/>
          </a:bodyPr>
          <a:lstStyle/>
          <a:p>
            <a:pPr algn="ctr"/>
            <a:r>
              <a:rPr lang="en-US" sz="2400" dirty="0">
                <a:solidFill>
                  <a:schemeClr val="accent2"/>
                </a:solidFill>
                <a:latin typeface="+mj-lt"/>
              </a:rPr>
              <a:t>4 x 4 = 16 sites</a:t>
            </a:r>
          </a:p>
        </p:txBody>
      </p:sp>
      <p:sp>
        <p:nvSpPr>
          <p:cNvPr id="22" name="Right Arrow 21"/>
          <p:cNvSpPr/>
          <p:nvPr/>
        </p:nvSpPr>
        <p:spPr bwMode="auto">
          <a:xfrm>
            <a:off x="4648200" y="5047279"/>
            <a:ext cx="457200" cy="427970"/>
          </a:xfrm>
          <a:prstGeom prst="rightArrow">
            <a:avLst/>
          </a:prstGeom>
          <a:solidFill>
            <a:srgbClr val="00B050"/>
          </a:solidFill>
          <a:ln w="19050" cap="flat" cmpd="sng" algn="ctr">
            <a:solidFill>
              <a:srgbClr val="00B05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aphicFrame>
        <p:nvGraphicFramePr>
          <p:cNvPr id="56324" name="Object 4"/>
          <p:cNvGraphicFramePr>
            <a:graphicFrameLocks noChangeAspect="1"/>
          </p:cNvGraphicFramePr>
          <p:nvPr>
            <p:extLst/>
          </p:nvPr>
        </p:nvGraphicFramePr>
        <p:xfrm>
          <a:off x="5049838" y="4103688"/>
          <a:ext cx="4170362" cy="2286000"/>
        </p:xfrm>
        <a:graphic>
          <a:graphicData uri="http://schemas.openxmlformats.org/presentationml/2006/ole">
            <mc:AlternateContent xmlns:mc="http://schemas.openxmlformats.org/markup-compatibility/2006">
              <mc:Choice xmlns:v="urn:schemas-microsoft-com:vml" Requires="v">
                <p:oleObj spid="_x0000_s6759" name="Equation" r:id="rId5" imgW="1714320" imgH="939600" progId="Equation.DSMT4">
                  <p:embed/>
                </p:oleObj>
              </mc:Choice>
              <mc:Fallback>
                <p:oleObj name="Equation" r:id="rId5" imgW="1714320" imgH="939600" progId="Equation.DSMT4">
                  <p:embed/>
                  <p:pic>
                    <p:nvPicPr>
                      <p:cNvPr id="56324" name="Object 4"/>
                      <p:cNvPicPr>
                        <a:picLocks noChangeAspect="1" noChangeArrowheads="1"/>
                      </p:cNvPicPr>
                      <p:nvPr/>
                    </p:nvPicPr>
                    <p:blipFill>
                      <a:blip r:embed="rId6"/>
                      <a:srcRect/>
                      <a:stretch>
                        <a:fillRect/>
                      </a:stretch>
                    </p:blipFill>
                    <p:spPr bwMode="auto">
                      <a:xfrm>
                        <a:off x="5049838" y="4103688"/>
                        <a:ext cx="4170362"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TextBox 26"/>
          <p:cNvSpPr txBox="1"/>
          <p:nvPr/>
        </p:nvSpPr>
        <p:spPr>
          <a:xfrm>
            <a:off x="685800" y="4462046"/>
            <a:ext cx="228600" cy="338554"/>
          </a:xfrm>
          <a:prstGeom prst="rect">
            <a:avLst/>
          </a:prstGeom>
          <a:noFill/>
        </p:spPr>
        <p:txBody>
          <a:bodyPr wrap="square" rtlCol="0">
            <a:spAutoFit/>
          </a:bodyPr>
          <a:lstStyle/>
          <a:p>
            <a:pPr algn="ctr"/>
            <a:r>
              <a:rPr lang="en-US" sz="1600" dirty="0">
                <a:solidFill>
                  <a:schemeClr val="accent2"/>
                </a:solidFill>
                <a:latin typeface="+mj-lt"/>
              </a:rPr>
              <a:t>1</a:t>
            </a:r>
          </a:p>
        </p:txBody>
      </p:sp>
      <p:sp>
        <p:nvSpPr>
          <p:cNvPr id="28" name="TextBox 27"/>
          <p:cNvSpPr txBox="1"/>
          <p:nvPr/>
        </p:nvSpPr>
        <p:spPr>
          <a:xfrm>
            <a:off x="1066800" y="4462046"/>
            <a:ext cx="228600" cy="338554"/>
          </a:xfrm>
          <a:prstGeom prst="rect">
            <a:avLst/>
          </a:prstGeom>
          <a:noFill/>
        </p:spPr>
        <p:txBody>
          <a:bodyPr wrap="square" rtlCol="0">
            <a:spAutoFit/>
          </a:bodyPr>
          <a:lstStyle/>
          <a:p>
            <a:pPr algn="ctr"/>
            <a:r>
              <a:rPr lang="en-US" sz="1600" dirty="0">
                <a:solidFill>
                  <a:schemeClr val="accent2"/>
                </a:solidFill>
                <a:latin typeface="+mj-lt"/>
              </a:rPr>
              <a:t>2</a:t>
            </a:r>
          </a:p>
        </p:txBody>
      </p:sp>
      <p:sp>
        <p:nvSpPr>
          <p:cNvPr id="29" name="TextBox 28"/>
          <p:cNvSpPr txBox="1"/>
          <p:nvPr/>
        </p:nvSpPr>
        <p:spPr>
          <a:xfrm>
            <a:off x="1447800" y="4462046"/>
            <a:ext cx="228600" cy="338554"/>
          </a:xfrm>
          <a:prstGeom prst="rect">
            <a:avLst/>
          </a:prstGeom>
          <a:noFill/>
        </p:spPr>
        <p:txBody>
          <a:bodyPr wrap="square" rtlCol="0">
            <a:spAutoFit/>
          </a:bodyPr>
          <a:lstStyle/>
          <a:p>
            <a:pPr algn="ctr"/>
            <a:r>
              <a:rPr lang="en-US" sz="1600" dirty="0">
                <a:solidFill>
                  <a:schemeClr val="accent2"/>
                </a:solidFill>
                <a:latin typeface="+mj-lt"/>
              </a:rPr>
              <a:t>3</a:t>
            </a:r>
          </a:p>
        </p:txBody>
      </p:sp>
      <p:sp>
        <p:nvSpPr>
          <p:cNvPr id="30" name="TextBox 29"/>
          <p:cNvSpPr txBox="1"/>
          <p:nvPr/>
        </p:nvSpPr>
        <p:spPr>
          <a:xfrm>
            <a:off x="1828800" y="4462046"/>
            <a:ext cx="228600" cy="338554"/>
          </a:xfrm>
          <a:prstGeom prst="rect">
            <a:avLst/>
          </a:prstGeom>
          <a:noFill/>
        </p:spPr>
        <p:txBody>
          <a:bodyPr wrap="square" rtlCol="0">
            <a:spAutoFit/>
          </a:bodyPr>
          <a:lstStyle/>
          <a:p>
            <a:pPr algn="ctr"/>
            <a:r>
              <a:rPr lang="en-US" sz="1600" dirty="0">
                <a:solidFill>
                  <a:schemeClr val="accent2"/>
                </a:solidFill>
                <a:latin typeface="+mj-lt"/>
              </a:rPr>
              <a:t>4</a:t>
            </a:r>
          </a:p>
        </p:txBody>
      </p:sp>
      <p:sp>
        <p:nvSpPr>
          <p:cNvPr id="31" name="TextBox 30"/>
          <p:cNvSpPr txBox="1"/>
          <p:nvPr/>
        </p:nvSpPr>
        <p:spPr>
          <a:xfrm>
            <a:off x="6254019" y="6320135"/>
            <a:ext cx="2286000" cy="461665"/>
          </a:xfrm>
          <a:prstGeom prst="rect">
            <a:avLst/>
          </a:prstGeom>
          <a:noFill/>
        </p:spPr>
        <p:txBody>
          <a:bodyPr wrap="square" rtlCol="0">
            <a:spAutoFit/>
          </a:bodyPr>
          <a:lstStyle/>
          <a:p>
            <a:pPr algn="ctr"/>
            <a:r>
              <a:rPr lang="en-US" sz="2400" dirty="0">
                <a:solidFill>
                  <a:schemeClr val="accent2"/>
                </a:solidFill>
                <a:latin typeface="+mj-lt"/>
              </a:rPr>
              <a:t>16 x 16 Matrix</a:t>
            </a:r>
          </a:p>
        </p:txBody>
      </p:sp>
      <p:grpSp>
        <p:nvGrpSpPr>
          <p:cNvPr id="32" name="Group 31"/>
          <p:cNvGrpSpPr/>
          <p:nvPr/>
        </p:nvGrpSpPr>
        <p:grpSpPr>
          <a:xfrm>
            <a:off x="152400" y="152400"/>
            <a:ext cx="547255" cy="731185"/>
            <a:chOff x="3733800" y="1371600"/>
            <a:chExt cx="3352800" cy="5181600"/>
          </a:xfrm>
        </p:grpSpPr>
        <p:sp>
          <p:nvSpPr>
            <p:cNvPr id="33" name="Rounded Rectangle 32"/>
            <p:cNvSpPr/>
            <p:nvPr/>
          </p:nvSpPr>
          <p:spPr>
            <a:xfrm>
              <a:off x="3733800" y="1371600"/>
              <a:ext cx="3352800" cy="762000"/>
            </a:xfrm>
            <a:prstGeom prst="roundRect">
              <a:avLst/>
            </a:prstGeom>
            <a:solidFill>
              <a:schemeClr val="accent6">
                <a:lumMod val="20000"/>
                <a:lumOff val="80000"/>
              </a:schemeClr>
            </a:solidFill>
            <a:ln w="63500" cmpd="tri">
              <a:solidFill>
                <a:srgbClr val="00B050"/>
              </a:solidFill>
            </a:ln>
            <a:effectLst>
              <a:glow rad="2286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Rounded Rectangle 33"/>
            <p:cNvSpPr/>
            <p:nvPr/>
          </p:nvSpPr>
          <p:spPr>
            <a:xfrm>
              <a:off x="3733800" y="37338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Rounded Rectangle 34"/>
            <p:cNvSpPr/>
            <p:nvPr/>
          </p:nvSpPr>
          <p:spPr>
            <a:xfrm>
              <a:off x="3733800" y="57912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36" name="Group 35"/>
            <p:cNvGrpSpPr/>
            <p:nvPr/>
          </p:nvGrpSpPr>
          <p:grpSpPr>
            <a:xfrm>
              <a:off x="4076700" y="2362200"/>
              <a:ext cx="2667000" cy="1066800"/>
              <a:chOff x="4114800" y="2362200"/>
              <a:chExt cx="2667000" cy="1066800"/>
            </a:xfrm>
            <a:solidFill>
              <a:srgbClr val="CCE9AD"/>
            </a:solidFill>
          </p:grpSpPr>
          <p:sp>
            <p:nvSpPr>
              <p:cNvPr id="42" name="Chevron 41"/>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Striped Right Arrow 42"/>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Chevron 43"/>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Chevron 44"/>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37" name="Group 36"/>
            <p:cNvGrpSpPr/>
            <p:nvPr/>
          </p:nvGrpSpPr>
          <p:grpSpPr>
            <a:xfrm>
              <a:off x="4076700" y="4648200"/>
              <a:ext cx="2667000" cy="1066800"/>
              <a:chOff x="4114800" y="2362200"/>
              <a:chExt cx="2667000" cy="1066800"/>
            </a:xfrm>
            <a:solidFill>
              <a:srgbClr val="CCE9AD"/>
            </a:solidFill>
          </p:grpSpPr>
          <p:sp>
            <p:nvSpPr>
              <p:cNvPr id="38" name="Chevron 37"/>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Striped Right Arrow 38"/>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Chevron 39"/>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Chevron 40"/>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Tree>
    <p:extLst>
      <p:ext uri="{BB962C8B-B14F-4D97-AF65-F5344CB8AC3E}">
        <p14:creationId xmlns:p14="http://schemas.microsoft.com/office/powerpoint/2010/main" val="26007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3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1" grpId="0"/>
      <p:bldP spid="22" grpId="0" animBg="1"/>
      <p:bldP spid="27" grpId="0"/>
      <p:bldP spid="28" grpId="0"/>
      <p:bldP spid="29" grpId="0"/>
      <p:bldP spid="30" grpId="0"/>
      <p:bldP spid="31"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4" name="Group 57343"/>
          <p:cNvGrpSpPr/>
          <p:nvPr/>
        </p:nvGrpSpPr>
        <p:grpSpPr>
          <a:xfrm>
            <a:off x="5796775" y="4267200"/>
            <a:ext cx="3118625" cy="2118731"/>
            <a:chOff x="5796775" y="4267200"/>
            <a:chExt cx="3118625" cy="2118731"/>
          </a:xfrm>
        </p:grpSpPr>
        <p:sp>
          <p:nvSpPr>
            <p:cNvPr id="53" name="Right Arrow 52"/>
            <p:cNvSpPr/>
            <p:nvPr/>
          </p:nvSpPr>
          <p:spPr bwMode="auto">
            <a:xfrm>
              <a:off x="5796775" y="5047279"/>
              <a:ext cx="457200" cy="427970"/>
            </a:xfrm>
            <a:prstGeom prst="rightArrow">
              <a:avLst/>
            </a:prstGeom>
            <a:solidFill>
              <a:srgbClr val="00B050"/>
            </a:solidFill>
            <a:ln w="19050" cap="flat" cmpd="sng" algn="ctr">
              <a:solidFill>
                <a:srgbClr val="00B05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54" name="Group 53"/>
            <p:cNvGrpSpPr/>
            <p:nvPr/>
          </p:nvGrpSpPr>
          <p:grpSpPr>
            <a:xfrm>
              <a:off x="6406375" y="4267200"/>
              <a:ext cx="2509025" cy="2118731"/>
              <a:chOff x="223024" y="4282069"/>
              <a:chExt cx="2509025" cy="2118731"/>
            </a:xfrm>
          </p:grpSpPr>
          <p:sp>
            <p:nvSpPr>
              <p:cNvPr id="55" name="Freeform 54"/>
              <p:cNvSpPr/>
              <p:nvPr/>
            </p:nvSpPr>
            <p:spPr bwMode="auto">
              <a:xfrm>
                <a:off x="223024" y="4282069"/>
                <a:ext cx="2509025" cy="2118731"/>
              </a:xfrm>
              <a:custGeom>
                <a:avLst/>
                <a:gdLst>
                  <a:gd name="connsiteX0" fmla="*/ 1103971 w 2509025"/>
                  <a:gd name="connsiteY0" fmla="*/ 33453 h 2118731"/>
                  <a:gd name="connsiteX1" fmla="*/ 100361 w 2509025"/>
                  <a:gd name="connsiteY1" fmla="*/ 367990 h 2118731"/>
                  <a:gd name="connsiteX2" fmla="*/ 0 w 2509025"/>
                  <a:gd name="connsiteY2" fmla="*/ 1215482 h 2118731"/>
                  <a:gd name="connsiteX3" fmla="*/ 223025 w 2509025"/>
                  <a:gd name="connsiteY3" fmla="*/ 1906858 h 2118731"/>
                  <a:gd name="connsiteX4" fmla="*/ 423747 w 2509025"/>
                  <a:gd name="connsiteY4" fmla="*/ 1962614 h 2118731"/>
                  <a:gd name="connsiteX5" fmla="*/ 814039 w 2509025"/>
                  <a:gd name="connsiteY5" fmla="*/ 2040673 h 2118731"/>
                  <a:gd name="connsiteX6" fmla="*/ 914400 w 2509025"/>
                  <a:gd name="connsiteY6" fmla="*/ 2062975 h 2118731"/>
                  <a:gd name="connsiteX7" fmla="*/ 1103971 w 2509025"/>
                  <a:gd name="connsiteY7" fmla="*/ 2096429 h 2118731"/>
                  <a:gd name="connsiteX8" fmla="*/ 1148576 w 2509025"/>
                  <a:gd name="connsiteY8" fmla="*/ 2107580 h 2118731"/>
                  <a:gd name="connsiteX9" fmla="*/ 1427356 w 2509025"/>
                  <a:gd name="connsiteY9" fmla="*/ 2118731 h 2118731"/>
                  <a:gd name="connsiteX10" fmla="*/ 1672683 w 2509025"/>
                  <a:gd name="connsiteY10" fmla="*/ 2118731 h 2118731"/>
                  <a:gd name="connsiteX11" fmla="*/ 1862254 w 2509025"/>
                  <a:gd name="connsiteY11" fmla="*/ 2029521 h 2118731"/>
                  <a:gd name="connsiteX12" fmla="*/ 1962615 w 2509025"/>
                  <a:gd name="connsiteY12" fmla="*/ 1973765 h 2118731"/>
                  <a:gd name="connsiteX13" fmla="*/ 2018371 w 2509025"/>
                  <a:gd name="connsiteY13" fmla="*/ 1918009 h 2118731"/>
                  <a:gd name="connsiteX14" fmla="*/ 2141035 w 2509025"/>
                  <a:gd name="connsiteY14" fmla="*/ 1761892 h 2118731"/>
                  <a:gd name="connsiteX15" fmla="*/ 2141035 w 2509025"/>
                  <a:gd name="connsiteY15" fmla="*/ 1505414 h 2118731"/>
                  <a:gd name="connsiteX16" fmla="*/ 2141035 w 2509025"/>
                  <a:gd name="connsiteY16" fmla="*/ 1282390 h 2118731"/>
                  <a:gd name="connsiteX17" fmla="*/ 2085278 w 2509025"/>
                  <a:gd name="connsiteY17" fmla="*/ 1115121 h 2118731"/>
                  <a:gd name="connsiteX18" fmla="*/ 2040674 w 2509025"/>
                  <a:gd name="connsiteY18" fmla="*/ 992458 h 2118731"/>
                  <a:gd name="connsiteX19" fmla="*/ 2196791 w 2509025"/>
                  <a:gd name="connsiteY19" fmla="*/ 680224 h 2118731"/>
                  <a:gd name="connsiteX20" fmla="*/ 2274849 w 2509025"/>
                  <a:gd name="connsiteY20" fmla="*/ 613317 h 2118731"/>
                  <a:gd name="connsiteX21" fmla="*/ 2297152 w 2509025"/>
                  <a:gd name="connsiteY21" fmla="*/ 591014 h 2118731"/>
                  <a:gd name="connsiteX22" fmla="*/ 2330605 w 2509025"/>
                  <a:gd name="connsiteY22" fmla="*/ 568712 h 2118731"/>
                  <a:gd name="connsiteX23" fmla="*/ 2397513 w 2509025"/>
                  <a:gd name="connsiteY23" fmla="*/ 546409 h 2118731"/>
                  <a:gd name="connsiteX24" fmla="*/ 2486722 w 2509025"/>
                  <a:gd name="connsiteY24" fmla="*/ 479502 h 2118731"/>
                  <a:gd name="connsiteX25" fmla="*/ 2509025 w 2509025"/>
                  <a:gd name="connsiteY25" fmla="*/ 278780 h 2118731"/>
                  <a:gd name="connsiteX26" fmla="*/ 2442117 w 2509025"/>
                  <a:gd name="connsiteY26" fmla="*/ 200721 h 2118731"/>
                  <a:gd name="connsiteX27" fmla="*/ 2375210 w 2509025"/>
                  <a:gd name="connsiteY27" fmla="*/ 122663 h 2118731"/>
                  <a:gd name="connsiteX28" fmla="*/ 2364059 w 2509025"/>
                  <a:gd name="connsiteY28" fmla="*/ 89209 h 2118731"/>
                  <a:gd name="connsiteX29" fmla="*/ 2330605 w 2509025"/>
                  <a:gd name="connsiteY29" fmla="*/ 66907 h 2118731"/>
                  <a:gd name="connsiteX30" fmla="*/ 2286000 w 2509025"/>
                  <a:gd name="connsiteY30" fmla="*/ 44604 h 2118731"/>
                  <a:gd name="connsiteX31" fmla="*/ 2185639 w 2509025"/>
                  <a:gd name="connsiteY31" fmla="*/ 22302 h 2118731"/>
                  <a:gd name="connsiteX32" fmla="*/ 2141035 w 2509025"/>
                  <a:gd name="connsiteY32" fmla="*/ 11151 h 2118731"/>
                  <a:gd name="connsiteX33" fmla="*/ 2085278 w 2509025"/>
                  <a:gd name="connsiteY33" fmla="*/ 0 h 2118731"/>
                  <a:gd name="connsiteX34" fmla="*/ 1984917 w 2509025"/>
                  <a:gd name="connsiteY34" fmla="*/ 0 h 2118731"/>
                  <a:gd name="connsiteX35" fmla="*/ 1884556 w 2509025"/>
                  <a:gd name="connsiteY35" fmla="*/ 33453 h 2118731"/>
                  <a:gd name="connsiteX36" fmla="*/ 1851103 w 2509025"/>
                  <a:gd name="connsiteY36" fmla="*/ 55756 h 2118731"/>
                  <a:gd name="connsiteX37" fmla="*/ 1828800 w 2509025"/>
                  <a:gd name="connsiteY37" fmla="*/ 66907 h 2118731"/>
                  <a:gd name="connsiteX38" fmla="*/ 1706137 w 2509025"/>
                  <a:gd name="connsiteY38" fmla="*/ 89209 h 2118731"/>
                  <a:gd name="connsiteX39" fmla="*/ 1494264 w 2509025"/>
                  <a:gd name="connsiteY39" fmla="*/ 122663 h 2118731"/>
                  <a:gd name="connsiteX40" fmla="*/ 1360449 w 2509025"/>
                  <a:gd name="connsiteY40" fmla="*/ 122663 h 2118731"/>
                  <a:gd name="connsiteX41" fmla="*/ 1260088 w 2509025"/>
                  <a:gd name="connsiteY41" fmla="*/ 100360 h 2118731"/>
                  <a:gd name="connsiteX42" fmla="*/ 1193181 w 2509025"/>
                  <a:gd name="connsiteY42" fmla="*/ 78058 h 2118731"/>
                  <a:gd name="connsiteX43" fmla="*/ 1159727 w 2509025"/>
                  <a:gd name="connsiteY43" fmla="*/ 66907 h 2118731"/>
                  <a:gd name="connsiteX44" fmla="*/ 1103971 w 2509025"/>
                  <a:gd name="connsiteY44" fmla="*/ 33453 h 211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09025" h="2118731">
                    <a:moveTo>
                      <a:pt x="1103971" y="33453"/>
                    </a:moveTo>
                    <a:lnTo>
                      <a:pt x="100361" y="367990"/>
                    </a:lnTo>
                    <a:lnTo>
                      <a:pt x="0" y="1215482"/>
                    </a:lnTo>
                    <a:lnTo>
                      <a:pt x="223025" y="1906858"/>
                    </a:lnTo>
                    <a:cubicBezTo>
                      <a:pt x="334355" y="1986380"/>
                      <a:pt x="269108" y="1962614"/>
                      <a:pt x="423747" y="1962614"/>
                    </a:cubicBezTo>
                    <a:lnTo>
                      <a:pt x="814039" y="2040673"/>
                    </a:lnTo>
                    <a:cubicBezTo>
                      <a:pt x="847493" y="2048107"/>
                      <a:pt x="880747" y="2056503"/>
                      <a:pt x="914400" y="2062975"/>
                    </a:cubicBezTo>
                    <a:cubicBezTo>
                      <a:pt x="977412" y="2075093"/>
                      <a:pt x="1041720" y="2080867"/>
                      <a:pt x="1103971" y="2096429"/>
                    </a:cubicBezTo>
                    <a:lnTo>
                      <a:pt x="1148576" y="2107580"/>
                    </a:lnTo>
                    <a:lnTo>
                      <a:pt x="1427356" y="2118731"/>
                    </a:lnTo>
                    <a:lnTo>
                      <a:pt x="1672683" y="2118731"/>
                    </a:lnTo>
                    <a:lnTo>
                      <a:pt x="1862254" y="2029521"/>
                    </a:lnTo>
                    <a:cubicBezTo>
                      <a:pt x="1895708" y="2010936"/>
                      <a:pt x="1931474" y="1996009"/>
                      <a:pt x="1962615" y="1973765"/>
                    </a:cubicBezTo>
                    <a:cubicBezTo>
                      <a:pt x="1984003" y="1958488"/>
                      <a:pt x="2018371" y="1918009"/>
                      <a:pt x="2018371" y="1918009"/>
                    </a:cubicBezTo>
                    <a:lnTo>
                      <a:pt x="2141035" y="1761892"/>
                    </a:lnTo>
                    <a:lnTo>
                      <a:pt x="2141035" y="1505414"/>
                    </a:lnTo>
                    <a:lnTo>
                      <a:pt x="2141035" y="1282390"/>
                    </a:lnTo>
                    <a:cubicBezTo>
                      <a:pt x="2093986" y="1129480"/>
                      <a:pt x="2119041" y="1182644"/>
                      <a:pt x="2085278" y="1115121"/>
                    </a:cubicBezTo>
                    <a:lnTo>
                      <a:pt x="2040674" y="992458"/>
                    </a:lnTo>
                    <a:lnTo>
                      <a:pt x="2196791" y="680224"/>
                    </a:lnTo>
                    <a:cubicBezTo>
                      <a:pt x="2222810" y="657922"/>
                      <a:pt x="2249236" y="636084"/>
                      <a:pt x="2274849" y="613317"/>
                    </a:cubicBezTo>
                    <a:cubicBezTo>
                      <a:pt x="2282707" y="606332"/>
                      <a:pt x="2288942" y="597582"/>
                      <a:pt x="2297152" y="591014"/>
                    </a:cubicBezTo>
                    <a:cubicBezTo>
                      <a:pt x="2307617" y="582642"/>
                      <a:pt x="2330605" y="568712"/>
                      <a:pt x="2330605" y="568712"/>
                    </a:cubicBezTo>
                    <a:lnTo>
                      <a:pt x="2397513" y="546409"/>
                    </a:lnTo>
                    <a:lnTo>
                      <a:pt x="2486722" y="479502"/>
                    </a:lnTo>
                    <a:lnTo>
                      <a:pt x="2509025" y="278780"/>
                    </a:lnTo>
                    <a:cubicBezTo>
                      <a:pt x="2486722" y="252760"/>
                      <a:pt x="2465170" y="226079"/>
                      <a:pt x="2442117" y="200721"/>
                    </a:cubicBezTo>
                    <a:cubicBezTo>
                      <a:pt x="2374515" y="126359"/>
                      <a:pt x="2417795" y="186539"/>
                      <a:pt x="2375210" y="122663"/>
                    </a:cubicBezTo>
                    <a:cubicBezTo>
                      <a:pt x="2371493" y="111512"/>
                      <a:pt x="2371402" y="98388"/>
                      <a:pt x="2364059" y="89209"/>
                    </a:cubicBezTo>
                    <a:cubicBezTo>
                      <a:pt x="2355687" y="78744"/>
                      <a:pt x="2342241" y="73556"/>
                      <a:pt x="2330605" y="66907"/>
                    </a:cubicBezTo>
                    <a:cubicBezTo>
                      <a:pt x="2316172" y="58660"/>
                      <a:pt x="2301565" y="50441"/>
                      <a:pt x="2286000" y="44604"/>
                    </a:cubicBezTo>
                    <a:cubicBezTo>
                      <a:pt x="2266220" y="37187"/>
                      <a:pt x="2202982" y="26156"/>
                      <a:pt x="2185639" y="22302"/>
                    </a:cubicBezTo>
                    <a:cubicBezTo>
                      <a:pt x="2170678" y="18977"/>
                      <a:pt x="2155996" y="14476"/>
                      <a:pt x="2141035" y="11151"/>
                    </a:cubicBezTo>
                    <a:cubicBezTo>
                      <a:pt x="2122533" y="7039"/>
                      <a:pt x="2085278" y="0"/>
                      <a:pt x="2085278" y="0"/>
                    </a:cubicBezTo>
                    <a:lnTo>
                      <a:pt x="1984917" y="0"/>
                    </a:lnTo>
                    <a:cubicBezTo>
                      <a:pt x="1951463" y="11151"/>
                      <a:pt x="1917107" y="19890"/>
                      <a:pt x="1884556" y="33453"/>
                    </a:cubicBezTo>
                    <a:cubicBezTo>
                      <a:pt x="1872185" y="38608"/>
                      <a:pt x="1862595" y="48861"/>
                      <a:pt x="1851103" y="55756"/>
                    </a:cubicBezTo>
                    <a:cubicBezTo>
                      <a:pt x="1843976" y="60032"/>
                      <a:pt x="1836234" y="63190"/>
                      <a:pt x="1828800" y="66907"/>
                    </a:cubicBezTo>
                    <a:lnTo>
                      <a:pt x="1706137" y="89209"/>
                    </a:lnTo>
                    <a:cubicBezTo>
                      <a:pt x="1524289" y="125579"/>
                      <a:pt x="1595729" y="122663"/>
                      <a:pt x="1494264" y="122663"/>
                    </a:cubicBezTo>
                    <a:lnTo>
                      <a:pt x="1360449" y="122663"/>
                    </a:lnTo>
                    <a:cubicBezTo>
                      <a:pt x="1326995" y="115229"/>
                      <a:pt x="1293201" y="109190"/>
                      <a:pt x="1260088" y="100360"/>
                    </a:cubicBezTo>
                    <a:cubicBezTo>
                      <a:pt x="1237373" y="94303"/>
                      <a:pt x="1215483" y="85492"/>
                      <a:pt x="1193181" y="78058"/>
                    </a:cubicBezTo>
                    <a:lnTo>
                      <a:pt x="1159727" y="66907"/>
                    </a:lnTo>
                    <a:cubicBezTo>
                      <a:pt x="1152674" y="64556"/>
                      <a:pt x="1144859" y="66907"/>
                      <a:pt x="1103971" y="33453"/>
                    </a:cubicBezTo>
                    <a:close/>
                  </a:path>
                </a:pathLst>
              </a:custGeom>
              <a:solidFill>
                <a:srgbClr val="FFFFCC"/>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56" name="Group 55"/>
              <p:cNvGrpSpPr/>
              <p:nvPr/>
            </p:nvGrpSpPr>
            <p:grpSpPr>
              <a:xfrm>
                <a:off x="685800" y="4800600"/>
                <a:ext cx="1295400" cy="1066800"/>
                <a:chOff x="685800" y="4267200"/>
                <a:chExt cx="1295400" cy="1066800"/>
              </a:xfrm>
            </p:grpSpPr>
            <p:sp>
              <p:nvSpPr>
                <p:cNvPr id="61" name="Oval 60"/>
                <p:cNvSpPr/>
                <p:nvPr/>
              </p:nvSpPr>
              <p:spPr bwMode="auto">
                <a:xfrm>
                  <a:off x="685800" y="42672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62" name="Oval 61"/>
                <p:cNvSpPr/>
                <p:nvPr/>
              </p:nvSpPr>
              <p:spPr bwMode="auto">
                <a:xfrm>
                  <a:off x="1066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63" name="Oval 62"/>
                <p:cNvSpPr/>
                <p:nvPr/>
              </p:nvSpPr>
              <p:spPr bwMode="auto">
                <a:xfrm>
                  <a:off x="1447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64" name="Oval 63"/>
                <p:cNvSpPr/>
                <p:nvPr/>
              </p:nvSpPr>
              <p:spPr bwMode="auto">
                <a:xfrm>
                  <a:off x="1828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65" name="Oval 64"/>
                <p:cNvSpPr/>
                <p:nvPr/>
              </p:nvSpPr>
              <p:spPr bwMode="auto">
                <a:xfrm>
                  <a:off x="685800" y="4572000"/>
                  <a:ext cx="152400" cy="152400"/>
                </a:xfrm>
                <a:prstGeom prst="ellipse">
                  <a:avLst/>
                </a:prstGeom>
                <a:solidFill>
                  <a:srgbClr val="FFFF0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66" name="Oval 65"/>
                <p:cNvSpPr/>
                <p:nvPr/>
              </p:nvSpPr>
              <p:spPr bwMode="auto">
                <a:xfrm>
                  <a:off x="1066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67" name="Oval 66"/>
                <p:cNvSpPr/>
                <p:nvPr/>
              </p:nvSpPr>
              <p:spPr bwMode="auto">
                <a:xfrm>
                  <a:off x="1447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68" name="Oval 67"/>
                <p:cNvSpPr/>
                <p:nvPr/>
              </p:nvSpPr>
              <p:spPr bwMode="auto">
                <a:xfrm>
                  <a:off x="1828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69" name="Oval 68"/>
                <p:cNvSpPr/>
                <p:nvPr/>
              </p:nvSpPr>
              <p:spPr bwMode="auto">
                <a:xfrm>
                  <a:off x="685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70" name="Oval 69"/>
                <p:cNvSpPr/>
                <p:nvPr/>
              </p:nvSpPr>
              <p:spPr bwMode="auto">
                <a:xfrm>
                  <a:off x="1066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71" name="Oval 70"/>
                <p:cNvSpPr/>
                <p:nvPr/>
              </p:nvSpPr>
              <p:spPr bwMode="auto">
                <a:xfrm>
                  <a:off x="1447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72" name="Oval 71"/>
                <p:cNvSpPr/>
                <p:nvPr/>
              </p:nvSpPr>
              <p:spPr bwMode="auto">
                <a:xfrm>
                  <a:off x="1828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73" name="Oval 72"/>
                <p:cNvSpPr/>
                <p:nvPr/>
              </p:nvSpPr>
              <p:spPr bwMode="auto">
                <a:xfrm>
                  <a:off x="685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74" name="Oval 73"/>
                <p:cNvSpPr/>
                <p:nvPr/>
              </p:nvSpPr>
              <p:spPr bwMode="auto">
                <a:xfrm>
                  <a:off x="1066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75" name="Oval 74"/>
                <p:cNvSpPr/>
                <p:nvPr/>
              </p:nvSpPr>
              <p:spPr bwMode="auto">
                <a:xfrm>
                  <a:off x="1447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76" name="Oval 75"/>
                <p:cNvSpPr/>
                <p:nvPr/>
              </p:nvSpPr>
              <p:spPr bwMode="auto">
                <a:xfrm>
                  <a:off x="1828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sp>
            <p:nvSpPr>
              <p:cNvPr id="57" name="TextBox 56"/>
              <p:cNvSpPr txBox="1"/>
              <p:nvPr/>
            </p:nvSpPr>
            <p:spPr>
              <a:xfrm>
                <a:off x="685800" y="4450895"/>
                <a:ext cx="228600" cy="338554"/>
              </a:xfrm>
              <a:prstGeom prst="rect">
                <a:avLst/>
              </a:prstGeom>
              <a:noFill/>
            </p:spPr>
            <p:txBody>
              <a:bodyPr wrap="square" rtlCol="0">
                <a:spAutoFit/>
              </a:bodyPr>
              <a:lstStyle/>
              <a:p>
                <a:pPr algn="ctr"/>
                <a:r>
                  <a:rPr lang="en-US" sz="1600" dirty="0">
                    <a:solidFill>
                      <a:schemeClr val="accent2"/>
                    </a:solidFill>
                    <a:latin typeface="+mj-lt"/>
                  </a:rPr>
                  <a:t>1</a:t>
                </a:r>
              </a:p>
            </p:txBody>
          </p:sp>
          <p:sp>
            <p:nvSpPr>
              <p:cNvPr id="58" name="TextBox 57"/>
              <p:cNvSpPr txBox="1"/>
              <p:nvPr/>
            </p:nvSpPr>
            <p:spPr>
              <a:xfrm>
                <a:off x="1066800" y="4450895"/>
                <a:ext cx="228600" cy="338554"/>
              </a:xfrm>
              <a:prstGeom prst="rect">
                <a:avLst/>
              </a:prstGeom>
              <a:noFill/>
            </p:spPr>
            <p:txBody>
              <a:bodyPr wrap="square" rtlCol="0">
                <a:spAutoFit/>
              </a:bodyPr>
              <a:lstStyle/>
              <a:p>
                <a:pPr algn="ctr"/>
                <a:r>
                  <a:rPr lang="en-US" sz="1600" dirty="0">
                    <a:solidFill>
                      <a:schemeClr val="accent2"/>
                    </a:solidFill>
                    <a:latin typeface="+mj-lt"/>
                  </a:rPr>
                  <a:t>2</a:t>
                </a:r>
              </a:p>
            </p:txBody>
          </p:sp>
          <p:sp>
            <p:nvSpPr>
              <p:cNvPr id="59" name="TextBox 58"/>
              <p:cNvSpPr txBox="1"/>
              <p:nvPr/>
            </p:nvSpPr>
            <p:spPr>
              <a:xfrm>
                <a:off x="1447800" y="4450895"/>
                <a:ext cx="228600" cy="338554"/>
              </a:xfrm>
              <a:prstGeom prst="rect">
                <a:avLst/>
              </a:prstGeom>
              <a:noFill/>
            </p:spPr>
            <p:txBody>
              <a:bodyPr wrap="square" rtlCol="0">
                <a:spAutoFit/>
              </a:bodyPr>
              <a:lstStyle/>
              <a:p>
                <a:pPr algn="ctr"/>
                <a:r>
                  <a:rPr lang="en-US" sz="1600" dirty="0">
                    <a:solidFill>
                      <a:schemeClr val="accent2"/>
                    </a:solidFill>
                    <a:latin typeface="+mj-lt"/>
                  </a:rPr>
                  <a:t>3</a:t>
                </a:r>
              </a:p>
            </p:txBody>
          </p:sp>
          <p:sp>
            <p:nvSpPr>
              <p:cNvPr id="60" name="TextBox 59"/>
              <p:cNvSpPr txBox="1"/>
              <p:nvPr/>
            </p:nvSpPr>
            <p:spPr>
              <a:xfrm>
                <a:off x="1828800" y="4450895"/>
                <a:ext cx="228600" cy="338554"/>
              </a:xfrm>
              <a:prstGeom prst="rect">
                <a:avLst/>
              </a:prstGeom>
              <a:noFill/>
            </p:spPr>
            <p:txBody>
              <a:bodyPr wrap="square" rtlCol="0">
                <a:spAutoFit/>
              </a:bodyPr>
              <a:lstStyle/>
              <a:p>
                <a:pPr algn="ctr"/>
                <a:r>
                  <a:rPr lang="en-US" sz="1600" dirty="0">
                    <a:solidFill>
                      <a:schemeClr val="accent2"/>
                    </a:solidFill>
                    <a:latin typeface="+mj-lt"/>
                  </a:rPr>
                  <a:t>4</a:t>
                </a:r>
              </a:p>
            </p:txBody>
          </p:sp>
        </p:grpSp>
      </p:grpSp>
      <p:grpSp>
        <p:nvGrpSpPr>
          <p:cNvPr id="77" name="Group 76"/>
          <p:cNvGrpSpPr/>
          <p:nvPr/>
        </p:nvGrpSpPr>
        <p:grpSpPr>
          <a:xfrm>
            <a:off x="6400800" y="4267200"/>
            <a:ext cx="2509025" cy="2118731"/>
            <a:chOff x="223024" y="4282069"/>
            <a:chExt cx="2509025" cy="2118731"/>
          </a:xfrm>
        </p:grpSpPr>
        <p:sp>
          <p:nvSpPr>
            <p:cNvPr id="78" name="Freeform 77"/>
            <p:cNvSpPr/>
            <p:nvPr/>
          </p:nvSpPr>
          <p:spPr bwMode="auto">
            <a:xfrm>
              <a:off x="223024" y="4282069"/>
              <a:ext cx="2509025" cy="2118731"/>
            </a:xfrm>
            <a:custGeom>
              <a:avLst/>
              <a:gdLst>
                <a:gd name="connsiteX0" fmla="*/ 1103971 w 2509025"/>
                <a:gd name="connsiteY0" fmla="*/ 33453 h 2118731"/>
                <a:gd name="connsiteX1" fmla="*/ 100361 w 2509025"/>
                <a:gd name="connsiteY1" fmla="*/ 367990 h 2118731"/>
                <a:gd name="connsiteX2" fmla="*/ 0 w 2509025"/>
                <a:gd name="connsiteY2" fmla="*/ 1215482 h 2118731"/>
                <a:gd name="connsiteX3" fmla="*/ 223025 w 2509025"/>
                <a:gd name="connsiteY3" fmla="*/ 1906858 h 2118731"/>
                <a:gd name="connsiteX4" fmla="*/ 423747 w 2509025"/>
                <a:gd name="connsiteY4" fmla="*/ 1962614 h 2118731"/>
                <a:gd name="connsiteX5" fmla="*/ 814039 w 2509025"/>
                <a:gd name="connsiteY5" fmla="*/ 2040673 h 2118731"/>
                <a:gd name="connsiteX6" fmla="*/ 914400 w 2509025"/>
                <a:gd name="connsiteY6" fmla="*/ 2062975 h 2118731"/>
                <a:gd name="connsiteX7" fmla="*/ 1103971 w 2509025"/>
                <a:gd name="connsiteY7" fmla="*/ 2096429 h 2118731"/>
                <a:gd name="connsiteX8" fmla="*/ 1148576 w 2509025"/>
                <a:gd name="connsiteY8" fmla="*/ 2107580 h 2118731"/>
                <a:gd name="connsiteX9" fmla="*/ 1427356 w 2509025"/>
                <a:gd name="connsiteY9" fmla="*/ 2118731 h 2118731"/>
                <a:gd name="connsiteX10" fmla="*/ 1672683 w 2509025"/>
                <a:gd name="connsiteY10" fmla="*/ 2118731 h 2118731"/>
                <a:gd name="connsiteX11" fmla="*/ 1862254 w 2509025"/>
                <a:gd name="connsiteY11" fmla="*/ 2029521 h 2118731"/>
                <a:gd name="connsiteX12" fmla="*/ 1962615 w 2509025"/>
                <a:gd name="connsiteY12" fmla="*/ 1973765 h 2118731"/>
                <a:gd name="connsiteX13" fmla="*/ 2018371 w 2509025"/>
                <a:gd name="connsiteY13" fmla="*/ 1918009 h 2118731"/>
                <a:gd name="connsiteX14" fmla="*/ 2141035 w 2509025"/>
                <a:gd name="connsiteY14" fmla="*/ 1761892 h 2118731"/>
                <a:gd name="connsiteX15" fmla="*/ 2141035 w 2509025"/>
                <a:gd name="connsiteY15" fmla="*/ 1505414 h 2118731"/>
                <a:gd name="connsiteX16" fmla="*/ 2141035 w 2509025"/>
                <a:gd name="connsiteY16" fmla="*/ 1282390 h 2118731"/>
                <a:gd name="connsiteX17" fmla="*/ 2085278 w 2509025"/>
                <a:gd name="connsiteY17" fmla="*/ 1115121 h 2118731"/>
                <a:gd name="connsiteX18" fmla="*/ 2040674 w 2509025"/>
                <a:gd name="connsiteY18" fmla="*/ 992458 h 2118731"/>
                <a:gd name="connsiteX19" fmla="*/ 2196791 w 2509025"/>
                <a:gd name="connsiteY19" fmla="*/ 680224 h 2118731"/>
                <a:gd name="connsiteX20" fmla="*/ 2274849 w 2509025"/>
                <a:gd name="connsiteY20" fmla="*/ 613317 h 2118731"/>
                <a:gd name="connsiteX21" fmla="*/ 2297152 w 2509025"/>
                <a:gd name="connsiteY21" fmla="*/ 591014 h 2118731"/>
                <a:gd name="connsiteX22" fmla="*/ 2330605 w 2509025"/>
                <a:gd name="connsiteY22" fmla="*/ 568712 h 2118731"/>
                <a:gd name="connsiteX23" fmla="*/ 2397513 w 2509025"/>
                <a:gd name="connsiteY23" fmla="*/ 546409 h 2118731"/>
                <a:gd name="connsiteX24" fmla="*/ 2486722 w 2509025"/>
                <a:gd name="connsiteY24" fmla="*/ 479502 h 2118731"/>
                <a:gd name="connsiteX25" fmla="*/ 2509025 w 2509025"/>
                <a:gd name="connsiteY25" fmla="*/ 278780 h 2118731"/>
                <a:gd name="connsiteX26" fmla="*/ 2442117 w 2509025"/>
                <a:gd name="connsiteY26" fmla="*/ 200721 h 2118731"/>
                <a:gd name="connsiteX27" fmla="*/ 2375210 w 2509025"/>
                <a:gd name="connsiteY27" fmla="*/ 122663 h 2118731"/>
                <a:gd name="connsiteX28" fmla="*/ 2364059 w 2509025"/>
                <a:gd name="connsiteY28" fmla="*/ 89209 h 2118731"/>
                <a:gd name="connsiteX29" fmla="*/ 2330605 w 2509025"/>
                <a:gd name="connsiteY29" fmla="*/ 66907 h 2118731"/>
                <a:gd name="connsiteX30" fmla="*/ 2286000 w 2509025"/>
                <a:gd name="connsiteY30" fmla="*/ 44604 h 2118731"/>
                <a:gd name="connsiteX31" fmla="*/ 2185639 w 2509025"/>
                <a:gd name="connsiteY31" fmla="*/ 22302 h 2118731"/>
                <a:gd name="connsiteX32" fmla="*/ 2141035 w 2509025"/>
                <a:gd name="connsiteY32" fmla="*/ 11151 h 2118731"/>
                <a:gd name="connsiteX33" fmla="*/ 2085278 w 2509025"/>
                <a:gd name="connsiteY33" fmla="*/ 0 h 2118731"/>
                <a:gd name="connsiteX34" fmla="*/ 1984917 w 2509025"/>
                <a:gd name="connsiteY34" fmla="*/ 0 h 2118731"/>
                <a:gd name="connsiteX35" fmla="*/ 1884556 w 2509025"/>
                <a:gd name="connsiteY35" fmla="*/ 33453 h 2118731"/>
                <a:gd name="connsiteX36" fmla="*/ 1851103 w 2509025"/>
                <a:gd name="connsiteY36" fmla="*/ 55756 h 2118731"/>
                <a:gd name="connsiteX37" fmla="*/ 1828800 w 2509025"/>
                <a:gd name="connsiteY37" fmla="*/ 66907 h 2118731"/>
                <a:gd name="connsiteX38" fmla="*/ 1706137 w 2509025"/>
                <a:gd name="connsiteY38" fmla="*/ 89209 h 2118731"/>
                <a:gd name="connsiteX39" fmla="*/ 1494264 w 2509025"/>
                <a:gd name="connsiteY39" fmla="*/ 122663 h 2118731"/>
                <a:gd name="connsiteX40" fmla="*/ 1360449 w 2509025"/>
                <a:gd name="connsiteY40" fmla="*/ 122663 h 2118731"/>
                <a:gd name="connsiteX41" fmla="*/ 1260088 w 2509025"/>
                <a:gd name="connsiteY41" fmla="*/ 100360 h 2118731"/>
                <a:gd name="connsiteX42" fmla="*/ 1193181 w 2509025"/>
                <a:gd name="connsiteY42" fmla="*/ 78058 h 2118731"/>
                <a:gd name="connsiteX43" fmla="*/ 1159727 w 2509025"/>
                <a:gd name="connsiteY43" fmla="*/ 66907 h 2118731"/>
                <a:gd name="connsiteX44" fmla="*/ 1103971 w 2509025"/>
                <a:gd name="connsiteY44" fmla="*/ 33453 h 211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09025" h="2118731">
                  <a:moveTo>
                    <a:pt x="1103971" y="33453"/>
                  </a:moveTo>
                  <a:lnTo>
                    <a:pt x="100361" y="367990"/>
                  </a:lnTo>
                  <a:lnTo>
                    <a:pt x="0" y="1215482"/>
                  </a:lnTo>
                  <a:lnTo>
                    <a:pt x="223025" y="1906858"/>
                  </a:lnTo>
                  <a:cubicBezTo>
                    <a:pt x="334355" y="1986380"/>
                    <a:pt x="269108" y="1962614"/>
                    <a:pt x="423747" y="1962614"/>
                  </a:cubicBezTo>
                  <a:lnTo>
                    <a:pt x="814039" y="2040673"/>
                  </a:lnTo>
                  <a:cubicBezTo>
                    <a:pt x="847493" y="2048107"/>
                    <a:pt x="880747" y="2056503"/>
                    <a:pt x="914400" y="2062975"/>
                  </a:cubicBezTo>
                  <a:cubicBezTo>
                    <a:pt x="977412" y="2075093"/>
                    <a:pt x="1041720" y="2080867"/>
                    <a:pt x="1103971" y="2096429"/>
                  </a:cubicBezTo>
                  <a:lnTo>
                    <a:pt x="1148576" y="2107580"/>
                  </a:lnTo>
                  <a:lnTo>
                    <a:pt x="1427356" y="2118731"/>
                  </a:lnTo>
                  <a:lnTo>
                    <a:pt x="1672683" y="2118731"/>
                  </a:lnTo>
                  <a:lnTo>
                    <a:pt x="1862254" y="2029521"/>
                  </a:lnTo>
                  <a:cubicBezTo>
                    <a:pt x="1895708" y="2010936"/>
                    <a:pt x="1931474" y="1996009"/>
                    <a:pt x="1962615" y="1973765"/>
                  </a:cubicBezTo>
                  <a:cubicBezTo>
                    <a:pt x="1984003" y="1958488"/>
                    <a:pt x="2018371" y="1918009"/>
                    <a:pt x="2018371" y="1918009"/>
                  </a:cubicBezTo>
                  <a:lnTo>
                    <a:pt x="2141035" y="1761892"/>
                  </a:lnTo>
                  <a:lnTo>
                    <a:pt x="2141035" y="1505414"/>
                  </a:lnTo>
                  <a:lnTo>
                    <a:pt x="2141035" y="1282390"/>
                  </a:lnTo>
                  <a:cubicBezTo>
                    <a:pt x="2093986" y="1129480"/>
                    <a:pt x="2119041" y="1182644"/>
                    <a:pt x="2085278" y="1115121"/>
                  </a:cubicBezTo>
                  <a:lnTo>
                    <a:pt x="2040674" y="992458"/>
                  </a:lnTo>
                  <a:lnTo>
                    <a:pt x="2196791" y="680224"/>
                  </a:lnTo>
                  <a:cubicBezTo>
                    <a:pt x="2222810" y="657922"/>
                    <a:pt x="2249236" y="636084"/>
                    <a:pt x="2274849" y="613317"/>
                  </a:cubicBezTo>
                  <a:cubicBezTo>
                    <a:pt x="2282707" y="606332"/>
                    <a:pt x="2288942" y="597582"/>
                    <a:pt x="2297152" y="591014"/>
                  </a:cubicBezTo>
                  <a:cubicBezTo>
                    <a:pt x="2307617" y="582642"/>
                    <a:pt x="2330605" y="568712"/>
                    <a:pt x="2330605" y="568712"/>
                  </a:cubicBezTo>
                  <a:lnTo>
                    <a:pt x="2397513" y="546409"/>
                  </a:lnTo>
                  <a:lnTo>
                    <a:pt x="2486722" y="479502"/>
                  </a:lnTo>
                  <a:lnTo>
                    <a:pt x="2509025" y="278780"/>
                  </a:lnTo>
                  <a:cubicBezTo>
                    <a:pt x="2486722" y="252760"/>
                    <a:pt x="2465170" y="226079"/>
                    <a:pt x="2442117" y="200721"/>
                  </a:cubicBezTo>
                  <a:cubicBezTo>
                    <a:pt x="2374515" y="126359"/>
                    <a:pt x="2417795" y="186539"/>
                    <a:pt x="2375210" y="122663"/>
                  </a:cubicBezTo>
                  <a:cubicBezTo>
                    <a:pt x="2371493" y="111512"/>
                    <a:pt x="2371402" y="98388"/>
                    <a:pt x="2364059" y="89209"/>
                  </a:cubicBezTo>
                  <a:cubicBezTo>
                    <a:pt x="2355687" y="78744"/>
                    <a:pt x="2342241" y="73556"/>
                    <a:pt x="2330605" y="66907"/>
                  </a:cubicBezTo>
                  <a:cubicBezTo>
                    <a:pt x="2316172" y="58660"/>
                    <a:pt x="2301565" y="50441"/>
                    <a:pt x="2286000" y="44604"/>
                  </a:cubicBezTo>
                  <a:cubicBezTo>
                    <a:pt x="2266220" y="37187"/>
                    <a:pt x="2202982" y="26156"/>
                    <a:pt x="2185639" y="22302"/>
                  </a:cubicBezTo>
                  <a:cubicBezTo>
                    <a:pt x="2170678" y="18977"/>
                    <a:pt x="2155996" y="14476"/>
                    <a:pt x="2141035" y="11151"/>
                  </a:cubicBezTo>
                  <a:cubicBezTo>
                    <a:pt x="2122533" y="7039"/>
                    <a:pt x="2085278" y="0"/>
                    <a:pt x="2085278" y="0"/>
                  </a:cubicBezTo>
                  <a:lnTo>
                    <a:pt x="1984917" y="0"/>
                  </a:lnTo>
                  <a:cubicBezTo>
                    <a:pt x="1951463" y="11151"/>
                    <a:pt x="1917107" y="19890"/>
                    <a:pt x="1884556" y="33453"/>
                  </a:cubicBezTo>
                  <a:cubicBezTo>
                    <a:pt x="1872185" y="38608"/>
                    <a:pt x="1862595" y="48861"/>
                    <a:pt x="1851103" y="55756"/>
                  </a:cubicBezTo>
                  <a:cubicBezTo>
                    <a:pt x="1843976" y="60032"/>
                    <a:pt x="1836234" y="63190"/>
                    <a:pt x="1828800" y="66907"/>
                  </a:cubicBezTo>
                  <a:lnTo>
                    <a:pt x="1706137" y="89209"/>
                  </a:lnTo>
                  <a:cubicBezTo>
                    <a:pt x="1524289" y="125579"/>
                    <a:pt x="1595729" y="122663"/>
                    <a:pt x="1494264" y="122663"/>
                  </a:cubicBezTo>
                  <a:lnTo>
                    <a:pt x="1360449" y="122663"/>
                  </a:lnTo>
                  <a:cubicBezTo>
                    <a:pt x="1326995" y="115229"/>
                    <a:pt x="1293201" y="109190"/>
                    <a:pt x="1260088" y="100360"/>
                  </a:cubicBezTo>
                  <a:cubicBezTo>
                    <a:pt x="1237373" y="94303"/>
                    <a:pt x="1215483" y="85492"/>
                    <a:pt x="1193181" y="78058"/>
                  </a:cubicBezTo>
                  <a:lnTo>
                    <a:pt x="1159727" y="66907"/>
                  </a:lnTo>
                  <a:cubicBezTo>
                    <a:pt x="1152674" y="64556"/>
                    <a:pt x="1144859" y="66907"/>
                    <a:pt x="1103971" y="33453"/>
                  </a:cubicBezTo>
                  <a:close/>
                </a:path>
              </a:pathLst>
            </a:custGeom>
            <a:solidFill>
              <a:srgbClr val="FFFFCC"/>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79" name="Group 78"/>
            <p:cNvGrpSpPr/>
            <p:nvPr/>
          </p:nvGrpSpPr>
          <p:grpSpPr>
            <a:xfrm>
              <a:off x="685800" y="4800600"/>
              <a:ext cx="1295400" cy="1066800"/>
              <a:chOff x="685800" y="4267200"/>
              <a:chExt cx="1295400" cy="1066800"/>
            </a:xfrm>
          </p:grpSpPr>
          <p:sp>
            <p:nvSpPr>
              <p:cNvPr id="84" name="Oval 83"/>
              <p:cNvSpPr/>
              <p:nvPr/>
            </p:nvSpPr>
            <p:spPr bwMode="auto">
              <a:xfrm>
                <a:off x="685800" y="42672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85" name="Oval 84"/>
              <p:cNvSpPr/>
              <p:nvPr/>
            </p:nvSpPr>
            <p:spPr bwMode="auto">
              <a:xfrm>
                <a:off x="1066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86" name="Oval 85"/>
              <p:cNvSpPr/>
              <p:nvPr/>
            </p:nvSpPr>
            <p:spPr bwMode="auto">
              <a:xfrm>
                <a:off x="1447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87" name="Oval 86"/>
              <p:cNvSpPr/>
              <p:nvPr/>
            </p:nvSpPr>
            <p:spPr bwMode="auto">
              <a:xfrm>
                <a:off x="1828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88" name="Oval 87"/>
              <p:cNvSpPr/>
              <p:nvPr/>
            </p:nvSpPr>
            <p:spPr bwMode="auto">
              <a:xfrm>
                <a:off x="685800" y="45720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89" name="Oval 88"/>
              <p:cNvSpPr/>
              <p:nvPr/>
            </p:nvSpPr>
            <p:spPr bwMode="auto">
              <a:xfrm>
                <a:off x="1066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90" name="Oval 89"/>
              <p:cNvSpPr/>
              <p:nvPr/>
            </p:nvSpPr>
            <p:spPr bwMode="auto">
              <a:xfrm>
                <a:off x="1447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91" name="Oval 90"/>
              <p:cNvSpPr/>
              <p:nvPr/>
            </p:nvSpPr>
            <p:spPr bwMode="auto">
              <a:xfrm>
                <a:off x="1828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92" name="Oval 91"/>
              <p:cNvSpPr/>
              <p:nvPr/>
            </p:nvSpPr>
            <p:spPr bwMode="auto">
              <a:xfrm>
                <a:off x="685800" y="4876800"/>
                <a:ext cx="152400" cy="152400"/>
              </a:xfrm>
              <a:prstGeom prst="ellipse">
                <a:avLst/>
              </a:prstGeom>
              <a:solidFill>
                <a:srgbClr val="FFFF0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93" name="Oval 92"/>
              <p:cNvSpPr/>
              <p:nvPr/>
            </p:nvSpPr>
            <p:spPr bwMode="auto">
              <a:xfrm>
                <a:off x="1066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94" name="Oval 93"/>
              <p:cNvSpPr/>
              <p:nvPr/>
            </p:nvSpPr>
            <p:spPr bwMode="auto">
              <a:xfrm>
                <a:off x="1447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95" name="Oval 94"/>
              <p:cNvSpPr/>
              <p:nvPr/>
            </p:nvSpPr>
            <p:spPr bwMode="auto">
              <a:xfrm>
                <a:off x="1828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96" name="Oval 95"/>
              <p:cNvSpPr/>
              <p:nvPr/>
            </p:nvSpPr>
            <p:spPr bwMode="auto">
              <a:xfrm>
                <a:off x="685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97" name="Oval 96"/>
              <p:cNvSpPr/>
              <p:nvPr/>
            </p:nvSpPr>
            <p:spPr bwMode="auto">
              <a:xfrm>
                <a:off x="1066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98" name="Oval 97"/>
              <p:cNvSpPr/>
              <p:nvPr/>
            </p:nvSpPr>
            <p:spPr bwMode="auto">
              <a:xfrm>
                <a:off x="1447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99" name="Oval 98"/>
              <p:cNvSpPr/>
              <p:nvPr/>
            </p:nvSpPr>
            <p:spPr bwMode="auto">
              <a:xfrm>
                <a:off x="1828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sp>
          <p:nvSpPr>
            <p:cNvPr id="80" name="TextBox 79"/>
            <p:cNvSpPr txBox="1"/>
            <p:nvPr/>
          </p:nvSpPr>
          <p:spPr>
            <a:xfrm>
              <a:off x="685800" y="4450895"/>
              <a:ext cx="228600" cy="338554"/>
            </a:xfrm>
            <a:prstGeom prst="rect">
              <a:avLst/>
            </a:prstGeom>
            <a:noFill/>
          </p:spPr>
          <p:txBody>
            <a:bodyPr wrap="square" rtlCol="0">
              <a:spAutoFit/>
            </a:bodyPr>
            <a:lstStyle/>
            <a:p>
              <a:pPr algn="ctr"/>
              <a:r>
                <a:rPr lang="en-US" sz="1600" dirty="0">
                  <a:solidFill>
                    <a:schemeClr val="accent2"/>
                  </a:solidFill>
                  <a:latin typeface="+mj-lt"/>
                </a:rPr>
                <a:t>1</a:t>
              </a:r>
            </a:p>
          </p:txBody>
        </p:sp>
        <p:sp>
          <p:nvSpPr>
            <p:cNvPr id="81" name="TextBox 80"/>
            <p:cNvSpPr txBox="1"/>
            <p:nvPr/>
          </p:nvSpPr>
          <p:spPr>
            <a:xfrm>
              <a:off x="1066800" y="4450895"/>
              <a:ext cx="228600" cy="338554"/>
            </a:xfrm>
            <a:prstGeom prst="rect">
              <a:avLst/>
            </a:prstGeom>
            <a:noFill/>
          </p:spPr>
          <p:txBody>
            <a:bodyPr wrap="square" rtlCol="0">
              <a:spAutoFit/>
            </a:bodyPr>
            <a:lstStyle/>
            <a:p>
              <a:pPr algn="ctr"/>
              <a:r>
                <a:rPr lang="en-US" sz="1600" dirty="0">
                  <a:solidFill>
                    <a:schemeClr val="accent2"/>
                  </a:solidFill>
                  <a:latin typeface="+mj-lt"/>
                </a:rPr>
                <a:t>2</a:t>
              </a:r>
            </a:p>
          </p:txBody>
        </p:sp>
        <p:sp>
          <p:nvSpPr>
            <p:cNvPr id="82" name="TextBox 81"/>
            <p:cNvSpPr txBox="1"/>
            <p:nvPr/>
          </p:nvSpPr>
          <p:spPr>
            <a:xfrm>
              <a:off x="1447800" y="4450895"/>
              <a:ext cx="228600" cy="338554"/>
            </a:xfrm>
            <a:prstGeom prst="rect">
              <a:avLst/>
            </a:prstGeom>
            <a:noFill/>
          </p:spPr>
          <p:txBody>
            <a:bodyPr wrap="square" rtlCol="0">
              <a:spAutoFit/>
            </a:bodyPr>
            <a:lstStyle/>
            <a:p>
              <a:pPr algn="ctr"/>
              <a:r>
                <a:rPr lang="en-US" sz="1600" dirty="0">
                  <a:solidFill>
                    <a:schemeClr val="accent2"/>
                  </a:solidFill>
                  <a:latin typeface="+mj-lt"/>
                </a:rPr>
                <a:t>3</a:t>
              </a:r>
            </a:p>
          </p:txBody>
        </p:sp>
        <p:sp>
          <p:nvSpPr>
            <p:cNvPr id="83" name="TextBox 82"/>
            <p:cNvSpPr txBox="1"/>
            <p:nvPr/>
          </p:nvSpPr>
          <p:spPr>
            <a:xfrm>
              <a:off x="1828800" y="4450895"/>
              <a:ext cx="228600" cy="338554"/>
            </a:xfrm>
            <a:prstGeom prst="rect">
              <a:avLst/>
            </a:prstGeom>
            <a:noFill/>
          </p:spPr>
          <p:txBody>
            <a:bodyPr wrap="square" rtlCol="0">
              <a:spAutoFit/>
            </a:bodyPr>
            <a:lstStyle/>
            <a:p>
              <a:pPr algn="ctr"/>
              <a:r>
                <a:rPr lang="en-US" sz="1600" dirty="0">
                  <a:solidFill>
                    <a:schemeClr val="accent2"/>
                  </a:solidFill>
                  <a:latin typeface="+mj-lt"/>
                </a:rPr>
                <a:t>4</a:t>
              </a:r>
            </a:p>
          </p:txBody>
        </p:sp>
      </p:grpSp>
      <p:grpSp>
        <p:nvGrpSpPr>
          <p:cNvPr id="100" name="Group 99"/>
          <p:cNvGrpSpPr/>
          <p:nvPr/>
        </p:nvGrpSpPr>
        <p:grpSpPr>
          <a:xfrm>
            <a:off x="6400800" y="4267200"/>
            <a:ext cx="2509025" cy="2118731"/>
            <a:chOff x="223024" y="4282069"/>
            <a:chExt cx="2509025" cy="2118731"/>
          </a:xfrm>
        </p:grpSpPr>
        <p:sp>
          <p:nvSpPr>
            <p:cNvPr id="101" name="Freeform 100"/>
            <p:cNvSpPr/>
            <p:nvPr/>
          </p:nvSpPr>
          <p:spPr bwMode="auto">
            <a:xfrm>
              <a:off x="223024" y="4282069"/>
              <a:ext cx="2509025" cy="2118731"/>
            </a:xfrm>
            <a:custGeom>
              <a:avLst/>
              <a:gdLst>
                <a:gd name="connsiteX0" fmla="*/ 1103971 w 2509025"/>
                <a:gd name="connsiteY0" fmla="*/ 33453 h 2118731"/>
                <a:gd name="connsiteX1" fmla="*/ 100361 w 2509025"/>
                <a:gd name="connsiteY1" fmla="*/ 367990 h 2118731"/>
                <a:gd name="connsiteX2" fmla="*/ 0 w 2509025"/>
                <a:gd name="connsiteY2" fmla="*/ 1215482 h 2118731"/>
                <a:gd name="connsiteX3" fmla="*/ 223025 w 2509025"/>
                <a:gd name="connsiteY3" fmla="*/ 1906858 h 2118731"/>
                <a:gd name="connsiteX4" fmla="*/ 423747 w 2509025"/>
                <a:gd name="connsiteY4" fmla="*/ 1962614 h 2118731"/>
                <a:gd name="connsiteX5" fmla="*/ 814039 w 2509025"/>
                <a:gd name="connsiteY5" fmla="*/ 2040673 h 2118731"/>
                <a:gd name="connsiteX6" fmla="*/ 914400 w 2509025"/>
                <a:gd name="connsiteY6" fmla="*/ 2062975 h 2118731"/>
                <a:gd name="connsiteX7" fmla="*/ 1103971 w 2509025"/>
                <a:gd name="connsiteY7" fmla="*/ 2096429 h 2118731"/>
                <a:gd name="connsiteX8" fmla="*/ 1148576 w 2509025"/>
                <a:gd name="connsiteY8" fmla="*/ 2107580 h 2118731"/>
                <a:gd name="connsiteX9" fmla="*/ 1427356 w 2509025"/>
                <a:gd name="connsiteY9" fmla="*/ 2118731 h 2118731"/>
                <a:gd name="connsiteX10" fmla="*/ 1672683 w 2509025"/>
                <a:gd name="connsiteY10" fmla="*/ 2118731 h 2118731"/>
                <a:gd name="connsiteX11" fmla="*/ 1862254 w 2509025"/>
                <a:gd name="connsiteY11" fmla="*/ 2029521 h 2118731"/>
                <a:gd name="connsiteX12" fmla="*/ 1962615 w 2509025"/>
                <a:gd name="connsiteY12" fmla="*/ 1973765 h 2118731"/>
                <a:gd name="connsiteX13" fmla="*/ 2018371 w 2509025"/>
                <a:gd name="connsiteY13" fmla="*/ 1918009 h 2118731"/>
                <a:gd name="connsiteX14" fmla="*/ 2141035 w 2509025"/>
                <a:gd name="connsiteY14" fmla="*/ 1761892 h 2118731"/>
                <a:gd name="connsiteX15" fmla="*/ 2141035 w 2509025"/>
                <a:gd name="connsiteY15" fmla="*/ 1505414 h 2118731"/>
                <a:gd name="connsiteX16" fmla="*/ 2141035 w 2509025"/>
                <a:gd name="connsiteY16" fmla="*/ 1282390 h 2118731"/>
                <a:gd name="connsiteX17" fmla="*/ 2085278 w 2509025"/>
                <a:gd name="connsiteY17" fmla="*/ 1115121 h 2118731"/>
                <a:gd name="connsiteX18" fmla="*/ 2040674 w 2509025"/>
                <a:gd name="connsiteY18" fmla="*/ 992458 h 2118731"/>
                <a:gd name="connsiteX19" fmla="*/ 2196791 w 2509025"/>
                <a:gd name="connsiteY19" fmla="*/ 680224 h 2118731"/>
                <a:gd name="connsiteX20" fmla="*/ 2274849 w 2509025"/>
                <a:gd name="connsiteY20" fmla="*/ 613317 h 2118731"/>
                <a:gd name="connsiteX21" fmla="*/ 2297152 w 2509025"/>
                <a:gd name="connsiteY21" fmla="*/ 591014 h 2118731"/>
                <a:gd name="connsiteX22" fmla="*/ 2330605 w 2509025"/>
                <a:gd name="connsiteY22" fmla="*/ 568712 h 2118731"/>
                <a:gd name="connsiteX23" fmla="*/ 2397513 w 2509025"/>
                <a:gd name="connsiteY23" fmla="*/ 546409 h 2118731"/>
                <a:gd name="connsiteX24" fmla="*/ 2486722 w 2509025"/>
                <a:gd name="connsiteY24" fmla="*/ 479502 h 2118731"/>
                <a:gd name="connsiteX25" fmla="*/ 2509025 w 2509025"/>
                <a:gd name="connsiteY25" fmla="*/ 278780 h 2118731"/>
                <a:gd name="connsiteX26" fmla="*/ 2442117 w 2509025"/>
                <a:gd name="connsiteY26" fmla="*/ 200721 h 2118731"/>
                <a:gd name="connsiteX27" fmla="*/ 2375210 w 2509025"/>
                <a:gd name="connsiteY27" fmla="*/ 122663 h 2118731"/>
                <a:gd name="connsiteX28" fmla="*/ 2364059 w 2509025"/>
                <a:gd name="connsiteY28" fmla="*/ 89209 h 2118731"/>
                <a:gd name="connsiteX29" fmla="*/ 2330605 w 2509025"/>
                <a:gd name="connsiteY29" fmla="*/ 66907 h 2118731"/>
                <a:gd name="connsiteX30" fmla="*/ 2286000 w 2509025"/>
                <a:gd name="connsiteY30" fmla="*/ 44604 h 2118731"/>
                <a:gd name="connsiteX31" fmla="*/ 2185639 w 2509025"/>
                <a:gd name="connsiteY31" fmla="*/ 22302 h 2118731"/>
                <a:gd name="connsiteX32" fmla="*/ 2141035 w 2509025"/>
                <a:gd name="connsiteY32" fmla="*/ 11151 h 2118731"/>
                <a:gd name="connsiteX33" fmla="*/ 2085278 w 2509025"/>
                <a:gd name="connsiteY33" fmla="*/ 0 h 2118731"/>
                <a:gd name="connsiteX34" fmla="*/ 1984917 w 2509025"/>
                <a:gd name="connsiteY34" fmla="*/ 0 h 2118731"/>
                <a:gd name="connsiteX35" fmla="*/ 1884556 w 2509025"/>
                <a:gd name="connsiteY35" fmla="*/ 33453 h 2118731"/>
                <a:gd name="connsiteX36" fmla="*/ 1851103 w 2509025"/>
                <a:gd name="connsiteY36" fmla="*/ 55756 h 2118731"/>
                <a:gd name="connsiteX37" fmla="*/ 1828800 w 2509025"/>
                <a:gd name="connsiteY37" fmla="*/ 66907 h 2118731"/>
                <a:gd name="connsiteX38" fmla="*/ 1706137 w 2509025"/>
                <a:gd name="connsiteY38" fmla="*/ 89209 h 2118731"/>
                <a:gd name="connsiteX39" fmla="*/ 1494264 w 2509025"/>
                <a:gd name="connsiteY39" fmla="*/ 122663 h 2118731"/>
                <a:gd name="connsiteX40" fmla="*/ 1360449 w 2509025"/>
                <a:gd name="connsiteY40" fmla="*/ 122663 h 2118731"/>
                <a:gd name="connsiteX41" fmla="*/ 1260088 w 2509025"/>
                <a:gd name="connsiteY41" fmla="*/ 100360 h 2118731"/>
                <a:gd name="connsiteX42" fmla="*/ 1193181 w 2509025"/>
                <a:gd name="connsiteY42" fmla="*/ 78058 h 2118731"/>
                <a:gd name="connsiteX43" fmla="*/ 1159727 w 2509025"/>
                <a:gd name="connsiteY43" fmla="*/ 66907 h 2118731"/>
                <a:gd name="connsiteX44" fmla="*/ 1103971 w 2509025"/>
                <a:gd name="connsiteY44" fmla="*/ 33453 h 211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09025" h="2118731">
                  <a:moveTo>
                    <a:pt x="1103971" y="33453"/>
                  </a:moveTo>
                  <a:lnTo>
                    <a:pt x="100361" y="367990"/>
                  </a:lnTo>
                  <a:lnTo>
                    <a:pt x="0" y="1215482"/>
                  </a:lnTo>
                  <a:lnTo>
                    <a:pt x="223025" y="1906858"/>
                  </a:lnTo>
                  <a:cubicBezTo>
                    <a:pt x="334355" y="1986380"/>
                    <a:pt x="269108" y="1962614"/>
                    <a:pt x="423747" y="1962614"/>
                  </a:cubicBezTo>
                  <a:lnTo>
                    <a:pt x="814039" y="2040673"/>
                  </a:lnTo>
                  <a:cubicBezTo>
                    <a:pt x="847493" y="2048107"/>
                    <a:pt x="880747" y="2056503"/>
                    <a:pt x="914400" y="2062975"/>
                  </a:cubicBezTo>
                  <a:cubicBezTo>
                    <a:pt x="977412" y="2075093"/>
                    <a:pt x="1041720" y="2080867"/>
                    <a:pt x="1103971" y="2096429"/>
                  </a:cubicBezTo>
                  <a:lnTo>
                    <a:pt x="1148576" y="2107580"/>
                  </a:lnTo>
                  <a:lnTo>
                    <a:pt x="1427356" y="2118731"/>
                  </a:lnTo>
                  <a:lnTo>
                    <a:pt x="1672683" y="2118731"/>
                  </a:lnTo>
                  <a:lnTo>
                    <a:pt x="1862254" y="2029521"/>
                  </a:lnTo>
                  <a:cubicBezTo>
                    <a:pt x="1895708" y="2010936"/>
                    <a:pt x="1931474" y="1996009"/>
                    <a:pt x="1962615" y="1973765"/>
                  </a:cubicBezTo>
                  <a:cubicBezTo>
                    <a:pt x="1984003" y="1958488"/>
                    <a:pt x="2018371" y="1918009"/>
                    <a:pt x="2018371" y="1918009"/>
                  </a:cubicBezTo>
                  <a:lnTo>
                    <a:pt x="2141035" y="1761892"/>
                  </a:lnTo>
                  <a:lnTo>
                    <a:pt x="2141035" y="1505414"/>
                  </a:lnTo>
                  <a:lnTo>
                    <a:pt x="2141035" y="1282390"/>
                  </a:lnTo>
                  <a:cubicBezTo>
                    <a:pt x="2093986" y="1129480"/>
                    <a:pt x="2119041" y="1182644"/>
                    <a:pt x="2085278" y="1115121"/>
                  </a:cubicBezTo>
                  <a:lnTo>
                    <a:pt x="2040674" y="992458"/>
                  </a:lnTo>
                  <a:lnTo>
                    <a:pt x="2196791" y="680224"/>
                  </a:lnTo>
                  <a:cubicBezTo>
                    <a:pt x="2222810" y="657922"/>
                    <a:pt x="2249236" y="636084"/>
                    <a:pt x="2274849" y="613317"/>
                  </a:cubicBezTo>
                  <a:cubicBezTo>
                    <a:pt x="2282707" y="606332"/>
                    <a:pt x="2288942" y="597582"/>
                    <a:pt x="2297152" y="591014"/>
                  </a:cubicBezTo>
                  <a:cubicBezTo>
                    <a:pt x="2307617" y="582642"/>
                    <a:pt x="2330605" y="568712"/>
                    <a:pt x="2330605" y="568712"/>
                  </a:cubicBezTo>
                  <a:lnTo>
                    <a:pt x="2397513" y="546409"/>
                  </a:lnTo>
                  <a:lnTo>
                    <a:pt x="2486722" y="479502"/>
                  </a:lnTo>
                  <a:lnTo>
                    <a:pt x="2509025" y="278780"/>
                  </a:lnTo>
                  <a:cubicBezTo>
                    <a:pt x="2486722" y="252760"/>
                    <a:pt x="2465170" y="226079"/>
                    <a:pt x="2442117" y="200721"/>
                  </a:cubicBezTo>
                  <a:cubicBezTo>
                    <a:pt x="2374515" y="126359"/>
                    <a:pt x="2417795" y="186539"/>
                    <a:pt x="2375210" y="122663"/>
                  </a:cubicBezTo>
                  <a:cubicBezTo>
                    <a:pt x="2371493" y="111512"/>
                    <a:pt x="2371402" y="98388"/>
                    <a:pt x="2364059" y="89209"/>
                  </a:cubicBezTo>
                  <a:cubicBezTo>
                    <a:pt x="2355687" y="78744"/>
                    <a:pt x="2342241" y="73556"/>
                    <a:pt x="2330605" y="66907"/>
                  </a:cubicBezTo>
                  <a:cubicBezTo>
                    <a:pt x="2316172" y="58660"/>
                    <a:pt x="2301565" y="50441"/>
                    <a:pt x="2286000" y="44604"/>
                  </a:cubicBezTo>
                  <a:cubicBezTo>
                    <a:pt x="2266220" y="37187"/>
                    <a:pt x="2202982" y="26156"/>
                    <a:pt x="2185639" y="22302"/>
                  </a:cubicBezTo>
                  <a:cubicBezTo>
                    <a:pt x="2170678" y="18977"/>
                    <a:pt x="2155996" y="14476"/>
                    <a:pt x="2141035" y="11151"/>
                  </a:cubicBezTo>
                  <a:cubicBezTo>
                    <a:pt x="2122533" y="7039"/>
                    <a:pt x="2085278" y="0"/>
                    <a:pt x="2085278" y="0"/>
                  </a:cubicBezTo>
                  <a:lnTo>
                    <a:pt x="1984917" y="0"/>
                  </a:lnTo>
                  <a:cubicBezTo>
                    <a:pt x="1951463" y="11151"/>
                    <a:pt x="1917107" y="19890"/>
                    <a:pt x="1884556" y="33453"/>
                  </a:cubicBezTo>
                  <a:cubicBezTo>
                    <a:pt x="1872185" y="38608"/>
                    <a:pt x="1862595" y="48861"/>
                    <a:pt x="1851103" y="55756"/>
                  </a:cubicBezTo>
                  <a:cubicBezTo>
                    <a:pt x="1843976" y="60032"/>
                    <a:pt x="1836234" y="63190"/>
                    <a:pt x="1828800" y="66907"/>
                  </a:cubicBezTo>
                  <a:lnTo>
                    <a:pt x="1706137" y="89209"/>
                  </a:lnTo>
                  <a:cubicBezTo>
                    <a:pt x="1524289" y="125579"/>
                    <a:pt x="1595729" y="122663"/>
                    <a:pt x="1494264" y="122663"/>
                  </a:cubicBezTo>
                  <a:lnTo>
                    <a:pt x="1360449" y="122663"/>
                  </a:lnTo>
                  <a:cubicBezTo>
                    <a:pt x="1326995" y="115229"/>
                    <a:pt x="1293201" y="109190"/>
                    <a:pt x="1260088" y="100360"/>
                  </a:cubicBezTo>
                  <a:cubicBezTo>
                    <a:pt x="1237373" y="94303"/>
                    <a:pt x="1215483" y="85492"/>
                    <a:pt x="1193181" y="78058"/>
                  </a:cubicBezTo>
                  <a:lnTo>
                    <a:pt x="1159727" y="66907"/>
                  </a:lnTo>
                  <a:cubicBezTo>
                    <a:pt x="1152674" y="64556"/>
                    <a:pt x="1144859" y="66907"/>
                    <a:pt x="1103971" y="33453"/>
                  </a:cubicBezTo>
                  <a:close/>
                </a:path>
              </a:pathLst>
            </a:custGeom>
            <a:solidFill>
              <a:srgbClr val="FFFFCC"/>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102" name="Group 101"/>
            <p:cNvGrpSpPr/>
            <p:nvPr/>
          </p:nvGrpSpPr>
          <p:grpSpPr>
            <a:xfrm>
              <a:off x="685800" y="4800600"/>
              <a:ext cx="1295400" cy="1066800"/>
              <a:chOff x="685800" y="4267200"/>
              <a:chExt cx="1295400" cy="1066800"/>
            </a:xfrm>
          </p:grpSpPr>
          <p:sp>
            <p:nvSpPr>
              <p:cNvPr id="107" name="Oval 106"/>
              <p:cNvSpPr/>
              <p:nvPr/>
            </p:nvSpPr>
            <p:spPr bwMode="auto">
              <a:xfrm>
                <a:off x="685800" y="42672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08" name="Oval 107"/>
              <p:cNvSpPr/>
              <p:nvPr/>
            </p:nvSpPr>
            <p:spPr bwMode="auto">
              <a:xfrm>
                <a:off x="1066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09" name="Oval 108"/>
              <p:cNvSpPr/>
              <p:nvPr/>
            </p:nvSpPr>
            <p:spPr bwMode="auto">
              <a:xfrm>
                <a:off x="1447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10" name="Oval 109"/>
              <p:cNvSpPr/>
              <p:nvPr/>
            </p:nvSpPr>
            <p:spPr bwMode="auto">
              <a:xfrm>
                <a:off x="1828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11" name="Oval 110"/>
              <p:cNvSpPr/>
              <p:nvPr/>
            </p:nvSpPr>
            <p:spPr bwMode="auto">
              <a:xfrm>
                <a:off x="685800" y="45720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12" name="Oval 111"/>
              <p:cNvSpPr/>
              <p:nvPr/>
            </p:nvSpPr>
            <p:spPr bwMode="auto">
              <a:xfrm>
                <a:off x="1066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13" name="Oval 112"/>
              <p:cNvSpPr/>
              <p:nvPr/>
            </p:nvSpPr>
            <p:spPr bwMode="auto">
              <a:xfrm>
                <a:off x="1447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14" name="Oval 113"/>
              <p:cNvSpPr/>
              <p:nvPr/>
            </p:nvSpPr>
            <p:spPr bwMode="auto">
              <a:xfrm>
                <a:off x="1828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15" name="Oval 114"/>
              <p:cNvSpPr/>
              <p:nvPr/>
            </p:nvSpPr>
            <p:spPr bwMode="auto">
              <a:xfrm>
                <a:off x="685800" y="48768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16" name="Oval 115"/>
              <p:cNvSpPr/>
              <p:nvPr/>
            </p:nvSpPr>
            <p:spPr bwMode="auto">
              <a:xfrm>
                <a:off x="1066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17" name="Oval 116"/>
              <p:cNvSpPr/>
              <p:nvPr/>
            </p:nvSpPr>
            <p:spPr bwMode="auto">
              <a:xfrm>
                <a:off x="1447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18" name="Oval 117"/>
              <p:cNvSpPr/>
              <p:nvPr/>
            </p:nvSpPr>
            <p:spPr bwMode="auto">
              <a:xfrm>
                <a:off x="1828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19" name="Oval 118"/>
              <p:cNvSpPr/>
              <p:nvPr/>
            </p:nvSpPr>
            <p:spPr bwMode="auto">
              <a:xfrm>
                <a:off x="685800" y="5181600"/>
                <a:ext cx="152400" cy="152400"/>
              </a:xfrm>
              <a:prstGeom prst="ellipse">
                <a:avLst/>
              </a:prstGeom>
              <a:solidFill>
                <a:srgbClr val="FFFF0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20" name="Oval 119"/>
              <p:cNvSpPr/>
              <p:nvPr/>
            </p:nvSpPr>
            <p:spPr bwMode="auto">
              <a:xfrm>
                <a:off x="1066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21" name="Oval 120"/>
              <p:cNvSpPr/>
              <p:nvPr/>
            </p:nvSpPr>
            <p:spPr bwMode="auto">
              <a:xfrm>
                <a:off x="1447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22" name="Oval 121"/>
              <p:cNvSpPr/>
              <p:nvPr/>
            </p:nvSpPr>
            <p:spPr bwMode="auto">
              <a:xfrm>
                <a:off x="1828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sp>
          <p:nvSpPr>
            <p:cNvPr id="103" name="TextBox 102"/>
            <p:cNvSpPr txBox="1"/>
            <p:nvPr/>
          </p:nvSpPr>
          <p:spPr>
            <a:xfrm>
              <a:off x="685800" y="4450895"/>
              <a:ext cx="228600" cy="338554"/>
            </a:xfrm>
            <a:prstGeom prst="rect">
              <a:avLst/>
            </a:prstGeom>
            <a:noFill/>
          </p:spPr>
          <p:txBody>
            <a:bodyPr wrap="square" rtlCol="0">
              <a:spAutoFit/>
            </a:bodyPr>
            <a:lstStyle/>
            <a:p>
              <a:pPr algn="ctr"/>
              <a:r>
                <a:rPr lang="en-US" sz="1600" dirty="0">
                  <a:solidFill>
                    <a:schemeClr val="accent2"/>
                  </a:solidFill>
                  <a:latin typeface="+mj-lt"/>
                </a:rPr>
                <a:t>1</a:t>
              </a:r>
            </a:p>
          </p:txBody>
        </p:sp>
        <p:sp>
          <p:nvSpPr>
            <p:cNvPr id="104" name="TextBox 103"/>
            <p:cNvSpPr txBox="1"/>
            <p:nvPr/>
          </p:nvSpPr>
          <p:spPr>
            <a:xfrm>
              <a:off x="1066800" y="4450895"/>
              <a:ext cx="228600" cy="338554"/>
            </a:xfrm>
            <a:prstGeom prst="rect">
              <a:avLst/>
            </a:prstGeom>
            <a:noFill/>
          </p:spPr>
          <p:txBody>
            <a:bodyPr wrap="square" rtlCol="0">
              <a:spAutoFit/>
            </a:bodyPr>
            <a:lstStyle/>
            <a:p>
              <a:pPr algn="ctr"/>
              <a:r>
                <a:rPr lang="en-US" sz="1600" dirty="0">
                  <a:solidFill>
                    <a:schemeClr val="accent2"/>
                  </a:solidFill>
                  <a:latin typeface="+mj-lt"/>
                </a:rPr>
                <a:t>2</a:t>
              </a:r>
            </a:p>
          </p:txBody>
        </p:sp>
        <p:sp>
          <p:nvSpPr>
            <p:cNvPr id="105" name="TextBox 104"/>
            <p:cNvSpPr txBox="1"/>
            <p:nvPr/>
          </p:nvSpPr>
          <p:spPr>
            <a:xfrm>
              <a:off x="1447800" y="4450895"/>
              <a:ext cx="228600" cy="338554"/>
            </a:xfrm>
            <a:prstGeom prst="rect">
              <a:avLst/>
            </a:prstGeom>
            <a:noFill/>
          </p:spPr>
          <p:txBody>
            <a:bodyPr wrap="square" rtlCol="0">
              <a:spAutoFit/>
            </a:bodyPr>
            <a:lstStyle/>
            <a:p>
              <a:pPr algn="ctr"/>
              <a:r>
                <a:rPr lang="en-US" sz="1600" dirty="0">
                  <a:solidFill>
                    <a:schemeClr val="accent2"/>
                  </a:solidFill>
                  <a:latin typeface="+mj-lt"/>
                </a:rPr>
                <a:t>3</a:t>
              </a:r>
            </a:p>
          </p:txBody>
        </p:sp>
        <p:sp>
          <p:nvSpPr>
            <p:cNvPr id="106" name="TextBox 105"/>
            <p:cNvSpPr txBox="1"/>
            <p:nvPr/>
          </p:nvSpPr>
          <p:spPr>
            <a:xfrm>
              <a:off x="1828800" y="4450895"/>
              <a:ext cx="228600" cy="338554"/>
            </a:xfrm>
            <a:prstGeom prst="rect">
              <a:avLst/>
            </a:prstGeom>
            <a:noFill/>
          </p:spPr>
          <p:txBody>
            <a:bodyPr wrap="square" rtlCol="0">
              <a:spAutoFit/>
            </a:bodyPr>
            <a:lstStyle/>
            <a:p>
              <a:pPr algn="ctr"/>
              <a:r>
                <a:rPr lang="en-US" sz="1600" dirty="0">
                  <a:solidFill>
                    <a:schemeClr val="accent2"/>
                  </a:solidFill>
                  <a:latin typeface="+mj-lt"/>
                </a:rPr>
                <a:t>4</a:t>
              </a:r>
            </a:p>
          </p:txBody>
        </p:sp>
      </p:grpSp>
      <p:grpSp>
        <p:nvGrpSpPr>
          <p:cNvPr id="123" name="Group 122"/>
          <p:cNvGrpSpPr/>
          <p:nvPr/>
        </p:nvGrpSpPr>
        <p:grpSpPr>
          <a:xfrm>
            <a:off x="6400800" y="4267200"/>
            <a:ext cx="2509025" cy="2118731"/>
            <a:chOff x="223024" y="4282069"/>
            <a:chExt cx="2509025" cy="2118731"/>
          </a:xfrm>
        </p:grpSpPr>
        <p:sp>
          <p:nvSpPr>
            <p:cNvPr id="124" name="Freeform 123"/>
            <p:cNvSpPr/>
            <p:nvPr/>
          </p:nvSpPr>
          <p:spPr bwMode="auto">
            <a:xfrm>
              <a:off x="223024" y="4282069"/>
              <a:ext cx="2509025" cy="2118731"/>
            </a:xfrm>
            <a:custGeom>
              <a:avLst/>
              <a:gdLst>
                <a:gd name="connsiteX0" fmla="*/ 1103971 w 2509025"/>
                <a:gd name="connsiteY0" fmla="*/ 33453 h 2118731"/>
                <a:gd name="connsiteX1" fmla="*/ 100361 w 2509025"/>
                <a:gd name="connsiteY1" fmla="*/ 367990 h 2118731"/>
                <a:gd name="connsiteX2" fmla="*/ 0 w 2509025"/>
                <a:gd name="connsiteY2" fmla="*/ 1215482 h 2118731"/>
                <a:gd name="connsiteX3" fmla="*/ 223025 w 2509025"/>
                <a:gd name="connsiteY3" fmla="*/ 1906858 h 2118731"/>
                <a:gd name="connsiteX4" fmla="*/ 423747 w 2509025"/>
                <a:gd name="connsiteY4" fmla="*/ 1962614 h 2118731"/>
                <a:gd name="connsiteX5" fmla="*/ 814039 w 2509025"/>
                <a:gd name="connsiteY5" fmla="*/ 2040673 h 2118731"/>
                <a:gd name="connsiteX6" fmla="*/ 914400 w 2509025"/>
                <a:gd name="connsiteY6" fmla="*/ 2062975 h 2118731"/>
                <a:gd name="connsiteX7" fmla="*/ 1103971 w 2509025"/>
                <a:gd name="connsiteY7" fmla="*/ 2096429 h 2118731"/>
                <a:gd name="connsiteX8" fmla="*/ 1148576 w 2509025"/>
                <a:gd name="connsiteY8" fmla="*/ 2107580 h 2118731"/>
                <a:gd name="connsiteX9" fmla="*/ 1427356 w 2509025"/>
                <a:gd name="connsiteY9" fmla="*/ 2118731 h 2118731"/>
                <a:gd name="connsiteX10" fmla="*/ 1672683 w 2509025"/>
                <a:gd name="connsiteY10" fmla="*/ 2118731 h 2118731"/>
                <a:gd name="connsiteX11" fmla="*/ 1862254 w 2509025"/>
                <a:gd name="connsiteY11" fmla="*/ 2029521 h 2118731"/>
                <a:gd name="connsiteX12" fmla="*/ 1962615 w 2509025"/>
                <a:gd name="connsiteY12" fmla="*/ 1973765 h 2118731"/>
                <a:gd name="connsiteX13" fmla="*/ 2018371 w 2509025"/>
                <a:gd name="connsiteY13" fmla="*/ 1918009 h 2118731"/>
                <a:gd name="connsiteX14" fmla="*/ 2141035 w 2509025"/>
                <a:gd name="connsiteY14" fmla="*/ 1761892 h 2118731"/>
                <a:gd name="connsiteX15" fmla="*/ 2141035 w 2509025"/>
                <a:gd name="connsiteY15" fmla="*/ 1505414 h 2118731"/>
                <a:gd name="connsiteX16" fmla="*/ 2141035 w 2509025"/>
                <a:gd name="connsiteY16" fmla="*/ 1282390 h 2118731"/>
                <a:gd name="connsiteX17" fmla="*/ 2085278 w 2509025"/>
                <a:gd name="connsiteY17" fmla="*/ 1115121 h 2118731"/>
                <a:gd name="connsiteX18" fmla="*/ 2040674 w 2509025"/>
                <a:gd name="connsiteY18" fmla="*/ 992458 h 2118731"/>
                <a:gd name="connsiteX19" fmla="*/ 2196791 w 2509025"/>
                <a:gd name="connsiteY19" fmla="*/ 680224 h 2118731"/>
                <a:gd name="connsiteX20" fmla="*/ 2274849 w 2509025"/>
                <a:gd name="connsiteY20" fmla="*/ 613317 h 2118731"/>
                <a:gd name="connsiteX21" fmla="*/ 2297152 w 2509025"/>
                <a:gd name="connsiteY21" fmla="*/ 591014 h 2118731"/>
                <a:gd name="connsiteX22" fmla="*/ 2330605 w 2509025"/>
                <a:gd name="connsiteY22" fmla="*/ 568712 h 2118731"/>
                <a:gd name="connsiteX23" fmla="*/ 2397513 w 2509025"/>
                <a:gd name="connsiteY23" fmla="*/ 546409 h 2118731"/>
                <a:gd name="connsiteX24" fmla="*/ 2486722 w 2509025"/>
                <a:gd name="connsiteY24" fmla="*/ 479502 h 2118731"/>
                <a:gd name="connsiteX25" fmla="*/ 2509025 w 2509025"/>
                <a:gd name="connsiteY25" fmla="*/ 278780 h 2118731"/>
                <a:gd name="connsiteX26" fmla="*/ 2442117 w 2509025"/>
                <a:gd name="connsiteY26" fmla="*/ 200721 h 2118731"/>
                <a:gd name="connsiteX27" fmla="*/ 2375210 w 2509025"/>
                <a:gd name="connsiteY27" fmla="*/ 122663 h 2118731"/>
                <a:gd name="connsiteX28" fmla="*/ 2364059 w 2509025"/>
                <a:gd name="connsiteY28" fmla="*/ 89209 h 2118731"/>
                <a:gd name="connsiteX29" fmla="*/ 2330605 w 2509025"/>
                <a:gd name="connsiteY29" fmla="*/ 66907 h 2118731"/>
                <a:gd name="connsiteX30" fmla="*/ 2286000 w 2509025"/>
                <a:gd name="connsiteY30" fmla="*/ 44604 h 2118731"/>
                <a:gd name="connsiteX31" fmla="*/ 2185639 w 2509025"/>
                <a:gd name="connsiteY31" fmla="*/ 22302 h 2118731"/>
                <a:gd name="connsiteX32" fmla="*/ 2141035 w 2509025"/>
                <a:gd name="connsiteY32" fmla="*/ 11151 h 2118731"/>
                <a:gd name="connsiteX33" fmla="*/ 2085278 w 2509025"/>
                <a:gd name="connsiteY33" fmla="*/ 0 h 2118731"/>
                <a:gd name="connsiteX34" fmla="*/ 1984917 w 2509025"/>
                <a:gd name="connsiteY34" fmla="*/ 0 h 2118731"/>
                <a:gd name="connsiteX35" fmla="*/ 1884556 w 2509025"/>
                <a:gd name="connsiteY35" fmla="*/ 33453 h 2118731"/>
                <a:gd name="connsiteX36" fmla="*/ 1851103 w 2509025"/>
                <a:gd name="connsiteY36" fmla="*/ 55756 h 2118731"/>
                <a:gd name="connsiteX37" fmla="*/ 1828800 w 2509025"/>
                <a:gd name="connsiteY37" fmla="*/ 66907 h 2118731"/>
                <a:gd name="connsiteX38" fmla="*/ 1706137 w 2509025"/>
                <a:gd name="connsiteY38" fmla="*/ 89209 h 2118731"/>
                <a:gd name="connsiteX39" fmla="*/ 1494264 w 2509025"/>
                <a:gd name="connsiteY39" fmla="*/ 122663 h 2118731"/>
                <a:gd name="connsiteX40" fmla="*/ 1360449 w 2509025"/>
                <a:gd name="connsiteY40" fmla="*/ 122663 h 2118731"/>
                <a:gd name="connsiteX41" fmla="*/ 1260088 w 2509025"/>
                <a:gd name="connsiteY41" fmla="*/ 100360 h 2118731"/>
                <a:gd name="connsiteX42" fmla="*/ 1193181 w 2509025"/>
                <a:gd name="connsiteY42" fmla="*/ 78058 h 2118731"/>
                <a:gd name="connsiteX43" fmla="*/ 1159727 w 2509025"/>
                <a:gd name="connsiteY43" fmla="*/ 66907 h 2118731"/>
                <a:gd name="connsiteX44" fmla="*/ 1103971 w 2509025"/>
                <a:gd name="connsiteY44" fmla="*/ 33453 h 211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09025" h="2118731">
                  <a:moveTo>
                    <a:pt x="1103971" y="33453"/>
                  </a:moveTo>
                  <a:lnTo>
                    <a:pt x="100361" y="367990"/>
                  </a:lnTo>
                  <a:lnTo>
                    <a:pt x="0" y="1215482"/>
                  </a:lnTo>
                  <a:lnTo>
                    <a:pt x="223025" y="1906858"/>
                  </a:lnTo>
                  <a:cubicBezTo>
                    <a:pt x="334355" y="1986380"/>
                    <a:pt x="269108" y="1962614"/>
                    <a:pt x="423747" y="1962614"/>
                  </a:cubicBezTo>
                  <a:lnTo>
                    <a:pt x="814039" y="2040673"/>
                  </a:lnTo>
                  <a:cubicBezTo>
                    <a:pt x="847493" y="2048107"/>
                    <a:pt x="880747" y="2056503"/>
                    <a:pt x="914400" y="2062975"/>
                  </a:cubicBezTo>
                  <a:cubicBezTo>
                    <a:pt x="977412" y="2075093"/>
                    <a:pt x="1041720" y="2080867"/>
                    <a:pt x="1103971" y="2096429"/>
                  </a:cubicBezTo>
                  <a:lnTo>
                    <a:pt x="1148576" y="2107580"/>
                  </a:lnTo>
                  <a:lnTo>
                    <a:pt x="1427356" y="2118731"/>
                  </a:lnTo>
                  <a:lnTo>
                    <a:pt x="1672683" y="2118731"/>
                  </a:lnTo>
                  <a:lnTo>
                    <a:pt x="1862254" y="2029521"/>
                  </a:lnTo>
                  <a:cubicBezTo>
                    <a:pt x="1895708" y="2010936"/>
                    <a:pt x="1931474" y="1996009"/>
                    <a:pt x="1962615" y="1973765"/>
                  </a:cubicBezTo>
                  <a:cubicBezTo>
                    <a:pt x="1984003" y="1958488"/>
                    <a:pt x="2018371" y="1918009"/>
                    <a:pt x="2018371" y="1918009"/>
                  </a:cubicBezTo>
                  <a:lnTo>
                    <a:pt x="2141035" y="1761892"/>
                  </a:lnTo>
                  <a:lnTo>
                    <a:pt x="2141035" y="1505414"/>
                  </a:lnTo>
                  <a:lnTo>
                    <a:pt x="2141035" y="1282390"/>
                  </a:lnTo>
                  <a:cubicBezTo>
                    <a:pt x="2093986" y="1129480"/>
                    <a:pt x="2119041" y="1182644"/>
                    <a:pt x="2085278" y="1115121"/>
                  </a:cubicBezTo>
                  <a:lnTo>
                    <a:pt x="2040674" y="992458"/>
                  </a:lnTo>
                  <a:lnTo>
                    <a:pt x="2196791" y="680224"/>
                  </a:lnTo>
                  <a:cubicBezTo>
                    <a:pt x="2222810" y="657922"/>
                    <a:pt x="2249236" y="636084"/>
                    <a:pt x="2274849" y="613317"/>
                  </a:cubicBezTo>
                  <a:cubicBezTo>
                    <a:pt x="2282707" y="606332"/>
                    <a:pt x="2288942" y="597582"/>
                    <a:pt x="2297152" y="591014"/>
                  </a:cubicBezTo>
                  <a:cubicBezTo>
                    <a:pt x="2307617" y="582642"/>
                    <a:pt x="2330605" y="568712"/>
                    <a:pt x="2330605" y="568712"/>
                  </a:cubicBezTo>
                  <a:lnTo>
                    <a:pt x="2397513" y="546409"/>
                  </a:lnTo>
                  <a:lnTo>
                    <a:pt x="2486722" y="479502"/>
                  </a:lnTo>
                  <a:lnTo>
                    <a:pt x="2509025" y="278780"/>
                  </a:lnTo>
                  <a:cubicBezTo>
                    <a:pt x="2486722" y="252760"/>
                    <a:pt x="2465170" y="226079"/>
                    <a:pt x="2442117" y="200721"/>
                  </a:cubicBezTo>
                  <a:cubicBezTo>
                    <a:pt x="2374515" y="126359"/>
                    <a:pt x="2417795" y="186539"/>
                    <a:pt x="2375210" y="122663"/>
                  </a:cubicBezTo>
                  <a:cubicBezTo>
                    <a:pt x="2371493" y="111512"/>
                    <a:pt x="2371402" y="98388"/>
                    <a:pt x="2364059" y="89209"/>
                  </a:cubicBezTo>
                  <a:cubicBezTo>
                    <a:pt x="2355687" y="78744"/>
                    <a:pt x="2342241" y="73556"/>
                    <a:pt x="2330605" y="66907"/>
                  </a:cubicBezTo>
                  <a:cubicBezTo>
                    <a:pt x="2316172" y="58660"/>
                    <a:pt x="2301565" y="50441"/>
                    <a:pt x="2286000" y="44604"/>
                  </a:cubicBezTo>
                  <a:cubicBezTo>
                    <a:pt x="2266220" y="37187"/>
                    <a:pt x="2202982" y="26156"/>
                    <a:pt x="2185639" y="22302"/>
                  </a:cubicBezTo>
                  <a:cubicBezTo>
                    <a:pt x="2170678" y="18977"/>
                    <a:pt x="2155996" y="14476"/>
                    <a:pt x="2141035" y="11151"/>
                  </a:cubicBezTo>
                  <a:cubicBezTo>
                    <a:pt x="2122533" y="7039"/>
                    <a:pt x="2085278" y="0"/>
                    <a:pt x="2085278" y="0"/>
                  </a:cubicBezTo>
                  <a:lnTo>
                    <a:pt x="1984917" y="0"/>
                  </a:lnTo>
                  <a:cubicBezTo>
                    <a:pt x="1951463" y="11151"/>
                    <a:pt x="1917107" y="19890"/>
                    <a:pt x="1884556" y="33453"/>
                  </a:cubicBezTo>
                  <a:cubicBezTo>
                    <a:pt x="1872185" y="38608"/>
                    <a:pt x="1862595" y="48861"/>
                    <a:pt x="1851103" y="55756"/>
                  </a:cubicBezTo>
                  <a:cubicBezTo>
                    <a:pt x="1843976" y="60032"/>
                    <a:pt x="1836234" y="63190"/>
                    <a:pt x="1828800" y="66907"/>
                  </a:cubicBezTo>
                  <a:lnTo>
                    <a:pt x="1706137" y="89209"/>
                  </a:lnTo>
                  <a:cubicBezTo>
                    <a:pt x="1524289" y="125579"/>
                    <a:pt x="1595729" y="122663"/>
                    <a:pt x="1494264" y="122663"/>
                  </a:cubicBezTo>
                  <a:lnTo>
                    <a:pt x="1360449" y="122663"/>
                  </a:lnTo>
                  <a:cubicBezTo>
                    <a:pt x="1326995" y="115229"/>
                    <a:pt x="1293201" y="109190"/>
                    <a:pt x="1260088" y="100360"/>
                  </a:cubicBezTo>
                  <a:cubicBezTo>
                    <a:pt x="1237373" y="94303"/>
                    <a:pt x="1215483" y="85492"/>
                    <a:pt x="1193181" y="78058"/>
                  </a:cubicBezTo>
                  <a:lnTo>
                    <a:pt x="1159727" y="66907"/>
                  </a:lnTo>
                  <a:cubicBezTo>
                    <a:pt x="1152674" y="64556"/>
                    <a:pt x="1144859" y="66907"/>
                    <a:pt x="1103971" y="33453"/>
                  </a:cubicBezTo>
                  <a:close/>
                </a:path>
              </a:pathLst>
            </a:custGeom>
            <a:solidFill>
              <a:srgbClr val="FFFFCC"/>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125" name="Group 124"/>
            <p:cNvGrpSpPr/>
            <p:nvPr/>
          </p:nvGrpSpPr>
          <p:grpSpPr>
            <a:xfrm>
              <a:off x="685800" y="4800600"/>
              <a:ext cx="1295400" cy="1066800"/>
              <a:chOff x="685800" y="4267200"/>
              <a:chExt cx="1295400" cy="1066800"/>
            </a:xfrm>
          </p:grpSpPr>
          <p:sp>
            <p:nvSpPr>
              <p:cNvPr id="130" name="Oval 129"/>
              <p:cNvSpPr/>
              <p:nvPr/>
            </p:nvSpPr>
            <p:spPr bwMode="auto">
              <a:xfrm>
                <a:off x="685800" y="42672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1" name="Oval 130"/>
              <p:cNvSpPr/>
              <p:nvPr/>
            </p:nvSpPr>
            <p:spPr bwMode="auto">
              <a:xfrm>
                <a:off x="1066800" y="4267200"/>
                <a:ext cx="152400" cy="152400"/>
              </a:xfrm>
              <a:prstGeom prst="ellipse">
                <a:avLst/>
              </a:prstGeom>
              <a:solidFill>
                <a:srgbClr val="FFFF0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2" name="Oval 131"/>
              <p:cNvSpPr/>
              <p:nvPr/>
            </p:nvSpPr>
            <p:spPr bwMode="auto">
              <a:xfrm>
                <a:off x="1447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3" name="Oval 132"/>
              <p:cNvSpPr/>
              <p:nvPr/>
            </p:nvSpPr>
            <p:spPr bwMode="auto">
              <a:xfrm>
                <a:off x="1828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4" name="Oval 133"/>
              <p:cNvSpPr/>
              <p:nvPr/>
            </p:nvSpPr>
            <p:spPr bwMode="auto">
              <a:xfrm>
                <a:off x="685800" y="45720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5" name="Oval 134"/>
              <p:cNvSpPr/>
              <p:nvPr/>
            </p:nvSpPr>
            <p:spPr bwMode="auto">
              <a:xfrm>
                <a:off x="1066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6" name="Oval 135"/>
              <p:cNvSpPr/>
              <p:nvPr/>
            </p:nvSpPr>
            <p:spPr bwMode="auto">
              <a:xfrm>
                <a:off x="1447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7" name="Oval 136"/>
              <p:cNvSpPr/>
              <p:nvPr/>
            </p:nvSpPr>
            <p:spPr bwMode="auto">
              <a:xfrm>
                <a:off x="1828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8" name="Oval 137"/>
              <p:cNvSpPr/>
              <p:nvPr/>
            </p:nvSpPr>
            <p:spPr bwMode="auto">
              <a:xfrm>
                <a:off x="685800" y="48768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9" name="Oval 138"/>
              <p:cNvSpPr/>
              <p:nvPr/>
            </p:nvSpPr>
            <p:spPr bwMode="auto">
              <a:xfrm>
                <a:off x="1066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40" name="Oval 139"/>
              <p:cNvSpPr/>
              <p:nvPr/>
            </p:nvSpPr>
            <p:spPr bwMode="auto">
              <a:xfrm>
                <a:off x="1447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41" name="Oval 140"/>
              <p:cNvSpPr/>
              <p:nvPr/>
            </p:nvSpPr>
            <p:spPr bwMode="auto">
              <a:xfrm>
                <a:off x="1828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42" name="Oval 141"/>
              <p:cNvSpPr/>
              <p:nvPr/>
            </p:nvSpPr>
            <p:spPr bwMode="auto">
              <a:xfrm>
                <a:off x="685800" y="51816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43" name="Oval 142"/>
              <p:cNvSpPr/>
              <p:nvPr/>
            </p:nvSpPr>
            <p:spPr bwMode="auto">
              <a:xfrm>
                <a:off x="1066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44" name="Oval 143"/>
              <p:cNvSpPr/>
              <p:nvPr/>
            </p:nvSpPr>
            <p:spPr bwMode="auto">
              <a:xfrm>
                <a:off x="1447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45" name="Oval 144"/>
              <p:cNvSpPr/>
              <p:nvPr/>
            </p:nvSpPr>
            <p:spPr bwMode="auto">
              <a:xfrm>
                <a:off x="1828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sp>
          <p:nvSpPr>
            <p:cNvPr id="126" name="TextBox 125"/>
            <p:cNvSpPr txBox="1"/>
            <p:nvPr/>
          </p:nvSpPr>
          <p:spPr>
            <a:xfrm>
              <a:off x="685800" y="4450895"/>
              <a:ext cx="228600" cy="338554"/>
            </a:xfrm>
            <a:prstGeom prst="rect">
              <a:avLst/>
            </a:prstGeom>
            <a:noFill/>
          </p:spPr>
          <p:txBody>
            <a:bodyPr wrap="square" rtlCol="0">
              <a:spAutoFit/>
            </a:bodyPr>
            <a:lstStyle/>
            <a:p>
              <a:pPr algn="ctr"/>
              <a:r>
                <a:rPr lang="en-US" sz="1600" dirty="0">
                  <a:solidFill>
                    <a:schemeClr val="accent2"/>
                  </a:solidFill>
                  <a:latin typeface="+mj-lt"/>
                </a:rPr>
                <a:t>1</a:t>
              </a:r>
            </a:p>
          </p:txBody>
        </p:sp>
        <p:sp>
          <p:nvSpPr>
            <p:cNvPr id="127" name="TextBox 126"/>
            <p:cNvSpPr txBox="1"/>
            <p:nvPr/>
          </p:nvSpPr>
          <p:spPr>
            <a:xfrm>
              <a:off x="1066800" y="4450895"/>
              <a:ext cx="228600" cy="338554"/>
            </a:xfrm>
            <a:prstGeom prst="rect">
              <a:avLst/>
            </a:prstGeom>
            <a:noFill/>
          </p:spPr>
          <p:txBody>
            <a:bodyPr wrap="square" rtlCol="0">
              <a:spAutoFit/>
            </a:bodyPr>
            <a:lstStyle/>
            <a:p>
              <a:pPr algn="ctr"/>
              <a:r>
                <a:rPr lang="en-US" sz="1600" dirty="0">
                  <a:solidFill>
                    <a:schemeClr val="accent2"/>
                  </a:solidFill>
                  <a:latin typeface="+mj-lt"/>
                </a:rPr>
                <a:t>2</a:t>
              </a:r>
            </a:p>
          </p:txBody>
        </p:sp>
        <p:sp>
          <p:nvSpPr>
            <p:cNvPr id="128" name="TextBox 127"/>
            <p:cNvSpPr txBox="1"/>
            <p:nvPr/>
          </p:nvSpPr>
          <p:spPr>
            <a:xfrm>
              <a:off x="1447800" y="4450895"/>
              <a:ext cx="228600" cy="338554"/>
            </a:xfrm>
            <a:prstGeom prst="rect">
              <a:avLst/>
            </a:prstGeom>
            <a:noFill/>
          </p:spPr>
          <p:txBody>
            <a:bodyPr wrap="square" rtlCol="0">
              <a:spAutoFit/>
            </a:bodyPr>
            <a:lstStyle/>
            <a:p>
              <a:pPr algn="ctr"/>
              <a:r>
                <a:rPr lang="en-US" sz="1600" dirty="0">
                  <a:solidFill>
                    <a:schemeClr val="accent2"/>
                  </a:solidFill>
                  <a:latin typeface="+mj-lt"/>
                </a:rPr>
                <a:t>3</a:t>
              </a:r>
            </a:p>
          </p:txBody>
        </p:sp>
        <p:sp>
          <p:nvSpPr>
            <p:cNvPr id="129" name="TextBox 128"/>
            <p:cNvSpPr txBox="1"/>
            <p:nvPr/>
          </p:nvSpPr>
          <p:spPr>
            <a:xfrm>
              <a:off x="1828800" y="4450895"/>
              <a:ext cx="228600" cy="338554"/>
            </a:xfrm>
            <a:prstGeom prst="rect">
              <a:avLst/>
            </a:prstGeom>
            <a:noFill/>
          </p:spPr>
          <p:txBody>
            <a:bodyPr wrap="square" rtlCol="0">
              <a:spAutoFit/>
            </a:bodyPr>
            <a:lstStyle/>
            <a:p>
              <a:pPr algn="ctr"/>
              <a:r>
                <a:rPr lang="en-US" sz="1600" dirty="0">
                  <a:solidFill>
                    <a:schemeClr val="accent2"/>
                  </a:solidFill>
                  <a:latin typeface="+mj-lt"/>
                </a:rPr>
                <a:t>4</a:t>
              </a:r>
            </a:p>
          </p:txBody>
        </p:sp>
      </p:grpSp>
      <p:grpSp>
        <p:nvGrpSpPr>
          <p:cNvPr id="146" name="Group 145"/>
          <p:cNvGrpSpPr/>
          <p:nvPr/>
        </p:nvGrpSpPr>
        <p:grpSpPr>
          <a:xfrm>
            <a:off x="6400800" y="4267200"/>
            <a:ext cx="2509025" cy="2118731"/>
            <a:chOff x="223024" y="4282069"/>
            <a:chExt cx="2509025" cy="2118731"/>
          </a:xfrm>
        </p:grpSpPr>
        <p:sp>
          <p:nvSpPr>
            <p:cNvPr id="147" name="Freeform 146"/>
            <p:cNvSpPr/>
            <p:nvPr/>
          </p:nvSpPr>
          <p:spPr bwMode="auto">
            <a:xfrm>
              <a:off x="223024" y="4282069"/>
              <a:ext cx="2509025" cy="2118731"/>
            </a:xfrm>
            <a:custGeom>
              <a:avLst/>
              <a:gdLst>
                <a:gd name="connsiteX0" fmla="*/ 1103971 w 2509025"/>
                <a:gd name="connsiteY0" fmla="*/ 33453 h 2118731"/>
                <a:gd name="connsiteX1" fmla="*/ 100361 w 2509025"/>
                <a:gd name="connsiteY1" fmla="*/ 367990 h 2118731"/>
                <a:gd name="connsiteX2" fmla="*/ 0 w 2509025"/>
                <a:gd name="connsiteY2" fmla="*/ 1215482 h 2118731"/>
                <a:gd name="connsiteX3" fmla="*/ 223025 w 2509025"/>
                <a:gd name="connsiteY3" fmla="*/ 1906858 h 2118731"/>
                <a:gd name="connsiteX4" fmla="*/ 423747 w 2509025"/>
                <a:gd name="connsiteY4" fmla="*/ 1962614 h 2118731"/>
                <a:gd name="connsiteX5" fmla="*/ 814039 w 2509025"/>
                <a:gd name="connsiteY5" fmla="*/ 2040673 h 2118731"/>
                <a:gd name="connsiteX6" fmla="*/ 914400 w 2509025"/>
                <a:gd name="connsiteY6" fmla="*/ 2062975 h 2118731"/>
                <a:gd name="connsiteX7" fmla="*/ 1103971 w 2509025"/>
                <a:gd name="connsiteY7" fmla="*/ 2096429 h 2118731"/>
                <a:gd name="connsiteX8" fmla="*/ 1148576 w 2509025"/>
                <a:gd name="connsiteY8" fmla="*/ 2107580 h 2118731"/>
                <a:gd name="connsiteX9" fmla="*/ 1427356 w 2509025"/>
                <a:gd name="connsiteY9" fmla="*/ 2118731 h 2118731"/>
                <a:gd name="connsiteX10" fmla="*/ 1672683 w 2509025"/>
                <a:gd name="connsiteY10" fmla="*/ 2118731 h 2118731"/>
                <a:gd name="connsiteX11" fmla="*/ 1862254 w 2509025"/>
                <a:gd name="connsiteY11" fmla="*/ 2029521 h 2118731"/>
                <a:gd name="connsiteX12" fmla="*/ 1962615 w 2509025"/>
                <a:gd name="connsiteY12" fmla="*/ 1973765 h 2118731"/>
                <a:gd name="connsiteX13" fmla="*/ 2018371 w 2509025"/>
                <a:gd name="connsiteY13" fmla="*/ 1918009 h 2118731"/>
                <a:gd name="connsiteX14" fmla="*/ 2141035 w 2509025"/>
                <a:gd name="connsiteY14" fmla="*/ 1761892 h 2118731"/>
                <a:gd name="connsiteX15" fmla="*/ 2141035 w 2509025"/>
                <a:gd name="connsiteY15" fmla="*/ 1505414 h 2118731"/>
                <a:gd name="connsiteX16" fmla="*/ 2141035 w 2509025"/>
                <a:gd name="connsiteY16" fmla="*/ 1282390 h 2118731"/>
                <a:gd name="connsiteX17" fmla="*/ 2085278 w 2509025"/>
                <a:gd name="connsiteY17" fmla="*/ 1115121 h 2118731"/>
                <a:gd name="connsiteX18" fmla="*/ 2040674 w 2509025"/>
                <a:gd name="connsiteY18" fmla="*/ 992458 h 2118731"/>
                <a:gd name="connsiteX19" fmla="*/ 2196791 w 2509025"/>
                <a:gd name="connsiteY19" fmla="*/ 680224 h 2118731"/>
                <a:gd name="connsiteX20" fmla="*/ 2274849 w 2509025"/>
                <a:gd name="connsiteY20" fmla="*/ 613317 h 2118731"/>
                <a:gd name="connsiteX21" fmla="*/ 2297152 w 2509025"/>
                <a:gd name="connsiteY21" fmla="*/ 591014 h 2118731"/>
                <a:gd name="connsiteX22" fmla="*/ 2330605 w 2509025"/>
                <a:gd name="connsiteY22" fmla="*/ 568712 h 2118731"/>
                <a:gd name="connsiteX23" fmla="*/ 2397513 w 2509025"/>
                <a:gd name="connsiteY23" fmla="*/ 546409 h 2118731"/>
                <a:gd name="connsiteX24" fmla="*/ 2486722 w 2509025"/>
                <a:gd name="connsiteY24" fmla="*/ 479502 h 2118731"/>
                <a:gd name="connsiteX25" fmla="*/ 2509025 w 2509025"/>
                <a:gd name="connsiteY25" fmla="*/ 278780 h 2118731"/>
                <a:gd name="connsiteX26" fmla="*/ 2442117 w 2509025"/>
                <a:gd name="connsiteY26" fmla="*/ 200721 h 2118731"/>
                <a:gd name="connsiteX27" fmla="*/ 2375210 w 2509025"/>
                <a:gd name="connsiteY27" fmla="*/ 122663 h 2118731"/>
                <a:gd name="connsiteX28" fmla="*/ 2364059 w 2509025"/>
                <a:gd name="connsiteY28" fmla="*/ 89209 h 2118731"/>
                <a:gd name="connsiteX29" fmla="*/ 2330605 w 2509025"/>
                <a:gd name="connsiteY29" fmla="*/ 66907 h 2118731"/>
                <a:gd name="connsiteX30" fmla="*/ 2286000 w 2509025"/>
                <a:gd name="connsiteY30" fmla="*/ 44604 h 2118731"/>
                <a:gd name="connsiteX31" fmla="*/ 2185639 w 2509025"/>
                <a:gd name="connsiteY31" fmla="*/ 22302 h 2118731"/>
                <a:gd name="connsiteX32" fmla="*/ 2141035 w 2509025"/>
                <a:gd name="connsiteY32" fmla="*/ 11151 h 2118731"/>
                <a:gd name="connsiteX33" fmla="*/ 2085278 w 2509025"/>
                <a:gd name="connsiteY33" fmla="*/ 0 h 2118731"/>
                <a:gd name="connsiteX34" fmla="*/ 1984917 w 2509025"/>
                <a:gd name="connsiteY34" fmla="*/ 0 h 2118731"/>
                <a:gd name="connsiteX35" fmla="*/ 1884556 w 2509025"/>
                <a:gd name="connsiteY35" fmla="*/ 33453 h 2118731"/>
                <a:gd name="connsiteX36" fmla="*/ 1851103 w 2509025"/>
                <a:gd name="connsiteY36" fmla="*/ 55756 h 2118731"/>
                <a:gd name="connsiteX37" fmla="*/ 1828800 w 2509025"/>
                <a:gd name="connsiteY37" fmla="*/ 66907 h 2118731"/>
                <a:gd name="connsiteX38" fmla="*/ 1706137 w 2509025"/>
                <a:gd name="connsiteY38" fmla="*/ 89209 h 2118731"/>
                <a:gd name="connsiteX39" fmla="*/ 1494264 w 2509025"/>
                <a:gd name="connsiteY39" fmla="*/ 122663 h 2118731"/>
                <a:gd name="connsiteX40" fmla="*/ 1360449 w 2509025"/>
                <a:gd name="connsiteY40" fmla="*/ 122663 h 2118731"/>
                <a:gd name="connsiteX41" fmla="*/ 1260088 w 2509025"/>
                <a:gd name="connsiteY41" fmla="*/ 100360 h 2118731"/>
                <a:gd name="connsiteX42" fmla="*/ 1193181 w 2509025"/>
                <a:gd name="connsiteY42" fmla="*/ 78058 h 2118731"/>
                <a:gd name="connsiteX43" fmla="*/ 1159727 w 2509025"/>
                <a:gd name="connsiteY43" fmla="*/ 66907 h 2118731"/>
                <a:gd name="connsiteX44" fmla="*/ 1103971 w 2509025"/>
                <a:gd name="connsiteY44" fmla="*/ 33453 h 211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09025" h="2118731">
                  <a:moveTo>
                    <a:pt x="1103971" y="33453"/>
                  </a:moveTo>
                  <a:lnTo>
                    <a:pt x="100361" y="367990"/>
                  </a:lnTo>
                  <a:lnTo>
                    <a:pt x="0" y="1215482"/>
                  </a:lnTo>
                  <a:lnTo>
                    <a:pt x="223025" y="1906858"/>
                  </a:lnTo>
                  <a:cubicBezTo>
                    <a:pt x="334355" y="1986380"/>
                    <a:pt x="269108" y="1962614"/>
                    <a:pt x="423747" y="1962614"/>
                  </a:cubicBezTo>
                  <a:lnTo>
                    <a:pt x="814039" y="2040673"/>
                  </a:lnTo>
                  <a:cubicBezTo>
                    <a:pt x="847493" y="2048107"/>
                    <a:pt x="880747" y="2056503"/>
                    <a:pt x="914400" y="2062975"/>
                  </a:cubicBezTo>
                  <a:cubicBezTo>
                    <a:pt x="977412" y="2075093"/>
                    <a:pt x="1041720" y="2080867"/>
                    <a:pt x="1103971" y="2096429"/>
                  </a:cubicBezTo>
                  <a:lnTo>
                    <a:pt x="1148576" y="2107580"/>
                  </a:lnTo>
                  <a:lnTo>
                    <a:pt x="1427356" y="2118731"/>
                  </a:lnTo>
                  <a:lnTo>
                    <a:pt x="1672683" y="2118731"/>
                  </a:lnTo>
                  <a:lnTo>
                    <a:pt x="1862254" y="2029521"/>
                  </a:lnTo>
                  <a:cubicBezTo>
                    <a:pt x="1895708" y="2010936"/>
                    <a:pt x="1931474" y="1996009"/>
                    <a:pt x="1962615" y="1973765"/>
                  </a:cubicBezTo>
                  <a:cubicBezTo>
                    <a:pt x="1984003" y="1958488"/>
                    <a:pt x="2018371" y="1918009"/>
                    <a:pt x="2018371" y="1918009"/>
                  </a:cubicBezTo>
                  <a:lnTo>
                    <a:pt x="2141035" y="1761892"/>
                  </a:lnTo>
                  <a:lnTo>
                    <a:pt x="2141035" y="1505414"/>
                  </a:lnTo>
                  <a:lnTo>
                    <a:pt x="2141035" y="1282390"/>
                  </a:lnTo>
                  <a:cubicBezTo>
                    <a:pt x="2093986" y="1129480"/>
                    <a:pt x="2119041" y="1182644"/>
                    <a:pt x="2085278" y="1115121"/>
                  </a:cubicBezTo>
                  <a:lnTo>
                    <a:pt x="2040674" y="992458"/>
                  </a:lnTo>
                  <a:lnTo>
                    <a:pt x="2196791" y="680224"/>
                  </a:lnTo>
                  <a:cubicBezTo>
                    <a:pt x="2222810" y="657922"/>
                    <a:pt x="2249236" y="636084"/>
                    <a:pt x="2274849" y="613317"/>
                  </a:cubicBezTo>
                  <a:cubicBezTo>
                    <a:pt x="2282707" y="606332"/>
                    <a:pt x="2288942" y="597582"/>
                    <a:pt x="2297152" y="591014"/>
                  </a:cubicBezTo>
                  <a:cubicBezTo>
                    <a:pt x="2307617" y="582642"/>
                    <a:pt x="2330605" y="568712"/>
                    <a:pt x="2330605" y="568712"/>
                  </a:cubicBezTo>
                  <a:lnTo>
                    <a:pt x="2397513" y="546409"/>
                  </a:lnTo>
                  <a:lnTo>
                    <a:pt x="2486722" y="479502"/>
                  </a:lnTo>
                  <a:lnTo>
                    <a:pt x="2509025" y="278780"/>
                  </a:lnTo>
                  <a:cubicBezTo>
                    <a:pt x="2486722" y="252760"/>
                    <a:pt x="2465170" y="226079"/>
                    <a:pt x="2442117" y="200721"/>
                  </a:cubicBezTo>
                  <a:cubicBezTo>
                    <a:pt x="2374515" y="126359"/>
                    <a:pt x="2417795" y="186539"/>
                    <a:pt x="2375210" y="122663"/>
                  </a:cubicBezTo>
                  <a:cubicBezTo>
                    <a:pt x="2371493" y="111512"/>
                    <a:pt x="2371402" y="98388"/>
                    <a:pt x="2364059" y="89209"/>
                  </a:cubicBezTo>
                  <a:cubicBezTo>
                    <a:pt x="2355687" y="78744"/>
                    <a:pt x="2342241" y="73556"/>
                    <a:pt x="2330605" y="66907"/>
                  </a:cubicBezTo>
                  <a:cubicBezTo>
                    <a:pt x="2316172" y="58660"/>
                    <a:pt x="2301565" y="50441"/>
                    <a:pt x="2286000" y="44604"/>
                  </a:cubicBezTo>
                  <a:cubicBezTo>
                    <a:pt x="2266220" y="37187"/>
                    <a:pt x="2202982" y="26156"/>
                    <a:pt x="2185639" y="22302"/>
                  </a:cubicBezTo>
                  <a:cubicBezTo>
                    <a:pt x="2170678" y="18977"/>
                    <a:pt x="2155996" y="14476"/>
                    <a:pt x="2141035" y="11151"/>
                  </a:cubicBezTo>
                  <a:cubicBezTo>
                    <a:pt x="2122533" y="7039"/>
                    <a:pt x="2085278" y="0"/>
                    <a:pt x="2085278" y="0"/>
                  </a:cubicBezTo>
                  <a:lnTo>
                    <a:pt x="1984917" y="0"/>
                  </a:lnTo>
                  <a:cubicBezTo>
                    <a:pt x="1951463" y="11151"/>
                    <a:pt x="1917107" y="19890"/>
                    <a:pt x="1884556" y="33453"/>
                  </a:cubicBezTo>
                  <a:cubicBezTo>
                    <a:pt x="1872185" y="38608"/>
                    <a:pt x="1862595" y="48861"/>
                    <a:pt x="1851103" y="55756"/>
                  </a:cubicBezTo>
                  <a:cubicBezTo>
                    <a:pt x="1843976" y="60032"/>
                    <a:pt x="1836234" y="63190"/>
                    <a:pt x="1828800" y="66907"/>
                  </a:cubicBezTo>
                  <a:lnTo>
                    <a:pt x="1706137" y="89209"/>
                  </a:lnTo>
                  <a:cubicBezTo>
                    <a:pt x="1524289" y="125579"/>
                    <a:pt x="1595729" y="122663"/>
                    <a:pt x="1494264" y="122663"/>
                  </a:cubicBezTo>
                  <a:lnTo>
                    <a:pt x="1360449" y="122663"/>
                  </a:lnTo>
                  <a:cubicBezTo>
                    <a:pt x="1326995" y="115229"/>
                    <a:pt x="1293201" y="109190"/>
                    <a:pt x="1260088" y="100360"/>
                  </a:cubicBezTo>
                  <a:cubicBezTo>
                    <a:pt x="1237373" y="94303"/>
                    <a:pt x="1215483" y="85492"/>
                    <a:pt x="1193181" y="78058"/>
                  </a:cubicBezTo>
                  <a:lnTo>
                    <a:pt x="1159727" y="66907"/>
                  </a:lnTo>
                  <a:cubicBezTo>
                    <a:pt x="1152674" y="64556"/>
                    <a:pt x="1144859" y="66907"/>
                    <a:pt x="1103971" y="33453"/>
                  </a:cubicBezTo>
                  <a:close/>
                </a:path>
              </a:pathLst>
            </a:custGeom>
            <a:solidFill>
              <a:srgbClr val="FFFFCC"/>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148" name="Group 147"/>
            <p:cNvGrpSpPr/>
            <p:nvPr/>
          </p:nvGrpSpPr>
          <p:grpSpPr>
            <a:xfrm>
              <a:off x="685800" y="4800600"/>
              <a:ext cx="1295400" cy="1066800"/>
              <a:chOff x="685800" y="4267200"/>
              <a:chExt cx="1295400" cy="1066800"/>
            </a:xfrm>
          </p:grpSpPr>
          <p:sp>
            <p:nvSpPr>
              <p:cNvPr id="153" name="Oval 152"/>
              <p:cNvSpPr/>
              <p:nvPr/>
            </p:nvSpPr>
            <p:spPr bwMode="auto">
              <a:xfrm>
                <a:off x="685800" y="42672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54" name="Oval 153"/>
              <p:cNvSpPr/>
              <p:nvPr/>
            </p:nvSpPr>
            <p:spPr bwMode="auto">
              <a:xfrm>
                <a:off x="1066800" y="42672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55" name="Oval 154"/>
              <p:cNvSpPr/>
              <p:nvPr/>
            </p:nvSpPr>
            <p:spPr bwMode="auto">
              <a:xfrm>
                <a:off x="1447800" y="42672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56" name="Oval 155"/>
              <p:cNvSpPr/>
              <p:nvPr/>
            </p:nvSpPr>
            <p:spPr bwMode="auto">
              <a:xfrm>
                <a:off x="1828800" y="42672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57" name="Oval 156"/>
              <p:cNvSpPr/>
              <p:nvPr/>
            </p:nvSpPr>
            <p:spPr bwMode="auto">
              <a:xfrm>
                <a:off x="685800" y="45720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58" name="Oval 157"/>
              <p:cNvSpPr/>
              <p:nvPr/>
            </p:nvSpPr>
            <p:spPr bwMode="auto">
              <a:xfrm>
                <a:off x="1066800" y="45720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59" name="Oval 158"/>
              <p:cNvSpPr/>
              <p:nvPr/>
            </p:nvSpPr>
            <p:spPr bwMode="auto">
              <a:xfrm>
                <a:off x="1447800" y="45720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60" name="Oval 159"/>
              <p:cNvSpPr/>
              <p:nvPr/>
            </p:nvSpPr>
            <p:spPr bwMode="auto">
              <a:xfrm>
                <a:off x="1828800" y="45720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61" name="Oval 160"/>
              <p:cNvSpPr/>
              <p:nvPr/>
            </p:nvSpPr>
            <p:spPr bwMode="auto">
              <a:xfrm>
                <a:off x="685800" y="48768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62" name="Oval 161"/>
              <p:cNvSpPr/>
              <p:nvPr/>
            </p:nvSpPr>
            <p:spPr bwMode="auto">
              <a:xfrm>
                <a:off x="1066800" y="48768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63" name="Oval 162"/>
              <p:cNvSpPr/>
              <p:nvPr/>
            </p:nvSpPr>
            <p:spPr bwMode="auto">
              <a:xfrm>
                <a:off x="1447800" y="48768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64" name="Oval 163"/>
              <p:cNvSpPr/>
              <p:nvPr/>
            </p:nvSpPr>
            <p:spPr bwMode="auto">
              <a:xfrm>
                <a:off x="1828800" y="48768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65" name="Oval 164"/>
              <p:cNvSpPr/>
              <p:nvPr/>
            </p:nvSpPr>
            <p:spPr bwMode="auto">
              <a:xfrm>
                <a:off x="685800" y="51816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66" name="Oval 165"/>
              <p:cNvSpPr/>
              <p:nvPr/>
            </p:nvSpPr>
            <p:spPr bwMode="auto">
              <a:xfrm>
                <a:off x="1066800" y="51816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67" name="Oval 166"/>
              <p:cNvSpPr/>
              <p:nvPr/>
            </p:nvSpPr>
            <p:spPr bwMode="auto">
              <a:xfrm>
                <a:off x="1447800" y="51816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68" name="Oval 167"/>
              <p:cNvSpPr/>
              <p:nvPr/>
            </p:nvSpPr>
            <p:spPr bwMode="auto">
              <a:xfrm>
                <a:off x="1828800" y="51816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sp>
          <p:nvSpPr>
            <p:cNvPr id="149" name="TextBox 148"/>
            <p:cNvSpPr txBox="1"/>
            <p:nvPr/>
          </p:nvSpPr>
          <p:spPr>
            <a:xfrm>
              <a:off x="685800" y="4450895"/>
              <a:ext cx="228600" cy="338554"/>
            </a:xfrm>
            <a:prstGeom prst="rect">
              <a:avLst/>
            </a:prstGeom>
            <a:noFill/>
          </p:spPr>
          <p:txBody>
            <a:bodyPr wrap="square" rtlCol="0">
              <a:spAutoFit/>
            </a:bodyPr>
            <a:lstStyle/>
            <a:p>
              <a:pPr algn="ctr"/>
              <a:r>
                <a:rPr lang="en-US" sz="1600" dirty="0">
                  <a:solidFill>
                    <a:schemeClr val="accent2"/>
                  </a:solidFill>
                  <a:latin typeface="+mj-lt"/>
                </a:rPr>
                <a:t>1</a:t>
              </a:r>
            </a:p>
          </p:txBody>
        </p:sp>
        <p:sp>
          <p:nvSpPr>
            <p:cNvPr id="150" name="TextBox 149"/>
            <p:cNvSpPr txBox="1"/>
            <p:nvPr/>
          </p:nvSpPr>
          <p:spPr>
            <a:xfrm>
              <a:off x="1066800" y="4450895"/>
              <a:ext cx="228600" cy="338554"/>
            </a:xfrm>
            <a:prstGeom prst="rect">
              <a:avLst/>
            </a:prstGeom>
            <a:noFill/>
          </p:spPr>
          <p:txBody>
            <a:bodyPr wrap="square" rtlCol="0">
              <a:spAutoFit/>
            </a:bodyPr>
            <a:lstStyle/>
            <a:p>
              <a:pPr algn="ctr"/>
              <a:r>
                <a:rPr lang="en-US" sz="1600" dirty="0">
                  <a:solidFill>
                    <a:schemeClr val="accent2"/>
                  </a:solidFill>
                  <a:latin typeface="+mj-lt"/>
                </a:rPr>
                <a:t>2</a:t>
              </a:r>
            </a:p>
          </p:txBody>
        </p:sp>
        <p:sp>
          <p:nvSpPr>
            <p:cNvPr id="151" name="TextBox 150"/>
            <p:cNvSpPr txBox="1"/>
            <p:nvPr/>
          </p:nvSpPr>
          <p:spPr>
            <a:xfrm>
              <a:off x="1447800" y="4450895"/>
              <a:ext cx="228600" cy="338554"/>
            </a:xfrm>
            <a:prstGeom prst="rect">
              <a:avLst/>
            </a:prstGeom>
            <a:noFill/>
          </p:spPr>
          <p:txBody>
            <a:bodyPr wrap="square" rtlCol="0">
              <a:spAutoFit/>
            </a:bodyPr>
            <a:lstStyle/>
            <a:p>
              <a:pPr algn="ctr"/>
              <a:r>
                <a:rPr lang="en-US" sz="1600" dirty="0">
                  <a:solidFill>
                    <a:schemeClr val="accent2"/>
                  </a:solidFill>
                  <a:latin typeface="+mj-lt"/>
                </a:rPr>
                <a:t>3</a:t>
              </a:r>
            </a:p>
          </p:txBody>
        </p:sp>
        <p:sp>
          <p:nvSpPr>
            <p:cNvPr id="152" name="TextBox 151"/>
            <p:cNvSpPr txBox="1"/>
            <p:nvPr/>
          </p:nvSpPr>
          <p:spPr>
            <a:xfrm>
              <a:off x="1828800" y="4450895"/>
              <a:ext cx="228600" cy="338554"/>
            </a:xfrm>
            <a:prstGeom prst="rect">
              <a:avLst/>
            </a:prstGeom>
            <a:noFill/>
          </p:spPr>
          <p:txBody>
            <a:bodyPr wrap="square" rtlCol="0">
              <a:spAutoFit/>
            </a:bodyPr>
            <a:lstStyle/>
            <a:p>
              <a:pPr algn="ctr"/>
              <a:r>
                <a:rPr lang="en-US" sz="1600" dirty="0">
                  <a:solidFill>
                    <a:schemeClr val="accent2"/>
                  </a:solidFill>
                  <a:latin typeface="+mj-lt"/>
                </a:rPr>
                <a:t>4</a:t>
              </a:r>
            </a:p>
          </p:txBody>
        </p:sp>
      </p:grpSp>
      <p:sp>
        <p:nvSpPr>
          <p:cNvPr id="2" name="Title 1"/>
          <p:cNvSpPr>
            <a:spLocks noGrp="1"/>
          </p:cNvSpPr>
          <p:nvPr>
            <p:ph type="title"/>
          </p:nvPr>
        </p:nvSpPr>
        <p:spPr/>
        <p:txBody>
          <a:bodyPr/>
          <a:lstStyle/>
          <a:p>
            <a:r>
              <a:rPr lang="en-US" dirty="0"/>
              <a:t>Sequential Simulation Method (Goovaerts 1997)</a:t>
            </a:r>
          </a:p>
        </p:txBody>
      </p:sp>
      <p:graphicFrame>
        <p:nvGraphicFramePr>
          <p:cNvPr id="57346" name="Object 2"/>
          <p:cNvGraphicFramePr>
            <a:graphicFrameLocks noChangeAspect="1"/>
          </p:cNvGraphicFramePr>
          <p:nvPr>
            <p:extLst/>
          </p:nvPr>
        </p:nvGraphicFramePr>
        <p:xfrm>
          <a:off x="281623" y="1143000"/>
          <a:ext cx="6236858" cy="2895600"/>
        </p:xfrm>
        <a:graphic>
          <a:graphicData uri="http://schemas.openxmlformats.org/presentationml/2006/ole">
            <mc:AlternateContent xmlns:mc="http://schemas.openxmlformats.org/markup-compatibility/2006">
              <mc:Choice xmlns:v="urn:schemas-microsoft-com:vml" Requires="v">
                <p:oleObj spid="_x0000_s7476" name="Equation" r:id="rId3" imgW="2628720" imgH="1218960" progId="Equation.DSMT4">
                  <p:embed/>
                </p:oleObj>
              </mc:Choice>
              <mc:Fallback>
                <p:oleObj name="Equation" r:id="rId3" imgW="2628720" imgH="1218960" progId="Equation.DSMT4">
                  <p:embed/>
                  <p:pic>
                    <p:nvPicPr>
                      <p:cNvPr id="57346" name="Object 2"/>
                      <p:cNvPicPr>
                        <a:picLocks noChangeAspect="1" noChangeArrowheads="1"/>
                      </p:cNvPicPr>
                      <p:nvPr/>
                    </p:nvPicPr>
                    <p:blipFill>
                      <a:blip r:embed="rId4"/>
                      <a:srcRect/>
                      <a:stretch>
                        <a:fillRect/>
                      </a:stretch>
                    </p:blipFill>
                    <p:spPr bwMode="auto">
                      <a:xfrm>
                        <a:off x="281623" y="1143000"/>
                        <a:ext cx="6236858" cy="2895600"/>
                      </a:xfrm>
                      <a:prstGeom prst="rect">
                        <a:avLst/>
                      </a:prstGeom>
                      <a:noFill/>
                      <a:ln>
                        <a:noFill/>
                      </a:ln>
                      <a:effectLst/>
                    </p:spPr>
                  </p:pic>
                </p:oleObj>
              </mc:Fallback>
            </mc:AlternateContent>
          </a:graphicData>
        </a:graphic>
      </p:graphicFrame>
      <p:grpSp>
        <p:nvGrpSpPr>
          <p:cNvPr id="3" name="Group 2"/>
          <p:cNvGrpSpPr/>
          <p:nvPr/>
        </p:nvGrpSpPr>
        <p:grpSpPr>
          <a:xfrm>
            <a:off x="223024" y="4282069"/>
            <a:ext cx="2509025" cy="2118731"/>
            <a:chOff x="223024" y="4282069"/>
            <a:chExt cx="2509025" cy="2118731"/>
          </a:xfrm>
        </p:grpSpPr>
        <p:sp>
          <p:nvSpPr>
            <p:cNvPr id="4" name="Freeform 3"/>
            <p:cNvSpPr/>
            <p:nvPr/>
          </p:nvSpPr>
          <p:spPr bwMode="auto">
            <a:xfrm>
              <a:off x="223024" y="4282069"/>
              <a:ext cx="2509025" cy="2118731"/>
            </a:xfrm>
            <a:custGeom>
              <a:avLst/>
              <a:gdLst>
                <a:gd name="connsiteX0" fmla="*/ 1103971 w 2509025"/>
                <a:gd name="connsiteY0" fmla="*/ 33453 h 2118731"/>
                <a:gd name="connsiteX1" fmla="*/ 100361 w 2509025"/>
                <a:gd name="connsiteY1" fmla="*/ 367990 h 2118731"/>
                <a:gd name="connsiteX2" fmla="*/ 0 w 2509025"/>
                <a:gd name="connsiteY2" fmla="*/ 1215482 h 2118731"/>
                <a:gd name="connsiteX3" fmla="*/ 223025 w 2509025"/>
                <a:gd name="connsiteY3" fmla="*/ 1906858 h 2118731"/>
                <a:gd name="connsiteX4" fmla="*/ 423747 w 2509025"/>
                <a:gd name="connsiteY4" fmla="*/ 1962614 h 2118731"/>
                <a:gd name="connsiteX5" fmla="*/ 814039 w 2509025"/>
                <a:gd name="connsiteY5" fmla="*/ 2040673 h 2118731"/>
                <a:gd name="connsiteX6" fmla="*/ 914400 w 2509025"/>
                <a:gd name="connsiteY6" fmla="*/ 2062975 h 2118731"/>
                <a:gd name="connsiteX7" fmla="*/ 1103971 w 2509025"/>
                <a:gd name="connsiteY7" fmla="*/ 2096429 h 2118731"/>
                <a:gd name="connsiteX8" fmla="*/ 1148576 w 2509025"/>
                <a:gd name="connsiteY8" fmla="*/ 2107580 h 2118731"/>
                <a:gd name="connsiteX9" fmla="*/ 1427356 w 2509025"/>
                <a:gd name="connsiteY9" fmla="*/ 2118731 h 2118731"/>
                <a:gd name="connsiteX10" fmla="*/ 1672683 w 2509025"/>
                <a:gd name="connsiteY10" fmla="*/ 2118731 h 2118731"/>
                <a:gd name="connsiteX11" fmla="*/ 1862254 w 2509025"/>
                <a:gd name="connsiteY11" fmla="*/ 2029521 h 2118731"/>
                <a:gd name="connsiteX12" fmla="*/ 1962615 w 2509025"/>
                <a:gd name="connsiteY12" fmla="*/ 1973765 h 2118731"/>
                <a:gd name="connsiteX13" fmla="*/ 2018371 w 2509025"/>
                <a:gd name="connsiteY13" fmla="*/ 1918009 h 2118731"/>
                <a:gd name="connsiteX14" fmla="*/ 2141035 w 2509025"/>
                <a:gd name="connsiteY14" fmla="*/ 1761892 h 2118731"/>
                <a:gd name="connsiteX15" fmla="*/ 2141035 w 2509025"/>
                <a:gd name="connsiteY15" fmla="*/ 1505414 h 2118731"/>
                <a:gd name="connsiteX16" fmla="*/ 2141035 w 2509025"/>
                <a:gd name="connsiteY16" fmla="*/ 1282390 h 2118731"/>
                <a:gd name="connsiteX17" fmla="*/ 2085278 w 2509025"/>
                <a:gd name="connsiteY17" fmla="*/ 1115121 h 2118731"/>
                <a:gd name="connsiteX18" fmla="*/ 2040674 w 2509025"/>
                <a:gd name="connsiteY18" fmla="*/ 992458 h 2118731"/>
                <a:gd name="connsiteX19" fmla="*/ 2196791 w 2509025"/>
                <a:gd name="connsiteY19" fmla="*/ 680224 h 2118731"/>
                <a:gd name="connsiteX20" fmla="*/ 2274849 w 2509025"/>
                <a:gd name="connsiteY20" fmla="*/ 613317 h 2118731"/>
                <a:gd name="connsiteX21" fmla="*/ 2297152 w 2509025"/>
                <a:gd name="connsiteY21" fmla="*/ 591014 h 2118731"/>
                <a:gd name="connsiteX22" fmla="*/ 2330605 w 2509025"/>
                <a:gd name="connsiteY22" fmla="*/ 568712 h 2118731"/>
                <a:gd name="connsiteX23" fmla="*/ 2397513 w 2509025"/>
                <a:gd name="connsiteY23" fmla="*/ 546409 h 2118731"/>
                <a:gd name="connsiteX24" fmla="*/ 2486722 w 2509025"/>
                <a:gd name="connsiteY24" fmla="*/ 479502 h 2118731"/>
                <a:gd name="connsiteX25" fmla="*/ 2509025 w 2509025"/>
                <a:gd name="connsiteY25" fmla="*/ 278780 h 2118731"/>
                <a:gd name="connsiteX26" fmla="*/ 2442117 w 2509025"/>
                <a:gd name="connsiteY26" fmla="*/ 200721 h 2118731"/>
                <a:gd name="connsiteX27" fmla="*/ 2375210 w 2509025"/>
                <a:gd name="connsiteY27" fmla="*/ 122663 h 2118731"/>
                <a:gd name="connsiteX28" fmla="*/ 2364059 w 2509025"/>
                <a:gd name="connsiteY28" fmla="*/ 89209 h 2118731"/>
                <a:gd name="connsiteX29" fmla="*/ 2330605 w 2509025"/>
                <a:gd name="connsiteY29" fmla="*/ 66907 h 2118731"/>
                <a:gd name="connsiteX30" fmla="*/ 2286000 w 2509025"/>
                <a:gd name="connsiteY30" fmla="*/ 44604 h 2118731"/>
                <a:gd name="connsiteX31" fmla="*/ 2185639 w 2509025"/>
                <a:gd name="connsiteY31" fmla="*/ 22302 h 2118731"/>
                <a:gd name="connsiteX32" fmla="*/ 2141035 w 2509025"/>
                <a:gd name="connsiteY32" fmla="*/ 11151 h 2118731"/>
                <a:gd name="connsiteX33" fmla="*/ 2085278 w 2509025"/>
                <a:gd name="connsiteY33" fmla="*/ 0 h 2118731"/>
                <a:gd name="connsiteX34" fmla="*/ 1984917 w 2509025"/>
                <a:gd name="connsiteY34" fmla="*/ 0 h 2118731"/>
                <a:gd name="connsiteX35" fmla="*/ 1884556 w 2509025"/>
                <a:gd name="connsiteY35" fmla="*/ 33453 h 2118731"/>
                <a:gd name="connsiteX36" fmla="*/ 1851103 w 2509025"/>
                <a:gd name="connsiteY36" fmla="*/ 55756 h 2118731"/>
                <a:gd name="connsiteX37" fmla="*/ 1828800 w 2509025"/>
                <a:gd name="connsiteY37" fmla="*/ 66907 h 2118731"/>
                <a:gd name="connsiteX38" fmla="*/ 1706137 w 2509025"/>
                <a:gd name="connsiteY38" fmla="*/ 89209 h 2118731"/>
                <a:gd name="connsiteX39" fmla="*/ 1494264 w 2509025"/>
                <a:gd name="connsiteY39" fmla="*/ 122663 h 2118731"/>
                <a:gd name="connsiteX40" fmla="*/ 1360449 w 2509025"/>
                <a:gd name="connsiteY40" fmla="*/ 122663 h 2118731"/>
                <a:gd name="connsiteX41" fmla="*/ 1260088 w 2509025"/>
                <a:gd name="connsiteY41" fmla="*/ 100360 h 2118731"/>
                <a:gd name="connsiteX42" fmla="*/ 1193181 w 2509025"/>
                <a:gd name="connsiteY42" fmla="*/ 78058 h 2118731"/>
                <a:gd name="connsiteX43" fmla="*/ 1159727 w 2509025"/>
                <a:gd name="connsiteY43" fmla="*/ 66907 h 2118731"/>
                <a:gd name="connsiteX44" fmla="*/ 1103971 w 2509025"/>
                <a:gd name="connsiteY44" fmla="*/ 33453 h 211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09025" h="2118731">
                  <a:moveTo>
                    <a:pt x="1103971" y="33453"/>
                  </a:moveTo>
                  <a:lnTo>
                    <a:pt x="100361" y="367990"/>
                  </a:lnTo>
                  <a:lnTo>
                    <a:pt x="0" y="1215482"/>
                  </a:lnTo>
                  <a:lnTo>
                    <a:pt x="223025" y="1906858"/>
                  </a:lnTo>
                  <a:cubicBezTo>
                    <a:pt x="334355" y="1986380"/>
                    <a:pt x="269108" y="1962614"/>
                    <a:pt x="423747" y="1962614"/>
                  </a:cubicBezTo>
                  <a:lnTo>
                    <a:pt x="814039" y="2040673"/>
                  </a:lnTo>
                  <a:cubicBezTo>
                    <a:pt x="847493" y="2048107"/>
                    <a:pt x="880747" y="2056503"/>
                    <a:pt x="914400" y="2062975"/>
                  </a:cubicBezTo>
                  <a:cubicBezTo>
                    <a:pt x="977412" y="2075093"/>
                    <a:pt x="1041720" y="2080867"/>
                    <a:pt x="1103971" y="2096429"/>
                  </a:cubicBezTo>
                  <a:lnTo>
                    <a:pt x="1148576" y="2107580"/>
                  </a:lnTo>
                  <a:lnTo>
                    <a:pt x="1427356" y="2118731"/>
                  </a:lnTo>
                  <a:lnTo>
                    <a:pt x="1672683" y="2118731"/>
                  </a:lnTo>
                  <a:lnTo>
                    <a:pt x="1862254" y="2029521"/>
                  </a:lnTo>
                  <a:cubicBezTo>
                    <a:pt x="1895708" y="2010936"/>
                    <a:pt x="1931474" y="1996009"/>
                    <a:pt x="1962615" y="1973765"/>
                  </a:cubicBezTo>
                  <a:cubicBezTo>
                    <a:pt x="1984003" y="1958488"/>
                    <a:pt x="2018371" y="1918009"/>
                    <a:pt x="2018371" y="1918009"/>
                  </a:cubicBezTo>
                  <a:lnTo>
                    <a:pt x="2141035" y="1761892"/>
                  </a:lnTo>
                  <a:lnTo>
                    <a:pt x="2141035" y="1505414"/>
                  </a:lnTo>
                  <a:lnTo>
                    <a:pt x="2141035" y="1282390"/>
                  </a:lnTo>
                  <a:cubicBezTo>
                    <a:pt x="2093986" y="1129480"/>
                    <a:pt x="2119041" y="1182644"/>
                    <a:pt x="2085278" y="1115121"/>
                  </a:cubicBezTo>
                  <a:lnTo>
                    <a:pt x="2040674" y="992458"/>
                  </a:lnTo>
                  <a:lnTo>
                    <a:pt x="2196791" y="680224"/>
                  </a:lnTo>
                  <a:cubicBezTo>
                    <a:pt x="2222810" y="657922"/>
                    <a:pt x="2249236" y="636084"/>
                    <a:pt x="2274849" y="613317"/>
                  </a:cubicBezTo>
                  <a:cubicBezTo>
                    <a:pt x="2282707" y="606332"/>
                    <a:pt x="2288942" y="597582"/>
                    <a:pt x="2297152" y="591014"/>
                  </a:cubicBezTo>
                  <a:cubicBezTo>
                    <a:pt x="2307617" y="582642"/>
                    <a:pt x="2330605" y="568712"/>
                    <a:pt x="2330605" y="568712"/>
                  </a:cubicBezTo>
                  <a:lnTo>
                    <a:pt x="2397513" y="546409"/>
                  </a:lnTo>
                  <a:lnTo>
                    <a:pt x="2486722" y="479502"/>
                  </a:lnTo>
                  <a:lnTo>
                    <a:pt x="2509025" y="278780"/>
                  </a:lnTo>
                  <a:cubicBezTo>
                    <a:pt x="2486722" y="252760"/>
                    <a:pt x="2465170" y="226079"/>
                    <a:pt x="2442117" y="200721"/>
                  </a:cubicBezTo>
                  <a:cubicBezTo>
                    <a:pt x="2374515" y="126359"/>
                    <a:pt x="2417795" y="186539"/>
                    <a:pt x="2375210" y="122663"/>
                  </a:cubicBezTo>
                  <a:cubicBezTo>
                    <a:pt x="2371493" y="111512"/>
                    <a:pt x="2371402" y="98388"/>
                    <a:pt x="2364059" y="89209"/>
                  </a:cubicBezTo>
                  <a:cubicBezTo>
                    <a:pt x="2355687" y="78744"/>
                    <a:pt x="2342241" y="73556"/>
                    <a:pt x="2330605" y="66907"/>
                  </a:cubicBezTo>
                  <a:cubicBezTo>
                    <a:pt x="2316172" y="58660"/>
                    <a:pt x="2301565" y="50441"/>
                    <a:pt x="2286000" y="44604"/>
                  </a:cubicBezTo>
                  <a:cubicBezTo>
                    <a:pt x="2266220" y="37187"/>
                    <a:pt x="2202982" y="26156"/>
                    <a:pt x="2185639" y="22302"/>
                  </a:cubicBezTo>
                  <a:cubicBezTo>
                    <a:pt x="2170678" y="18977"/>
                    <a:pt x="2155996" y="14476"/>
                    <a:pt x="2141035" y="11151"/>
                  </a:cubicBezTo>
                  <a:cubicBezTo>
                    <a:pt x="2122533" y="7039"/>
                    <a:pt x="2085278" y="0"/>
                    <a:pt x="2085278" y="0"/>
                  </a:cubicBezTo>
                  <a:lnTo>
                    <a:pt x="1984917" y="0"/>
                  </a:lnTo>
                  <a:cubicBezTo>
                    <a:pt x="1951463" y="11151"/>
                    <a:pt x="1917107" y="19890"/>
                    <a:pt x="1884556" y="33453"/>
                  </a:cubicBezTo>
                  <a:cubicBezTo>
                    <a:pt x="1872185" y="38608"/>
                    <a:pt x="1862595" y="48861"/>
                    <a:pt x="1851103" y="55756"/>
                  </a:cubicBezTo>
                  <a:cubicBezTo>
                    <a:pt x="1843976" y="60032"/>
                    <a:pt x="1836234" y="63190"/>
                    <a:pt x="1828800" y="66907"/>
                  </a:cubicBezTo>
                  <a:lnTo>
                    <a:pt x="1706137" y="89209"/>
                  </a:lnTo>
                  <a:cubicBezTo>
                    <a:pt x="1524289" y="125579"/>
                    <a:pt x="1595729" y="122663"/>
                    <a:pt x="1494264" y="122663"/>
                  </a:cubicBezTo>
                  <a:lnTo>
                    <a:pt x="1360449" y="122663"/>
                  </a:lnTo>
                  <a:cubicBezTo>
                    <a:pt x="1326995" y="115229"/>
                    <a:pt x="1293201" y="109190"/>
                    <a:pt x="1260088" y="100360"/>
                  </a:cubicBezTo>
                  <a:cubicBezTo>
                    <a:pt x="1237373" y="94303"/>
                    <a:pt x="1215483" y="85492"/>
                    <a:pt x="1193181" y="78058"/>
                  </a:cubicBezTo>
                  <a:lnTo>
                    <a:pt x="1159727" y="66907"/>
                  </a:lnTo>
                  <a:cubicBezTo>
                    <a:pt x="1152674" y="64556"/>
                    <a:pt x="1144859" y="66907"/>
                    <a:pt x="1103971" y="33453"/>
                  </a:cubicBezTo>
                  <a:close/>
                </a:path>
              </a:pathLst>
            </a:custGeom>
            <a:solidFill>
              <a:srgbClr val="FFFFCC"/>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8" name="Group 7"/>
            <p:cNvGrpSpPr/>
            <p:nvPr/>
          </p:nvGrpSpPr>
          <p:grpSpPr>
            <a:xfrm>
              <a:off x="685800" y="4800600"/>
              <a:ext cx="1295400" cy="1066800"/>
              <a:chOff x="685800" y="4267200"/>
              <a:chExt cx="1295400" cy="1066800"/>
            </a:xfrm>
          </p:grpSpPr>
          <p:sp>
            <p:nvSpPr>
              <p:cNvPr id="9" name="Oval 8"/>
              <p:cNvSpPr/>
              <p:nvPr/>
            </p:nvSpPr>
            <p:spPr bwMode="auto">
              <a:xfrm>
                <a:off x="685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0" name="Oval 9"/>
              <p:cNvSpPr/>
              <p:nvPr/>
            </p:nvSpPr>
            <p:spPr bwMode="auto">
              <a:xfrm>
                <a:off x="1066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1" name="Oval 10"/>
              <p:cNvSpPr/>
              <p:nvPr/>
            </p:nvSpPr>
            <p:spPr bwMode="auto">
              <a:xfrm>
                <a:off x="1447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2" name="Oval 11"/>
              <p:cNvSpPr/>
              <p:nvPr/>
            </p:nvSpPr>
            <p:spPr bwMode="auto">
              <a:xfrm>
                <a:off x="1828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 name="Oval 12"/>
              <p:cNvSpPr/>
              <p:nvPr/>
            </p:nvSpPr>
            <p:spPr bwMode="auto">
              <a:xfrm>
                <a:off x="685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4" name="Oval 13"/>
              <p:cNvSpPr/>
              <p:nvPr/>
            </p:nvSpPr>
            <p:spPr bwMode="auto">
              <a:xfrm>
                <a:off x="1066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5" name="Oval 14"/>
              <p:cNvSpPr/>
              <p:nvPr/>
            </p:nvSpPr>
            <p:spPr bwMode="auto">
              <a:xfrm>
                <a:off x="1447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6" name="Oval 15"/>
              <p:cNvSpPr/>
              <p:nvPr/>
            </p:nvSpPr>
            <p:spPr bwMode="auto">
              <a:xfrm>
                <a:off x="1828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7" name="Oval 16"/>
              <p:cNvSpPr/>
              <p:nvPr/>
            </p:nvSpPr>
            <p:spPr bwMode="auto">
              <a:xfrm>
                <a:off x="685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8" name="Oval 17"/>
              <p:cNvSpPr/>
              <p:nvPr/>
            </p:nvSpPr>
            <p:spPr bwMode="auto">
              <a:xfrm>
                <a:off x="1066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9" name="Oval 18"/>
              <p:cNvSpPr/>
              <p:nvPr/>
            </p:nvSpPr>
            <p:spPr bwMode="auto">
              <a:xfrm>
                <a:off x="1447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0" name="Oval 19"/>
              <p:cNvSpPr/>
              <p:nvPr/>
            </p:nvSpPr>
            <p:spPr bwMode="auto">
              <a:xfrm>
                <a:off x="1828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1" name="Oval 20"/>
              <p:cNvSpPr/>
              <p:nvPr/>
            </p:nvSpPr>
            <p:spPr bwMode="auto">
              <a:xfrm>
                <a:off x="685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2" name="Oval 21"/>
              <p:cNvSpPr/>
              <p:nvPr/>
            </p:nvSpPr>
            <p:spPr bwMode="auto">
              <a:xfrm>
                <a:off x="1066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3" name="Oval 22"/>
              <p:cNvSpPr/>
              <p:nvPr/>
            </p:nvSpPr>
            <p:spPr bwMode="auto">
              <a:xfrm>
                <a:off x="1447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4" name="Oval 23"/>
              <p:cNvSpPr/>
              <p:nvPr/>
            </p:nvSpPr>
            <p:spPr bwMode="auto">
              <a:xfrm>
                <a:off x="1828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sp>
          <p:nvSpPr>
            <p:cNvPr id="25" name="TextBox 24"/>
            <p:cNvSpPr txBox="1"/>
            <p:nvPr/>
          </p:nvSpPr>
          <p:spPr>
            <a:xfrm>
              <a:off x="685800" y="4450895"/>
              <a:ext cx="228600" cy="338554"/>
            </a:xfrm>
            <a:prstGeom prst="rect">
              <a:avLst/>
            </a:prstGeom>
            <a:noFill/>
          </p:spPr>
          <p:txBody>
            <a:bodyPr wrap="square" rtlCol="0">
              <a:spAutoFit/>
            </a:bodyPr>
            <a:lstStyle/>
            <a:p>
              <a:pPr algn="ctr"/>
              <a:r>
                <a:rPr lang="en-US" sz="1600" dirty="0">
                  <a:solidFill>
                    <a:schemeClr val="accent2"/>
                  </a:solidFill>
                  <a:latin typeface="+mj-lt"/>
                </a:rPr>
                <a:t>1</a:t>
              </a:r>
            </a:p>
          </p:txBody>
        </p:sp>
        <p:sp>
          <p:nvSpPr>
            <p:cNvPr id="26" name="TextBox 25"/>
            <p:cNvSpPr txBox="1"/>
            <p:nvPr/>
          </p:nvSpPr>
          <p:spPr>
            <a:xfrm>
              <a:off x="1066800" y="4450895"/>
              <a:ext cx="228600" cy="338554"/>
            </a:xfrm>
            <a:prstGeom prst="rect">
              <a:avLst/>
            </a:prstGeom>
            <a:noFill/>
          </p:spPr>
          <p:txBody>
            <a:bodyPr wrap="square" rtlCol="0">
              <a:spAutoFit/>
            </a:bodyPr>
            <a:lstStyle/>
            <a:p>
              <a:pPr algn="ctr"/>
              <a:r>
                <a:rPr lang="en-US" sz="1600" dirty="0">
                  <a:solidFill>
                    <a:schemeClr val="accent2"/>
                  </a:solidFill>
                  <a:latin typeface="+mj-lt"/>
                </a:rPr>
                <a:t>2</a:t>
              </a:r>
            </a:p>
          </p:txBody>
        </p:sp>
        <p:sp>
          <p:nvSpPr>
            <p:cNvPr id="27" name="TextBox 26"/>
            <p:cNvSpPr txBox="1"/>
            <p:nvPr/>
          </p:nvSpPr>
          <p:spPr>
            <a:xfrm>
              <a:off x="1447800" y="4450895"/>
              <a:ext cx="228600" cy="338554"/>
            </a:xfrm>
            <a:prstGeom prst="rect">
              <a:avLst/>
            </a:prstGeom>
            <a:noFill/>
          </p:spPr>
          <p:txBody>
            <a:bodyPr wrap="square" rtlCol="0">
              <a:spAutoFit/>
            </a:bodyPr>
            <a:lstStyle/>
            <a:p>
              <a:pPr algn="ctr"/>
              <a:r>
                <a:rPr lang="en-US" sz="1600" dirty="0">
                  <a:solidFill>
                    <a:schemeClr val="accent2"/>
                  </a:solidFill>
                  <a:latin typeface="+mj-lt"/>
                </a:rPr>
                <a:t>3</a:t>
              </a:r>
            </a:p>
          </p:txBody>
        </p:sp>
        <p:sp>
          <p:nvSpPr>
            <p:cNvPr id="28" name="TextBox 27"/>
            <p:cNvSpPr txBox="1"/>
            <p:nvPr/>
          </p:nvSpPr>
          <p:spPr>
            <a:xfrm>
              <a:off x="1828800" y="4450895"/>
              <a:ext cx="228600" cy="338554"/>
            </a:xfrm>
            <a:prstGeom prst="rect">
              <a:avLst/>
            </a:prstGeom>
            <a:noFill/>
          </p:spPr>
          <p:txBody>
            <a:bodyPr wrap="square" rtlCol="0">
              <a:spAutoFit/>
            </a:bodyPr>
            <a:lstStyle/>
            <a:p>
              <a:pPr algn="ctr"/>
              <a:r>
                <a:rPr lang="en-US" sz="1600" dirty="0">
                  <a:solidFill>
                    <a:schemeClr val="accent2"/>
                  </a:solidFill>
                  <a:latin typeface="+mj-lt"/>
                </a:rPr>
                <a:t>4</a:t>
              </a:r>
            </a:p>
          </p:txBody>
        </p:sp>
      </p:grpSp>
      <p:grpSp>
        <p:nvGrpSpPr>
          <p:cNvPr id="29" name="Group 28"/>
          <p:cNvGrpSpPr/>
          <p:nvPr/>
        </p:nvGrpSpPr>
        <p:grpSpPr>
          <a:xfrm>
            <a:off x="2667000" y="4267200"/>
            <a:ext cx="3118625" cy="2118731"/>
            <a:chOff x="2667000" y="4267200"/>
            <a:chExt cx="3118625" cy="2118731"/>
          </a:xfrm>
        </p:grpSpPr>
        <p:sp>
          <p:nvSpPr>
            <p:cNvPr id="6" name="Right Arrow 5"/>
            <p:cNvSpPr/>
            <p:nvPr/>
          </p:nvSpPr>
          <p:spPr bwMode="auto">
            <a:xfrm>
              <a:off x="2667000" y="5047279"/>
              <a:ext cx="457200" cy="427970"/>
            </a:xfrm>
            <a:prstGeom prst="rightArrow">
              <a:avLst/>
            </a:prstGeom>
            <a:solidFill>
              <a:srgbClr val="00B050"/>
            </a:solidFill>
            <a:ln w="19050" cap="flat" cmpd="sng" algn="ctr">
              <a:solidFill>
                <a:srgbClr val="00B05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30" name="Group 29"/>
            <p:cNvGrpSpPr/>
            <p:nvPr/>
          </p:nvGrpSpPr>
          <p:grpSpPr>
            <a:xfrm>
              <a:off x="3276600" y="4267200"/>
              <a:ext cx="2509025" cy="2118731"/>
              <a:chOff x="223024" y="4282069"/>
              <a:chExt cx="2509025" cy="2118731"/>
            </a:xfrm>
          </p:grpSpPr>
          <p:sp>
            <p:nvSpPr>
              <p:cNvPr id="31" name="Freeform 30"/>
              <p:cNvSpPr/>
              <p:nvPr/>
            </p:nvSpPr>
            <p:spPr bwMode="auto">
              <a:xfrm>
                <a:off x="223024" y="4282069"/>
                <a:ext cx="2509025" cy="2118731"/>
              </a:xfrm>
              <a:custGeom>
                <a:avLst/>
                <a:gdLst>
                  <a:gd name="connsiteX0" fmla="*/ 1103971 w 2509025"/>
                  <a:gd name="connsiteY0" fmla="*/ 33453 h 2118731"/>
                  <a:gd name="connsiteX1" fmla="*/ 100361 w 2509025"/>
                  <a:gd name="connsiteY1" fmla="*/ 367990 h 2118731"/>
                  <a:gd name="connsiteX2" fmla="*/ 0 w 2509025"/>
                  <a:gd name="connsiteY2" fmla="*/ 1215482 h 2118731"/>
                  <a:gd name="connsiteX3" fmla="*/ 223025 w 2509025"/>
                  <a:gd name="connsiteY3" fmla="*/ 1906858 h 2118731"/>
                  <a:gd name="connsiteX4" fmla="*/ 423747 w 2509025"/>
                  <a:gd name="connsiteY4" fmla="*/ 1962614 h 2118731"/>
                  <a:gd name="connsiteX5" fmla="*/ 814039 w 2509025"/>
                  <a:gd name="connsiteY5" fmla="*/ 2040673 h 2118731"/>
                  <a:gd name="connsiteX6" fmla="*/ 914400 w 2509025"/>
                  <a:gd name="connsiteY6" fmla="*/ 2062975 h 2118731"/>
                  <a:gd name="connsiteX7" fmla="*/ 1103971 w 2509025"/>
                  <a:gd name="connsiteY7" fmla="*/ 2096429 h 2118731"/>
                  <a:gd name="connsiteX8" fmla="*/ 1148576 w 2509025"/>
                  <a:gd name="connsiteY8" fmla="*/ 2107580 h 2118731"/>
                  <a:gd name="connsiteX9" fmla="*/ 1427356 w 2509025"/>
                  <a:gd name="connsiteY9" fmla="*/ 2118731 h 2118731"/>
                  <a:gd name="connsiteX10" fmla="*/ 1672683 w 2509025"/>
                  <a:gd name="connsiteY10" fmla="*/ 2118731 h 2118731"/>
                  <a:gd name="connsiteX11" fmla="*/ 1862254 w 2509025"/>
                  <a:gd name="connsiteY11" fmla="*/ 2029521 h 2118731"/>
                  <a:gd name="connsiteX12" fmla="*/ 1962615 w 2509025"/>
                  <a:gd name="connsiteY12" fmla="*/ 1973765 h 2118731"/>
                  <a:gd name="connsiteX13" fmla="*/ 2018371 w 2509025"/>
                  <a:gd name="connsiteY13" fmla="*/ 1918009 h 2118731"/>
                  <a:gd name="connsiteX14" fmla="*/ 2141035 w 2509025"/>
                  <a:gd name="connsiteY14" fmla="*/ 1761892 h 2118731"/>
                  <a:gd name="connsiteX15" fmla="*/ 2141035 w 2509025"/>
                  <a:gd name="connsiteY15" fmla="*/ 1505414 h 2118731"/>
                  <a:gd name="connsiteX16" fmla="*/ 2141035 w 2509025"/>
                  <a:gd name="connsiteY16" fmla="*/ 1282390 h 2118731"/>
                  <a:gd name="connsiteX17" fmla="*/ 2085278 w 2509025"/>
                  <a:gd name="connsiteY17" fmla="*/ 1115121 h 2118731"/>
                  <a:gd name="connsiteX18" fmla="*/ 2040674 w 2509025"/>
                  <a:gd name="connsiteY18" fmla="*/ 992458 h 2118731"/>
                  <a:gd name="connsiteX19" fmla="*/ 2196791 w 2509025"/>
                  <a:gd name="connsiteY19" fmla="*/ 680224 h 2118731"/>
                  <a:gd name="connsiteX20" fmla="*/ 2274849 w 2509025"/>
                  <a:gd name="connsiteY20" fmla="*/ 613317 h 2118731"/>
                  <a:gd name="connsiteX21" fmla="*/ 2297152 w 2509025"/>
                  <a:gd name="connsiteY21" fmla="*/ 591014 h 2118731"/>
                  <a:gd name="connsiteX22" fmla="*/ 2330605 w 2509025"/>
                  <a:gd name="connsiteY22" fmla="*/ 568712 h 2118731"/>
                  <a:gd name="connsiteX23" fmla="*/ 2397513 w 2509025"/>
                  <a:gd name="connsiteY23" fmla="*/ 546409 h 2118731"/>
                  <a:gd name="connsiteX24" fmla="*/ 2486722 w 2509025"/>
                  <a:gd name="connsiteY24" fmla="*/ 479502 h 2118731"/>
                  <a:gd name="connsiteX25" fmla="*/ 2509025 w 2509025"/>
                  <a:gd name="connsiteY25" fmla="*/ 278780 h 2118731"/>
                  <a:gd name="connsiteX26" fmla="*/ 2442117 w 2509025"/>
                  <a:gd name="connsiteY26" fmla="*/ 200721 h 2118731"/>
                  <a:gd name="connsiteX27" fmla="*/ 2375210 w 2509025"/>
                  <a:gd name="connsiteY27" fmla="*/ 122663 h 2118731"/>
                  <a:gd name="connsiteX28" fmla="*/ 2364059 w 2509025"/>
                  <a:gd name="connsiteY28" fmla="*/ 89209 h 2118731"/>
                  <a:gd name="connsiteX29" fmla="*/ 2330605 w 2509025"/>
                  <a:gd name="connsiteY29" fmla="*/ 66907 h 2118731"/>
                  <a:gd name="connsiteX30" fmla="*/ 2286000 w 2509025"/>
                  <a:gd name="connsiteY30" fmla="*/ 44604 h 2118731"/>
                  <a:gd name="connsiteX31" fmla="*/ 2185639 w 2509025"/>
                  <a:gd name="connsiteY31" fmla="*/ 22302 h 2118731"/>
                  <a:gd name="connsiteX32" fmla="*/ 2141035 w 2509025"/>
                  <a:gd name="connsiteY32" fmla="*/ 11151 h 2118731"/>
                  <a:gd name="connsiteX33" fmla="*/ 2085278 w 2509025"/>
                  <a:gd name="connsiteY33" fmla="*/ 0 h 2118731"/>
                  <a:gd name="connsiteX34" fmla="*/ 1984917 w 2509025"/>
                  <a:gd name="connsiteY34" fmla="*/ 0 h 2118731"/>
                  <a:gd name="connsiteX35" fmla="*/ 1884556 w 2509025"/>
                  <a:gd name="connsiteY35" fmla="*/ 33453 h 2118731"/>
                  <a:gd name="connsiteX36" fmla="*/ 1851103 w 2509025"/>
                  <a:gd name="connsiteY36" fmla="*/ 55756 h 2118731"/>
                  <a:gd name="connsiteX37" fmla="*/ 1828800 w 2509025"/>
                  <a:gd name="connsiteY37" fmla="*/ 66907 h 2118731"/>
                  <a:gd name="connsiteX38" fmla="*/ 1706137 w 2509025"/>
                  <a:gd name="connsiteY38" fmla="*/ 89209 h 2118731"/>
                  <a:gd name="connsiteX39" fmla="*/ 1494264 w 2509025"/>
                  <a:gd name="connsiteY39" fmla="*/ 122663 h 2118731"/>
                  <a:gd name="connsiteX40" fmla="*/ 1360449 w 2509025"/>
                  <a:gd name="connsiteY40" fmla="*/ 122663 h 2118731"/>
                  <a:gd name="connsiteX41" fmla="*/ 1260088 w 2509025"/>
                  <a:gd name="connsiteY41" fmla="*/ 100360 h 2118731"/>
                  <a:gd name="connsiteX42" fmla="*/ 1193181 w 2509025"/>
                  <a:gd name="connsiteY42" fmla="*/ 78058 h 2118731"/>
                  <a:gd name="connsiteX43" fmla="*/ 1159727 w 2509025"/>
                  <a:gd name="connsiteY43" fmla="*/ 66907 h 2118731"/>
                  <a:gd name="connsiteX44" fmla="*/ 1103971 w 2509025"/>
                  <a:gd name="connsiteY44" fmla="*/ 33453 h 211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09025" h="2118731">
                    <a:moveTo>
                      <a:pt x="1103971" y="33453"/>
                    </a:moveTo>
                    <a:lnTo>
                      <a:pt x="100361" y="367990"/>
                    </a:lnTo>
                    <a:lnTo>
                      <a:pt x="0" y="1215482"/>
                    </a:lnTo>
                    <a:lnTo>
                      <a:pt x="223025" y="1906858"/>
                    </a:lnTo>
                    <a:cubicBezTo>
                      <a:pt x="334355" y="1986380"/>
                      <a:pt x="269108" y="1962614"/>
                      <a:pt x="423747" y="1962614"/>
                    </a:cubicBezTo>
                    <a:lnTo>
                      <a:pt x="814039" y="2040673"/>
                    </a:lnTo>
                    <a:cubicBezTo>
                      <a:pt x="847493" y="2048107"/>
                      <a:pt x="880747" y="2056503"/>
                      <a:pt x="914400" y="2062975"/>
                    </a:cubicBezTo>
                    <a:cubicBezTo>
                      <a:pt x="977412" y="2075093"/>
                      <a:pt x="1041720" y="2080867"/>
                      <a:pt x="1103971" y="2096429"/>
                    </a:cubicBezTo>
                    <a:lnTo>
                      <a:pt x="1148576" y="2107580"/>
                    </a:lnTo>
                    <a:lnTo>
                      <a:pt x="1427356" y="2118731"/>
                    </a:lnTo>
                    <a:lnTo>
                      <a:pt x="1672683" y="2118731"/>
                    </a:lnTo>
                    <a:lnTo>
                      <a:pt x="1862254" y="2029521"/>
                    </a:lnTo>
                    <a:cubicBezTo>
                      <a:pt x="1895708" y="2010936"/>
                      <a:pt x="1931474" y="1996009"/>
                      <a:pt x="1962615" y="1973765"/>
                    </a:cubicBezTo>
                    <a:cubicBezTo>
                      <a:pt x="1984003" y="1958488"/>
                      <a:pt x="2018371" y="1918009"/>
                      <a:pt x="2018371" y="1918009"/>
                    </a:cubicBezTo>
                    <a:lnTo>
                      <a:pt x="2141035" y="1761892"/>
                    </a:lnTo>
                    <a:lnTo>
                      <a:pt x="2141035" y="1505414"/>
                    </a:lnTo>
                    <a:lnTo>
                      <a:pt x="2141035" y="1282390"/>
                    </a:lnTo>
                    <a:cubicBezTo>
                      <a:pt x="2093986" y="1129480"/>
                      <a:pt x="2119041" y="1182644"/>
                      <a:pt x="2085278" y="1115121"/>
                    </a:cubicBezTo>
                    <a:lnTo>
                      <a:pt x="2040674" y="992458"/>
                    </a:lnTo>
                    <a:lnTo>
                      <a:pt x="2196791" y="680224"/>
                    </a:lnTo>
                    <a:cubicBezTo>
                      <a:pt x="2222810" y="657922"/>
                      <a:pt x="2249236" y="636084"/>
                      <a:pt x="2274849" y="613317"/>
                    </a:cubicBezTo>
                    <a:cubicBezTo>
                      <a:pt x="2282707" y="606332"/>
                      <a:pt x="2288942" y="597582"/>
                      <a:pt x="2297152" y="591014"/>
                    </a:cubicBezTo>
                    <a:cubicBezTo>
                      <a:pt x="2307617" y="582642"/>
                      <a:pt x="2330605" y="568712"/>
                      <a:pt x="2330605" y="568712"/>
                    </a:cubicBezTo>
                    <a:lnTo>
                      <a:pt x="2397513" y="546409"/>
                    </a:lnTo>
                    <a:lnTo>
                      <a:pt x="2486722" y="479502"/>
                    </a:lnTo>
                    <a:lnTo>
                      <a:pt x="2509025" y="278780"/>
                    </a:lnTo>
                    <a:cubicBezTo>
                      <a:pt x="2486722" y="252760"/>
                      <a:pt x="2465170" y="226079"/>
                      <a:pt x="2442117" y="200721"/>
                    </a:cubicBezTo>
                    <a:cubicBezTo>
                      <a:pt x="2374515" y="126359"/>
                      <a:pt x="2417795" y="186539"/>
                      <a:pt x="2375210" y="122663"/>
                    </a:cubicBezTo>
                    <a:cubicBezTo>
                      <a:pt x="2371493" y="111512"/>
                      <a:pt x="2371402" y="98388"/>
                      <a:pt x="2364059" y="89209"/>
                    </a:cubicBezTo>
                    <a:cubicBezTo>
                      <a:pt x="2355687" y="78744"/>
                      <a:pt x="2342241" y="73556"/>
                      <a:pt x="2330605" y="66907"/>
                    </a:cubicBezTo>
                    <a:cubicBezTo>
                      <a:pt x="2316172" y="58660"/>
                      <a:pt x="2301565" y="50441"/>
                      <a:pt x="2286000" y="44604"/>
                    </a:cubicBezTo>
                    <a:cubicBezTo>
                      <a:pt x="2266220" y="37187"/>
                      <a:pt x="2202982" y="26156"/>
                      <a:pt x="2185639" y="22302"/>
                    </a:cubicBezTo>
                    <a:cubicBezTo>
                      <a:pt x="2170678" y="18977"/>
                      <a:pt x="2155996" y="14476"/>
                      <a:pt x="2141035" y="11151"/>
                    </a:cubicBezTo>
                    <a:cubicBezTo>
                      <a:pt x="2122533" y="7039"/>
                      <a:pt x="2085278" y="0"/>
                      <a:pt x="2085278" y="0"/>
                    </a:cubicBezTo>
                    <a:lnTo>
                      <a:pt x="1984917" y="0"/>
                    </a:lnTo>
                    <a:cubicBezTo>
                      <a:pt x="1951463" y="11151"/>
                      <a:pt x="1917107" y="19890"/>
                      <a:pt x="1884556" y="33453"/>
                    </a:cubicBezTo>
                    <a:cubicBezTo>
                      <a:pt x="1872185" y="38608"/>
                      <a:pt x="1862595" y="48861"/>
                      <a:pt x="1851103" y="55756"/>
                    </a:cubicBezTo>
                    <a:cubicBezTo>
                      <a:pt x="1843976" y="60032"/>
                      <a:pt x="1836234" y="63190"/>
                      <a:pt x="1828800" y="66907"/>
                    </a:cubicBezTo>
                    <a:lnTo>
                      <a:pt x="1706137" y="89209"/>
                    </a:lnTo>
                    <a:cubicBezTo>
                      <a:pt x="1524289" y="125579"/>
                      <a:pt x="1595729" y="122663"/>
                      <a:pt x="1494264" y="122663"/>
                    </a:cubicBezTo>
                    <a:lnTo>
                      <a:pt x="1360449" y="122663"/>
                    </a:lnTo>
                    <a:cubicBezTo>
                      <a:pt x="1326995" y="115229"/>
                      <a:pt x="1293201" y="109190"/>
                      <a:pt x="1260088" y="100360"/>
                    </a:cubicBezTo>
                    <a:cubicBezTo>
                      <a:pt x="1237373" y="94303"/>
                      <a:pt x="1215483" y="85492"/>
                      <a:pt x="1193181" y="78058"/>
                    </a:cubicBezTo>
                    <a:lnTo>
                      <a:pt x="1159727" y="66907"/>
                    </a:lnTo>
                    <a:cubicBezTo>
                      <a:pt x="1152674" y="64556"/>
                      <a:pt x="1144859" y="66907"/>
                      <a:pt x="1103971" y="33453"/>
                    </a:cubicBezTo>
                    <a:close/>
                  </a:path>
                </a:pathLst>
              </a:custGeom>
              <a:solidFill>
                <a:srgbClr val="FFFFCC"/>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32" name="Group 31"/>
              <p:cNvGrpSpPr/>
              <p:nvPr/>
            </p:nvGrpSpPr>
            <p:grpSpPr>
              <a:xfrm>
                <a:off x="685800" y="4800600"/>
                <a:ext cx="1295400" cy="1066800"/>
                <a:chOff x="685800" y="4267200"/>
                <a:chExt cx="1295400" cy="1066800"/>
              </a:xfrm>
            </p:grpSpPr>
            <p:sp>
              <p:nvSpPr>
                <p:cNvPr id="37" name="Oval 36"/>
                <p:cNvSpPr/>
                <p:nvPr/>
              </p:nvSpPr>
              <p:spPr bwMode="auto">
                <a:xfrm>
                  <a:off x="685800" y="4267200"/>
                  <a:ext cx="152400" cy="152400"/>
                </a:xfrm>
                <a:prstGeom prst="ellipse">
                  <a:avLst/>
                </a:prstGeom>
                <a:solidFill>
                  <a:srgbClr val="FFFF0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8" name="Oval 37"/>
                <p:cNvSpPr/>
                <p:nvPr/>
              </p:nvSpPr>
              <p:spPr bwMode="auto">
                <a:xfrm>
                  <a:off x="1066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9" name="Oval 38"/>
                <p:cNvSpPr/>
                <p:nvPr/>
              </p:nvSpPr>
              <p:spPr bwMode="auto">
                <a:xfrm>
                  <a:off x="1447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0" name="Oval 39"/>
                <p:cNvSpPr/>
                <p:nvPr/>
              </p:nvSpPr>
              <p:spPr bwMode="auto">
                <a:xfrm>
                  <a:off x="1828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1" name="Oval 40"/>
                <p:cNvSpPr/>
                <p:nvPr/>
              </p:nvSpPr>
              <p:spPr bwMode="auto">
                <a:xfrm>
                  <a:off x="685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2" name="Oval 41"/>
                <p:cNvSpPr/>
                <p:nvPr/>
              </p:nvSpPr>
              <p:spPr bwMode="auto">
                <a:xfrm>
                  <a:off x="1066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3" name="Oval 42"/>
                <p:cNvSpPr/>
                <p:nvPr/>
              </p:nvSpPr>
              <p:spPr bwMode="auto">
                <a:xfrm>
                  <a:off x="1447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4" name="Oval 43"/>
                <p:cNvSpPr/>
                <p:nvPr/>
              </p:nvSpPr>
              <p:spPr bwMode="auto">
                <a:xfrm>
                  <a:off x="1828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5" name="Oval 44"/>
                <p:cNvSpPr/>
                <p:nvPr/>
              </p:nvSpPr>
              <p:spPr bwMode="auto">
                <a:xfrm>
                  <a:off x="685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6" name="Oval 45"/>
                <p:cNvSpPr/>
                <p:nvPr/>
              </p:nvSpPr>
              <p:spPr bwMode="auto">
                <a:xfrm>
                  <a:off x="1066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7" name="Oval 46"/>
                <p:cNvSpPr/>
                <p:nvPr/>
              </p:nvSpPr>
              <p:spPr bwMode="auto">
                <a:xfrm>
                  <a:off x="1447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8" name="Oval 47"/>
                <p:cNvSpPr/>
                <p:nvPr/>
              </p:nvSpPr>
              <p:spPr bwMode="auto">
                <a:xfrm>
                  <a:off x="1828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9" name="Oval 48"/>
                <p:cNvSpPr/>
                <p:nvPr/>
              </p:nvSpPr>
              <p:spPr bwMode="auto">
                <a:xfrm>
                  <a:off x="685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50" name="Oval 49"/>
                <p:cNvSpPr/>
                <p:nvPr/>
              </p:nvSpPr>
              <p:spPr bwMode="auto">
                <a:xfrm>
                  <a:off x="1066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51" name="Oval 50"/>
                <p:cNvSpPr/>
                <p:nvPr/>
              </p:nvSpPr>
              <p:spPr bwMode="auto">
                <a:xfrm>
                  <a:off x="1447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52" name="Oval 51"/>
                <p:cNvSpPr/>
                <p:nvPr/>
              </p:nvSpPr>
              <p:spPr bwMode="auto">
                <a:xfrm>
                  <a:off x="1828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sp>
            <p:nvSpPr>
              <p:cNvPr id="33" name="TextBox 32"/>
              <p:cNvSpPr txBox="1"/>
              <p:nvPr/>
            </p:nvSpPr>
            <p:spPr>
              <a:xfrm>
                <a:off x="685800" y="4450895"/>
                <a:ext cx="228600" cy="338554"/>
              </a:xfrm>
              <a:prstGeom prst="rect">
                <a:avLst/>
              </a:prstGeom>
              <a:noFill/>
            </p:spPr>
            <p:txBody>
              <a:bodyPr wrap="square" rtlCol="0">
                <a:spAutoFit/>
              </a:bodyPr>
              <a:lstStyle/>
              <a:p>
                <a:pPr algn="ctr"/>
                <a:r>
                  <a:rPr lang="en-US" sz="1600" dirty="0">
                    <a:solidFill>
                      <a:schemeClr val="accent2"/>
                    </a:solidFill>
                    <a:latin typeface="+mj-lt"/>
                  </a:rPr>
                  <a:t>1</a:t>
                </a:r>
              </a:p>
            </p:txBody>
          </p:sp>
          <p:sp>
            <p:nvSpPr>
              <p:cNvPr id="34" name="TextBox 33"/>
              <p:cNvSpPr txBox="1"/>
              <p:nvPr/>
            </p:nvSpPr>
            <p:spPr>
              <a:xfrm>
                <a:off x="1066800" y="4450895"/>
                <a:ext cx="228600" cy="338554"/>
              </a:xfrm>
              <a:prstGeom prst="rect">
                <a:avLst/>
              </a:prstGeom>
              <a:noFill/>
            </p:spPr>
            <p:txBody>
              <a:bodyPr wrap="square" rtlCol="0">
                <a:spAutoFit/>
              </a:bodyPr>
              <a:lstStyle/>
              <a:p>
                <a:pPr algn="ctr"/>
                <a:r>
                  <a:rPr lang="en-US" sz="1600" dirty="0">
                    <a:solidFill>
                      <a:schemeClr val="accent2"/>
                    </a:solidFill>
                    <a:latin typeface="+mj-lt"/>
                  </a:rPr>
                  <a:t>2</a:t>
                </a:r>
              </a:p>
            </p:txBody>
          </p:sp>
          <p:sp>
            <p:nvSpPr>
              <p:cNvPr id="35" name="TextBox 34"/>
              <p:cNvSpPr txBox="1"/>
              <p:nvPr/>
            </p:nvSpPr>
            <p:spPr>
              <a:xfrm>
                <a:off x="1447800" y="4450895"/>
                <a:ext cx="228600" cy="338554"/>
              </a:xfrm>
              <a:prstGeom prst="rect">
                <a:avLst/>
              </a:prstGeom>
              <a:noFill/>
            </p:spPr>
            <p:txBody>
              <a:bodyPr wrap="square" rtlCol="0">
                <a:spAutoFit/>
              </a:bodyPr>
              <a:lstStyle/>
              <a:p>
                <a:pPr algn="ctr"/>
                <a:r>
                  <a:rPr lang="en-US" sz="1600" dirty="0">
                    <a:solidFill>
                      <a:schemeClr val="accent2"/>
                    </a:solidFill>
                    <a:latin typeface="+mj-lt"/>
                  </a:rPr>
                  <a:t>3</a:t>
                </a:r>
              </a:p>
            </p:txBody>
          </p:sp>
          <p:sp>
            <p:nvSpPr>
              <p:cNvPr id="36" name="TextBox 35"/>
              <p:cNvSpPr txBox="1"/>
              <p:nvPr/>
            </p:nvSpPr>
            <p:spPr>
              <a:xfrm>
                <a:off x="1828800" y="4450895"/>
                <a:ext cx="228600" cy="338554"/>
              </a:xfrm>
              <a:prstGeom prst="rect">
                <a:avLst/>
              </a:prstGeom>
              <a:noFill/>
            </p:spPr>
            <p:txBody>
              <a:bodyPr wrap="square" rtlCol="0">
                <a:spAutoFit/>
              </a:bodyPr>
              <a:lstStyle/>
              <a:p>
                <a:pPr algn="ctr"/>
                <a:r>
                  <a:rPr lang="en-US" sz="1600" dirty="0">
                    <a:solidFill>
                      <a:schemeClr val="accent2"/>
                    </a:solidFill>
                    <a:latin typeface="+mj-lt"/>
                  </a:rPr>
                  <a:t>4</a:t>
                </a:r>
              </a:p>
            </p:txBody>
          </p:sp>
        </p:grpSp>
      </p:grpSp>
      <p:sp>
        <p:nvSpPr>
          <p:cNvPr id="171" name="Rounded Rectangular Callout 170"/>
          <p:cNvSpPr/>
          <p:nvPr/>
        </p:nvSpPr>
        <p:spPr bwMode="auto">
          <a:xfrm>
            <a:off x="6553200" y="1371600"/>
            <a:ext cx="2362200" cy="2430304"/>
          </a:xfrm>
          <a:prstGeom prst="wedgeRoundRectCallout">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Avoids</a:t>
            </a:r>
            <a:r>
              <a:rPr kumimoji="0" lang="en-US" sz="2400" b="0" i="0" u="none" strike="noStrike" cap="none" normalizeH="0" dirty="0">
                <a:ln>
                  <a:noFill/>
                </a:ln>
                <a:solidFill>
                  <a:schemeClr val="tx1"/>
                </a:solidFill>
                <a:effectLst/>
                <a:latin typeface="Times New Roman" pitchFamily="18" charset="0"/>
              </a:rPr>
              <a:t> calculation of entire covariance matrix! (</a:t>
            </a:r>
            <a:r>
              <a:rPr kumimoji="0" lang="en-US" sz="2400" b="1" i="0" u="none" strike="noStrike" cap="none" normalizeH="0" dirty="0">
                <a:ln>
                  <a:noFill/>
                </a:ln>
                <a:solidFill>
                  <a:schemeClr val="tx1"/>
                </a:solidFill>
                <a:effectLst/>
                <a:latin typeface="Times New Roman" pitchFamily="18" charset="0"/>
              </a:rPr>
              <a:t>Screening Effect</a:t>
            </a:r>
            <a:r>
              <a:rPr kumimoji="0" lang="en-US" sz="2400" b="0" i="0" u="none" strike="noStrike" cap="none" normalizeH="0" dirty="0">
                <a:ln>
                  <a:noFill/>
                </a:ln>
                <a:solidFill>
                  <a:schemeClr val="tx1"/>
                </a:solidFill>
                <a:effectLst/>
                <a:latin typeface="Times New Roman" pitchFamily="18" charset="0"/>
              </a:rPr>
              <a:t>)</a:t>
            </a:r>
            <a:endParaRPr kumimoji="0" lang="en-US" sz="24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8773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62BDF-95F5-42A1-ABE9-3055F9113AEA}"/>
              </a:ext>
            </a:extLst>
          </p:cNvPr>
          <p:cNvSpPr>
            <a:spLocks noGrp="1"/>
          </p:cNvSpPr>
          <p:nvPr>
            <p:ph type="title"/>
          </p:nvPr>
        </p:nvSpPr>
        <p:spPr/>
        <p:txBody>
          <a:bodyPr/>
          <a:lstStyle/>
          <a:p>
            <a:r>
              <a:rPr lang="en-US" dirty="0"/>
              <a:t>Water Networks</a:t>
            </a:r>
          </a:p>
        </p:txBody>
      </p:sp>
      <p:sp>
        <p:nvSpPr>
          <p:cNvPr id="3" name="TextBox 2">
            <a:extLst>
              <a:ext uri="{FF2B5EF4-FFF2-40B4-BE49-F238E27FC236}">
                <a16:creationId xmlns:a16="http://schemas.microsoft.com/office/drawing/2014/main" id="{54A0B4C7-2BE1-4E06-BFBC-3E5679DA519B}"/>
              </a:ext>
            </a:extLst>
          </p:cNvPr>
          <p:cNvSpPr txBox="1"/>
          <p:nvPr/>
        </p:nvSpPr>
        <p:spPr>
          <a:xfrm>
            <a:off x="1664565" y="1162699"/>
            <a:ext cx="1568058" cy="400110"/>
          </a:xfrm>
          <a:prstGeom prst="rect">
            <a:avLst/>
          </a:prstGeom>
          <a:solidFill>
            <a:schemeClr val="bg1"/>
          </a:solidFill>
        </p:spPr>
        <p:txBody>
          <a:bodyPr wrap="none" rtlCol="0">
            <a:spAutoFit/>
          </a:bodyPr>
          <a:lstStyle/>
          <a:p>
            <a:pPr algn="r"/>
            <a:r>
              <a:rPr lang="en-US" sz="2000" dirty="0">
                <a:solidFill>
                  <a:schemeClr val="accent2"/>
                </a:solidFill>
                <a:latin typeface="+mj-lt"/>
              </a:rPr>
              <a:t>Source Node</a:t>
            </a:r>
          </a:p>
        </p:txBody>
      </p:sp>
      <p:cxnSp>
        <p:nvCxnSpPr>
          <p:cNvPr id="22" name="Straight Connector 21">
            <a:extLst>
              <a:ext uri="{FF2B5EF4-FFF2-40B4-BE49-F238E27FC236}">
                <a16:creationId xmlns:a16="http://schemas.microsoft.com/office/drawing/2014/main" id="{862542BE-5764-4D71-8027-B137E44E83E2}"/>
              </a:ext>
            </a:extLst>
          </p:cNvPr>
          <p:cNvCxnSpPr>
            <a:stCxn id="3" idx="3"/>
          </p:cNvCxnSpPr>
          <p:nvPr/>
        </p:nvCxnSpPr>
        <p:spPr bwMode="auto">
          <a:xfrm>
            <a:off x="3232623" y="1362754"/>
            <a:ext cx="471792" cy="384720"/>
          </a:xfrm>
          <a:prstGeom prst="line">
            <a:avLst/>
          </a:prstGeom>
          <a:noFill/>
          <a:ln w="19050" cap="flat" cmpd="sng" algn="ctr">
            <a:solidFill>
              <a:schemeClr val="tx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58FD09A8-58CC-40BA-85B5-E34EFC869FC3}"/>
              </a:ext>
            </a:extLst>
          </p:cNvPr>
          <p:cNvCxnSpPr>
            <a:cxnSpLocks/>
          </p:cNvCxnSpPr>
          <p:nvPr/>
        </p:nvCxnSpPr>
        <p:spPr bwMode="auto">
          <a:xfrm>
            <a:off x="5369899" y="2321498"/>
            <a:ext cx="0" cy="1318685"/>
          </a:xfrm>
          <a:prstGeom prst="line">
            <a:avLst/>
          </a:prstGeom>
          <a:noFill/>
          <a:ln w="38100" cap="flat" cmpd="sng" algn="ctr">
            <a:solidFill>
              <a:schemeClr val="tx1"/>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63FD1132-4CE2-4DE6-8835-B35924C2EEDD}"/>
              </a:ext>
            </a:extLst>
          </p:cNvPr>
          <p:cNvCxnSpPr>
            <a:cxnSpLocks/>
          </p:cNvCxnSpPr>
          <p:nvPr/>
        </p:nvCxnSpPr>
        <p:spPr bwMode="auto">
          <a:xfrm flipH="1">
            <a:off x="3936339" y="2321498"/>
            <a:ext cx="8710" cy="1318685"/>
          </a:xfrm>
          <a:prstGeom prst="line">
            <a:avLst/>
          </a:prstGeom>
          <a:noFill/>
          <a:ln w="38100"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AFADD52F-6EB7-4122-B9FF-0E667CE728D7}"/>
              </a:ext>
            </a:extLst>
          </p:cNvPr>
          <p:cNvCxnSpPr>
            <a:cxnSpLocks/>
          </p:cNvCxnSpPr>
          <p:nvPr/>
        </p:nvCxnSpPr>
        <p:spPr bwMode="auto">
          <a:xfrm>
            <a:off x="1927318" y="4697171"/>
            <a:ext cx="2731768" cy="0"/>
          </a:xfrm>
          <a:prstGeom prst="line">
            <a:avLst/>
          </a:prstGeom>
          <a:noFill/>
          <a:ln w="38100" cap="flat" cmpd="sng" algn="ctr">
            <a:solidFill>
              <a:schemeClr val="tx1"/>
            </a:solidFill>
            <a:prstDash val="solid"/>
            <a:round/>
            <a:headEnd type="none" w="med" len="med"/>
            <a:tailEnd type="none" w="med" len="med"/>
          </a:ln>
          <a:effectLst/>
        </p:spPr>
      </p:cxnSp>
      <p:sp>
        <p:nvSpPr>
          <p:cNvPr id="10" name="Arc 9">
            <a:extLst>
              <a:ext uri="{FF2B5EF4-FFF2-40B4-BE49-F238E27FC236}">
                <a16:creationId xmlns:a16="http://schemas.microsoft.com/office/drawing/2014/main" id="{1791DA37-5AB6-4892-A6DD-90B36DAB305A}"/>
              </a:ext>
            </a:extLst>
          </p:cNvPr>
          <p:cNvSpPr/>
          <p:nvPr/>
        </p:nvSpPr>
        <p:spPr bwMode="auto">
          <a:xfrm>
            <a:off x="1938430" y="3392728"/>
            <a:ext cx="5452424" cy="2563935"/>
          </a:xfrm>
          <a:prstGeom prst="arc">
            <a:avLst>
              <a:gd name="adj1" fmla="val 21597160"/>
              <a:gd name="adj2" fmla="val 10798261"/>
            </a:avLst>
          </a:prstGeom>
          <a:no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11" name="Straight Connector 10">
            <a:extLst>
              <a:ext uri="{FF2B5EF4-FFF2-40B4-BE49-F238E27FC236}">
                <a16:creationId xmlns:a16="http://schemas.microsoft.com/office/drawing/2014/main" id="{7173637D-8782-494D-9244-BC1296B8D8A5}"/>
              </a:ext>
            </a:extLst>
          </p:cNvPr>
          <p:cNvCxnSpPr/>
          <p:nvPr/>
        </p:nvCxnSpPr>
        <p:spPr bwMode="auto">
          <a:xfrm>
            <a:off x="3936339" y="3640183"/>
            <a:ext cx="1433560" cy="0"/>
          </a:xfrm>
          <a:prstGeom prst="line">
            <a:avLst/>
          </a:prstGeom>
          <a:noFill/>
          <a:ln w="38100" cap="flat" cmpd="sng" algn="ctr">
            <a:solidFill>
              <a:schemeClr val="tx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11C2A825-E0B6-4C5E-B3D1-8B97B0C22B65}"/>
              </a:ext>
            </a:extLst>
          </p:cNvPr>
          <p:cNvCxnSpPr>
            <a:cxnSpLocks/>
          </p:cNvCxnSpPr>
          <p:nvPr/>
        </p:nvCxnSpPr>
        <p:spPr bwMode="auto">
          <a:xfrm>
            <a:off x="3936339" y="3640183"/>
            <a:ext cx="722747" cy="1056988"/>
          </a:xfrm>
          <a:prstGeom prst="line">
            <a:avLst/>
          </a:prstGeom>
          <a:noFill/>
          <a:ln w="38100"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1678CF8E-C6BC-4607-988A-FD0F3355B2CC}"/>
              </a:ext>
            </a:extLst>
          </p:cNvPr>
          <p:cNvCxnSpPr>
            <a:cxnSpLocks/>
          </p:cNvCxnSpPr>
          <p:nvPr/>
        </p:nvCxnSpPr>
        <p:spPr bwMode="auto">
          <a:xfrm flipH="1">
            <a:off x="4659086" y="3640183"/>
            <a:ext cx="710813" cy="1056988"/>
          </a:xfrm>
          <a:prstGeom prst="line">
            <a:avLst/>
          </a:prstGeom>
          <a:noFill/>
          <a:ln w="38100"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E356C374-6FAA-4BB7-A147-80DD2E60CD50}"/>
              </a:ext>
            </a:extLst>
          </p:cNvPr>
          <p:cNvCxnSpPr>
            <a:cxnSpLocks/>
          </p:cNvCxnSpPr>
          <p:nvPr/>
        </p:nvCxnSpPr>
        <p:spPr bwMode="auto">
          <a:xfrm>
            <a:off x="4659086" y="4697171"/>
            <a:ext cx="2731768" cy="0"/>
          </a:xfrm>
          <a:prstGeom prst="line">
            <a:avLst/>
          </a:prstGeom>
          <a:noFill/>
          <a:ln w="38100"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84174522-F6C1-448D-810D-14F82929DB16}"/>
              </a:ext>
            </a:extLst>
          </p:cNvPr>
          <p:cNvCxnSpPr/>
          <p:nvPr/>
        </p:nvCxnSpPr>
        <p:spPr bwMode="auto">
          <a:xfrm flipV="1">
            <a:off x="5549098" y="2980840"/>
            <a:ext cx="475872" cy="281169"/>
          </a:xfrm>
          <a:prstGeom prst="line">
            <a:avLst/>
          </a:prstGeom>
          <a:noFill/>
          <a:ln w="19050" cap="flat" cmpd="sng" algn="ctr">
            <a:solidFill>
              <a:schemeClr val="tx1"/>
            </a:solidFill>
            <a:prstDash val="solid"/>
            <a:round/>
            <a:headEnd type="none" w="med" len="med"/>
            <a:tailEnd type="none" w="med" len="med"/>
          </a:ln>
          <a:effectLst/>
        </p:spPr>
      </p:cxnSp>
      <p:sp>
        <p:nvSpPr>
          <p:cNvPr id="27" name="TextBox 26">
            <a:extLst>
              <a:ext uri="{FF2B5EF4-FFF2-40B4-BE49-F238E27FC236}">
                <a16:creationId xmlns:a16="http://schemas.microsoft.com/office/drawing/2014/main" id="{DFD33907-D083-4C14-B4C3-460F5C1677F4}"/>
              </a:ext>
            </a:extLst>
          </p:cNvPr>
          <p:cNvSpPr txBox="1"/>
          <p:nvPr/>
        </p:nvSpPr>
        <p:spPr>
          <a:xfrm>
            <a:off x="5998960" y="2754083"/>
            <a:ext cx="987771" cy="400110"/>
          </a:xfrm>
          <a:prstGeom prst="rect">
            <a:avLst/>
          </a:prstGeom>
          <a:solidFill>
            <a:schemeClr val="bg1"/>
          </a:solidFill>
        </p:spPr>
        <p:txBody>
          <a:bodyPr wrap="none" rtlCol="0">
            <a:spAutoFit/>
          </a:bodyPr>
          <a:lstStyle/>
          <a:p>
            <a:pPr algn="ctr"/>
            <a:r>
              <a:rPr lang="en-US" sz="2000" dirty="0">
                <a:solidFill>
                  <a:schemeClr val="accent2"/>
                </a:solidFill>
                <a:latin typeface="+mj-lt"/>
              </a:rPr>
              <a:t>Pipeline</a:t>
            </a:r>
          </a:p>
        </p:txBody>
      </p:sp>
      <p:sp>
        <p:nvSpPr>
          <p:cNvPr id="20" name="Oval 19">
            <a:extLst>
              <a:ext uri="{FF2B5EF4-FFF2-40B4-BE49-F238E27FC236}">
                <a16:creationId xmlns:a16="http://schemas.microsoft.com/office/drawing/2014/main" id="{39855E11-C7E1-49B9-BB75-ACC1070E30D5}"/>
              </a:ext>
            </a:extLst>
          </p:cNvPr>
          <p:cNvSpPr/>
          <p:nvPr/>
        </p:nvSpPr>
        <p:spPr bwMode="auto">
          <a:xfrm>
            <a:off x="7307248" y="4230558"/>
            <a:ext cx="908415" cy="888274"/>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1" name="Oval 20">
            <a:extLst>
              <a:ext uri="{FF2B5EF4-FFF2-40B4-BE49-F238E27FC236}">
                <a16:creationId xmlns:a16="http://schemas.microsoft.com/office/drawing/2014/main" id="{EDE76C6A-13C5-46CD-BD22-BD60A666EC16}"/>
              </a:ext>
            </a:extLst>
          </p:cNvPr>
          <p:cNvSpPr/>
          <p:nvPr/>
        </p:nvSpPr>
        <p:spPr bwMode="auto">
          <a:xfrm>
            <a:off x="1090575" y="4230558"/>
            <a:ext cx="908415" cy="888274"/>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9" name="Straight Connector 28">
            <a:extLst>
              <a:ext uri="{FF2B5EF4-FFF2-40B4-BE49-F238E27FC236}">
                <a16:creationId xmlns:a16="http://schemas.microsoft.com/office/drawing/2014/main" id="{FA2EA739-6B11-408F-886B-039EFB9ECEDC}"/>
              </a:ext>
            </a:extLst>
          </p:cNvPr>
          <p:cNvCxnSpPr>
            <a:cxnSpLocks/>
          </p:cNvCxnSpPr>
          <p:nvPr/>
        </p:nvCxnSpPr>
        <p:spPr bwMode="auto">
          <a:xfrm flipV="1">
            <a:off x="1544782" y="3808898"/>
            <a:ext cx="196824" cy="359780"/>
          </a:xfrm>
          <a:prstGeom prst="line">
            <a:avLst/>
          </a:prstGeom>
          <a:noFill/>
          <a:ln w="19050" cap="flat" cmpd="sng" algn="ctr">
            <a:solidFill>
              <a:schemeClr val="tx1"/>
            </a:solidFill>
            <a:prstDash val="solid"/>
            <a:round/>
            <a:headEnd type="none" w="med" len="med"/>
            <a:tailEnd type="none" w="med" len="med"/>
          </a:ln>
          <a:effectLst/>
        </p:spPr>
      </p:cxnSp>
      <p:sp>
        <p:nvSpPr>
          <p:cNvPr id="30" name="TextBox 29">
            <a:extLst>
              <a:ext uri="{FF2B5EF4-FFF2-40B4-BE49-F238E27FC236}">
                <a16:creationId xmlns:a16="http://schemas.microsoft.com/office/drawing/2014/main" id="{C16C3282-B723-4ABC-9768-114D9DAEFBDA}"/>
              </a:ext>
            </a:extLst>
          </p:cNvPr>
          <p:cNvSpPr txBox="1"/>
          <p:nvPr/>
        </p:nvSpPr>
        <p:spPr>
          <a:xfrm>
            <a:off x="1726008" y="3458528"/>
            <a:ext cx="2108269" cy="400110"/>
          </a:xfrm>
          <a:prstGeom prst="rect">
            <a:avLst/>
          </a:prstGeom>
          <a:solidFill>
            <a:schemeClr val="bg1"/>
          </a:solidFill>
        </p:spPr>
        <p:txBody>
          <a:bodyPr wrap="none" rtlCol="0">
            <a:spAutoFit/>
          </a:bodyPr>
          <a:lstStyle/>
          <a:p>
            <a:pPr algn="ctr"/>
            <a:r>
              <a:rPr lang="en-US" sz="2000" dirty="0">
                <a:solidFill>
                  <a:schemeClr val="accent2"/>
                </a:solidFill>
                <a:latin typeface="+mj-lt"/>
              </a:rPr>
              <a:t>Distribution Node</a:t>
            </a:r>
          </a:p>
        </p:txBody>
      </p:sp>
      <p:grpSp>
        <p:nvGrpSpPr>
          <p:cNvPr id="43" name="Group 42">
            <a:extLst>
              <a:ext uri="{FF2B5EF4-FFF2-40B4-BE49-F238E27FC236}">
                <a16:creationId xmlns:a16="http://schemas.microsoft.com/office/drawing/2014/main" id="{7A154711-E6E6-4F92-A4AF-9DB90AFD3609}"/>
              </a:ext>
            </a:extLst>
          </p:cNvPr>
          <p:cNvGrpSpPr/>
          <p:nvPr/>
        </p:nvGrpSpPr>
        <p:grpSpPr>
          <a:xfrm>
            <a:off x="3617277" y="1747474"/>
            <a:ext cx="636270" cy="585435"/>
            <a:chOff x="3617277" y="1747474"/>
            <a:chExt cx="636270" cy="585435"/>
          </a:xfrm>
          <a:solidFill>
            <a:srgbClr val="00B0F0"/>
          </a:solidFill>
        </p:grpSpPr>
        <p:sp>
          <p:nvSpPr>
            <p:cNvPr id="35" name="Rectangle 34">
              <a:extLst>
                <a:ext uri="{FF2B5EF4-FFF2-40B4-BE49-F238E27FC236}">
                  <a16:creationId xmlns:a16="http://schemas.microsoft.com/office/drawing/2014/main" id="{EF031B31-BBE1-4E4C-93C0-E57C2E30A960}"/>
                </a:ext>
              </a:extLst>
            </p:cNvPr>
            <p:cNvSpPr/>
            <p:nvPr/>
          </p:nvSpPr>
          <p:spPr bwMode="auto">
            <a:xfrm>
              <a:off x="3617277" y="1994929"/>
              <a:ext cx="636270" cy="337980"/>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38" name="Straight Connector 37">
              <a:extLst>
                <a:ext uri="{FF2B5EF4-FFF2-40B4-BE49-F238E27FC236}">
                  <a16:creationId xmlns:a16="http://schemas.microsoft.com/office/drawing/2014/main" id="{241C2905-6BFE-4E38-B00F-B198913519FA}"/>
                </a:ext>
              </a:extLst>
            </p:cNvPr>
            <p:cNvCxnSpPr>
              <a:stCxn id="35" idx="1"/>
            </p:cNvCxnSpPr>
            <p:nvPr/>
          </p:nvCxnSpPr>
          <p:spPr bwMode="auto">
            <a:xfrm flipV="1">
              <a:off x="3617277" y="1747474"/>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7C1D3A9A-FA20-4A2A-9D38-E53B80D241D0}"/>
                </a:ext>
              </a:extLst>
            </p:cNvPr>
            <p:cNvCxnSpPr/>
            <p:nvPr/>
          </p:nvCxnSpPr>
          <p:spPr bwMode="auto">
            <a:xfrm flipV="1">
              <a:off x="4253547" y="1747474"/>
              <a:ext cx="0" cy="416445"/>
            </a:xfrm>
            <a:prstGeom prst="line">
              <a:avLst/>
            </a:prstGeom>
            <a:grpFill/>
            <a:ln w="19050" cap="flat" cmpd="sng" algn="ctr">
              <a:solidFill>
                <a:schemeClr val="tx1"/>
              </a:solidFill>
              <a:prstDash val="solid"/>
              <a:round/>
              <a:headEnd type="none" w="med" len="med"/>
              <a:tailEnd type="none" w="med" len="med"/>
            </a:ln>
            <a:effectLst/>
          </p:spPr>
        </p:cxnSp>
      </p:grpSp>
      <p:grpSp>
        <p:nvGrpSpPr>
          <p:cNvPr id="42" name="Group 41">
            <a:extLst>
              <a:ext uri="{FF2B5EF4-FFF2-40B4-BE49-F238E27FC236}">
                <a16:creationId xmlns:a16="http://schemas.microsoft.com/office/drawing/2014/main" id="{D9FF7AB9-86A2-45B1-9ADF-317D025CF7E4}"/>
              </a:ext>
            </a:extLst>
          </p:cNvPr>
          <p:cNvGrpSpPr/>
          <p:nvPr/>
        </p:nvGrpSpPr>
        <p:grpSpPr>
          <a:xfrm>
            <a:off x="5060776" y="1736065"/>
            <a:ext cx="637315" cy="585432"/>
            <a:chOff x="5060776" y="1736065"/>
            <a:chExt cx="637315" cy="585432"/>
          </a:xfrm>
          <a:solidFill>
            <a:srgbClr val="00B0F0"/>
          </a:solidFill>
        </p:grpSpPr>
        <p:sp>
          <p:nvSpPr>
            <p:cNvPr id="36" name="Rectangle 35">
              <a:extLst>
                <a:ext uri="{FF2B5EF4-FFF2-40B4-BE49-F238E27FC236}">
                  <a16:creationId xmlns:a16="http://schemas.microsoft.com/office/drawing/2014/main" id="{96254BB7-D4AD-496F-966F-D3F75FB7D5F9}"/>
                </a:ext>
              </a:extLst>
            </p:cNvPr>
            <p:cNvSpPr/>
            <p:nvPr/>
          </p:nvSpPr>
          <p:spPr bwMode="auto">
            <a:xfrm>
              <a:off x="5061821" y="1994929"/>
              <a:ext cx="636270" cy="326568"/>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40" name="Straight Connector 39">
              <a:extLst>
                <a:ext uri="{FF2B5EF4-FFF2-40B4-BE49-F238E27FC236}">
                  <a16:creationId xmlns:a16="http://schemas.microsoft.com/office/drawing/2014/main" id="{2D63ECC1-A610-43BB-B306-60522649BBCD}"/>
                </a:ext>
              </a:extLst>
            </p:cNvPr>
            <p:cNvCxnSpPr/>
            <p:nvPr/>
          </p:nvCxnSpPr>
          <p:spPr bwMode="auto">
            <a:xfrm flipV="1">
              <a:off x="5060776" y="1736065"/>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3062CF95-9651-4D11-B2BF-166F4B5E67DB}"/>
                </a:ext>
              </a:extLst>
            </p:cNvPr>
            <p:cNvCxnSpPr/>
            <p:nvPr/>
          </p:nvCxnSpPr>
          <p:spPr bwMode="auto">
            <a:xfrm flipV="1">
              <a:off x="5698091" y="1736065"/>
              <a:ext cx="0" cy="416445"/>
            </a:xfrm>
            <a:prstGeom prst="line">
              <a:avLst/>
            </a:prstGeom>
            <a:grpFill/>
            <a:ln w="1905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296168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3" presetClass="emph" presetSubtype="2" fill="hold" grpId="1" nodeType="withEffect">
                                  <p:stCondLst>
                                    <p:cond delay="0"/>
                                  </p:stCondLst>
                                  <p:childTnLst>
                                    <p:animClr clrSpc="rgb" dir="cw">
                                      <p:cBhvr override="childStyle">
                                        <p:cTn id="46" dur="500" fill="hold"/>
                                        <p:tgtEl>
                                          <p:spTgt spid="27"/>
                                        </p:tgtEl>
                                        <p:attrNameLst>
                                          <p:attrName>style.color</p:attrName>
                                        </p:attrNameLst>
                                      </p:cBhvr>
                                      <p:to>
                                        <a:schemeClr val="tx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27" grpId="0" animBg="1"/>
      <p:bldP spid="27" grpId="1" animBg="1"/>
      <p:bldP spid="20" grpId="0" animBg="1"/>
      <p:bldP spid="21" grpId="0" animBg="1"/>
      <p:bldP spid="30"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Spectral Method - FFT (Fenton 1990)</a:t>
            </a:r>
          </a:p>
        </p:txBody>
      </p:sp>
      <p:graphicFrame>
        <p:nvGraphicFramePr>
          <p:cNvPr id="57346" name="Object 2"/>
          <p:cNvGraphicFramePr>
            <a:graphicFrameLocks noChangeAspect="1"/>
          </p:cNvGraphicFramePr>
          <p:nvPr>
            <p:extLst/>
          </p:nvPr>
        </p:nvGraphicFramePr>
        <p:xfrm>
          <a:off x="228600" y="990600"/>
          <a:ext cx="6164263" cy="3205162"/>
        </p:xfrm>
        <a:graphic>
          <a:graphicData uri="http://schemas.openxmlformats.org/presentationml/2006/ole">
            <mc:AlternateContent xmlns:mc="http://schemas.openxmlformats.org/markup-compatibility/2006">
              <mc:Choice xmlns:v="urn:schemas-microsoft-com:vml" Requires="v">
                <p:oleObj spid="_x0000_s8806" name="Equation" r:id="rId3" imgW="3860640" imgH="2006280" progId="Equation.DSMT4">
                  <p:embed/>
                </p:oleObj>
              </mc:Choice>
              <mc:Fallback>
                <p:oleObj name="Equation" r:id="rId3" imgW="3860640" imgH="2006280" progId="Equation.DSMT4">
                  <p:embed/>
                  <p:pic>
                    <p:nvPicPr>
                      <p:cNvPr id="57346" name="Object 2"/>
                      <p:cNvPicPr>
                        <a:picLocks noChangeAspect="1" noChangeArrowheads="1"/>
                      </p:cNvPicPr>
                      <p:nvPr/>
                    </p:nvPicPr>
                    <p:blipFill>
                      <a:blip r:embed="rId4"/>
                      <a:srcRect/>
                      <a:stretch>
                        <a:fillRect/>
                      </a:stretch>
                    </p:blipFill>
                    <p:spPr bwMode="auto">
                      <a:xfrm>
                        <a:off x="228600" y="990600"/>
                        <a:ext cx="6164263" cy="320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Freeform 3"/>
          <p:cNvSpPr/>
          <p:nvPr/>
        </p:nvSpPr>
        <p:spPr bwMode="auto">
          <a:xfrm>
            <a:off x="223024" y="4282069"/>
            <a:ext cx="2509025" cy="2118731"/>
          </a:xfrm>
          <a:custGeom>
            <a:avLst/>
            <a:gdLst>
              <a:gd name="connsiteX0" fmla="*/ 1103971 w 2509025"/>
              <a:gd name="connsiteY0" fmla="*/ 33453 h 2118731"/>
              <a:gd name="connsiteX1" fmla="*/ 100361 w 2509025"/>
              <a:gd name="connsiteY1" fmla="*/ 367990 h 2118731"/>
              <a:gd name="connsiteX2" fmla="*/ 0 w 2509025"/>
              <a:gd name="connsiteY2" fmla="*/ 1215482 h 2118731"/>
              <a:gd name="connsiteX3" fmla="*/ 223025 w 2509025"/>
              <a:gd name="connsiteY3" fmla="*/ 1906858 h 2118731"/>
              <a:gd name="connsiteX4" fmla="*/ 423747 w 2509025"/>
              <a:gd name="connsiteY4" fmla="*/ 1962614 h 2118731"/>
              <a:gd name="connsiteX5" fmla="*/ 814039 w 2509025"/>
              <a:gd name="connsiteY5" fmla="*/ 2040673 h 2118731"/>
              <a:gd name="connsiteX6" fmla="*/ 914400 w 2509025"/>
              <a:gd name="connsiteY6" fmla="*/ 2062975 h 2118731"/>
              <a:gd name="connsiteX7" fmla="*/ 1103971 w 2509025"/>
              <a:gd name="connsiteY7" fmla="*/ 2096429 h 2118731"/>
              <a:gd name="connsiteX8" fmla="*/ 1148576 w 2509025"/>
              <a:gd name="connsiteY8" fmla="*/ 2107580 h 2118731"/>
              <a:gd name="connsiteX9" fmla="*/ 1427356 w 2509025"/>
              <a:gd name="connsiteY9" fmla="*/ 2118731 h 2118731"/>
              <a:gd name="connsiteX10" fmla="*/ 1672683 w 2509025"/>
              <a:gd name="connsiteY10" fmla="*/ 2118731 h 2118731"/>
              <a:gd name="connsiteX11" fmla="*/ 1862254 w 2509025"/>
              <a:gd name="connsiteY11" fmla="*/ 2029521 h 2118731"/>
              <a:gd name="connsiteX12" fmla="*/ 1962615 w 2509025"/>
              <a:gd name="connsiteY12" fmla="*/ 1973765 h 2118731"/>
              <a:gd name="connsiteX13" fmla="*/ 2018371 w 2509025"/>
              <a:gd name="connsiteY13" fmla="*/ 1918009 h 2118731"/>
              <a:gd name="connsiteX14" fmla="*/ 2141035 w 2509025"/>
              <a:gd name="connsiteY14" fmla="*/ 1761892 h 2118731"/>
              <a:gd name="connsiteX15" fmla="*/ 2141035 w 2509025"/>
              <a:gd name="connsiteY15" fmla="*/ 1505414 h 2118731"/>
              <a:gd name="connsiteX16" fmla="*/ 2141035 w 2509025"/>
              <a:gd name="connsiteY16" fmla="*/ 1282390 h 2118731"/>
              <a:gd name="connsiteX17" fmla="*/ 2085278 w 2509025"/>
              <a:gd name="connsiteY17" fmla="*/ 1115121 h 2118731"/>
              <a:gd name="connsiteX18" fmla="*/ 2040674 w 2509025"/>
              <a:gd name="connsiteY18" fmla="*/ 992458 h 2118731"/>
              <a:gd name="connsiteX19" fmla="*/ 2196791 w 2509025"/>
              <a:gd name="connsiteY19" fmla="*/ 680224 h 2118731"/>
              <a:gd name="connsiteX20" fmla="*/ 2274849 w 2509025"/>
              <a:gd name="connsiteY20" fmla="*/ 613317 h 2118731"/>
              <a:gd name="connsiteX21" fmla="*/ 2297152 w 2509025"/>
              <a:gd name="connsiteY21" fmla="*/ 591014 h 2118731"/>
              <a:gd name="connsiteX22" fmla="*/ 2330605 w 2509025"/>
              <a:gd name="connsiteY22" fmla="*/ 568712 h 2118731"/>
              <a:gd name="connsiteX23" fmla="*/ 2397513 w 2509025"/>
              <a:gd name="connsiteY23" fmla="*/ 546409 h 2118731"/>
              <a:gd name="connsiteX24" fmla="*/ 2486722 w 2509025"/>
              <a:gd name="connsiteY24" fmla="*/ 479502 h 2118731"/>
              <a:gd name="connsiteX25" fmla="*/ 2509025 w 2509025"/>
              <a:gd name="connsiteY25" fmla="*/ 278780 h 2118731"/>
              <a:gd name="connsiteX26" fmla="*/ 2442117 w 2509025"/>
              <a:gd name="connsiteY26" fmla="*/ 200721 h 2118731"/>
              <a:gd name="connsiteX27" fmla="*/ 2375210 w 2509025"/>
              <a:gd name="connsiteY27" fmla="*/ 122663 h 2118731"/>
              <a:gd name="connsiteX28" fmla="*/ 2364059 w 2509025"/>
              <a:gd name="connsiteY28" fmla="*/ 89209 h 2118731"/>
              <a:gd name="connsiteX29" fmla="*/ 2330605 w 2509025"/>
              <a:gd name="connsiteY29" fmla="*/ 66907 h 2118731"/>
              <a:gd name="connsiteX30" fmla="*/ 2286000 w 2509025"/>
              <a:gd name="connsiteY30" fmla="*/ 44604 h 2118731"/>
              <a:gd name="connsiteX31" fmla="*/ 2185639 w 2509025"/>
              <a:gd name="connsiteY31" fmla="*/ 22302 h 2118731"/>
              <a:gd name="connsiteX32" fmla="*/ 2141035 w 2509025"/>
              <a:gd name="connsiteY32" fmla="*/ 11151 h 2118731"/>
              <a:gd name="connsiteX33" fmla="*/ 2085278 w 2509025"/>
              <a:gd name="connsiteY33" fmla="*/ 0 h 2118731"/>
              <a:gd name="connsiteX34" fmla="*/ 1984917 w 2509025"/>
              <a:gd name="connsiteY34" fmla="*/ 0 h 2118731"/>
              <a:gd name="connsiteX35" fmla="*/ 1884556 w 2509025"/>
              <a:gd name="connsiteY35" fmla="*/ 33453 h 2118731"/>
              <a:gd name="connsiteX36" fmla="*/ 1851103 w 2509025"/>
              <a:gd name="connsiteY36" fmla="*/ 55756 h 2118731"/>
              <a:gd name="connsiteX37" fmla="*/ 1828800 w 2509025"/>
              <a:gd name="connsiteY37" fmla="*/ 66907 h 2118731"/>
              <a:gd name="connsiteX38" fmla="*/ 1706137 w 2509025"/>
              <a:gd name="connsiteY38" fmla="*/ 89209 h 2118731"/>
              <a:gd name="connsiteX39" fmla="*/ 1494264 w 2509025"/>
              <a:gd name="connsiteY39" fmla="*/ 122663 h 2118731"/>
              <a:gd name="connsiteX40" fmla="*/ 1360449 w 2509025"/>
              <a:gd name="connsiteY40" fmla="*/ 122663 h 2118731"/>
              <a:gd name="connsiteX41" fmla="*/ 1260088 w 2509025"/>
              <a:gd name="connsiteY41" fmla="*/ 100360 h 2118731"/>
              <a:gd name="connsiteX42" fmla="*/ 1193181 w 2509025"/>
              <a:gd name="connsiteY42" fmla="*/ 78058 h 2118731"/>
              <a:gd name="connsiteX43" fmla="*/ 1159727 w 2509025"/>
              <a:gd name="connsiteY43" fmla="*/ 66907 h 2118731"/>
              <a:gd name="connsiteX44" fmla="*/ 1103971 w 2509025"/>
              <a:gd name="connsiteY44" fmla="*/ 33453 h 211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09025" h="2118731">
                <a:moveTo>
                  <a:pt x="1103971" y="33453"/>
                </a:moveTo>
                <a:lnTo>
                  <a:pt x="100361" y="367990"/>
                </a:lnTo>
                <a:lnTo>
                  <a:pt x="0" y="1215482"/>
                </a:lnTo>
                <a:lnTo>
                  <a:pt x="223025" y="1906858"/>
                </a:lnTo>
                <a:cubicBezTo>
                  <a:pt x="334355" y="1986380"/>
                  <a:pt x="269108" y="1962614"/>
                  <a:pt x="423747" y="1962614"/>
                </a:cubicBezTo>
                <a:lnTo>
                  <a:pt x="814039" y="2040673"/>
                </a:lnTo>
                <a:cubicBezTo>
                  <a:pt x="847493" y="2048107"/>
                  <a:pt x="880747" y="2056503"/>
                  <a:pt x="914400" y="2062975"/>
                </a:cubicBezTo>
                <a:cubicBezTo>
                  <a:pt x="977412" y="2075093"/>
                  <a:pt x="1041720" y="2080867"/>
                  <a:pt x="1103971" y="2096429"/>
                </a:cubicBezTo>
                <a:lnTo>
                  <a:pt x="1148576" y="2107580"/>
                </a:lnTo>
                <a:lnTo>
                  <a:pt x="1427356" y="2118731"/>
                </a:lnTo>
                <a:lnTo>
                  <a:pt x="1672683" y="2118731"/>
                </a:lnTo>
                <a:lnTo>
                  <a:pt x="1862254" y="2029521"/>
                </a:lnTo>
                <a:cubicBezTo>
                  <a:pt x="1895708" y="2010936"/>
                  <a:pt x="1931474" y="1996009"/>
                  <a:pt x="1962615" y="1973765"/>
                </a:cubicBezTo>
                <a:cubicBezTo>
                  <a:pt x="1984003" y="1958488"/>
                  <a:pt x="2018371" y="1918009"/>
                  <a:pt x="2018371" y="1918009"/>
                </a:cubicBezTo>
                <a:lnTo>
                  <a:pt x="2141035" y="1761892"/>
                </a:lnTo>
                <a:lnTo>
                  <a:pt x="2141035" y="1505414"/>
                </a:lnTo>
                <a:lnTo>
                  <a:pt x="2141035" y="1282390"/>
                </a:lnTo>
                <a:cubicBezTo>
                  <a:pt x="2093986" y="1129480"/>
                  <a:pt x="2119041" y="1182644"/>
                  <a:pt x="2085278" y="1115121"/>
                </a:cubicBezTo>
                <a:lnTo>
                  <a:pt x="2040674" y="992458"/>
                </a:lnTo>
                <a:lnTo>
                  <a:pt x="2196791" y="680224"/>
                </a:lnTo>
                <a:cubicBezTo>
                  <a:pt x="2222810" y="657922"/>
                  <a:pt x="2249236" y="636084"/>
                  <a:pt x="2274849" y="613317"/>
                </a:cubicBezTo>
                <a:cubicBezTo>
                  <a:pt x="2282707" y="606332"/>
                  <a:pt x="2288942" y="597582"/>
                  <a:pt x="2297152" y="591014"/>
                </a:cubicBezTo>
                <a:cubicBezTo>
                  <a:pt x="2307617" y="582642"/>
                  <a:pt x="2330605" y="568712"/>
                  <a:pt x="2330605" y="568712"/>
                </a:cubicBezTo>
                <a:lnTo>
                  <a:pt x="2397513" y="546409"/>
                </a:lnTo>
                <a:lnTo>
                  <a:pt x="2486722" y="479502"/>
                </a:lnTo>
                <a:lnTo>
                  <a:pt x="2509025" y="278780"/>
                </a:lnTo>
                <a:cubicBezTo>
                  <a:pt x="2486722" y="252760"/>
                  <a:pt x="2465170" y="226079"/>
                  <a:pt x="2442117" y="200721"/>
                </a:cubicBezTo>
                <a:cubicBezTo>
                  <a:pt x="2374515" y="126359"/>
                  <a:pt x="2417795" y="186539"/>
                  <a:pt x="2375210" y="122663"/>
                </a:cubicBezTo>
                <a:cubicBezTo>
                  <a:pt x="2371493" y="111512"/>
                  <a:pt x="2371402" y="98388"/>
                  <a:pt x="2364059" y="89209"/>
                </a:cubicBezTo>
                <a:cubicBezTo>
                  <a:pt x="2355687" y="78744"/>
                  <a:pt x="2342241" y="73556"/>
                  <a:pt x="2330605" y="66907"/>
                </a:cubicBezTo>
                <a:cubicBezTo>
                  <a:pt x="2316172" y="58660"/>
                  <a:pt x="2301565" y="50441"/>
                  <a:pt x="2286000" y="44604"/>
                </a:cubicBezTo>
                <a:cubicBezTo>
                  <a:pt x="2266220" y="37187"/>
                  <a:pt x="2202982" y="26156"/>
                  <a:pt x="2185639" y="22302"/>
                </a:cubicBezTo>
                <a:cubicBezTo>
                  <a:pt x="2170678" y="18977"/>
                  <a:pt x="2155996" y="14476"/>
                  <a:pt x="2141035" y="11151"/>
                </a:cubicBezTo>
                <a:cubicBezTo>
                  <a:pt x="2122533" y="7039"/>
                  <a:pt x="2085278" y="0"/>
                  <a:pt x="2085278" y="0"/>
                </a:cubicBezTo>
                <a:lnTo>
                  <a:pt x="1984917" y="0"/>
                </a:lnTo>
                <a:cubicBezTo>
                  <a:pt x="1951463" y="11151"/>
                  <a:pt x="1917107" y="19890"/>
                  <a:pt x="1884556" y="33453"/>
                </a:cubicBezTo>
                <a:cubicBezTo>
                  <a:pt x="1872185" y="38608"/>
                  <a:pt x="1862595" y="48861"/>
                  <a:pt x="1851103" y="55756"/>
                </a:cubicBezTo>
                <a:cubicBezTo>
                  <a:pt x="1843976" y="60032"/>
                  <a:pt x="1836234" y="63190"/>
                  <a:pt x="1828800" y="66907"/>
                </a:cubicBezTo>
                <a:lnTo>
                  <a:pt x="1706137" y="89209"/>
                </a:lnTo>
                <a:cubicBezTo>
                  <a:pt x="1524289" y="125579"/>
                  <a:pt x="1595729" y="122663"/>
                  <a:pt x="1494264" y="122663"/>
                </a:cubicBezTo>
                <a:lnTo>
                  <a:pt x="1360449" y="122663"/>
                </a:lnTo>
                <a:cubicBezTo>
                  <a:pt x="1326995" y="115229"/>
                  <a:pt x="1293201" y="109190"/>
                  <a:pt x="1260088" y="100360"/>
                </a:cubicBezTo>
                <a:cubicBezTo>
                  <a:pt x="1237373" y="94303"/>
                  <a:pt x="1215483" y="85492"/>
                  <a:pt x="1193181" y="78058"/>
                </a:cubicBezTo>
                <a:lnTo>
                  <a:pt x="1159727" y="66907"/>
                </a:lnTo>
                <a:cubicBezTo>
                  <a:pt x="1152674" y="64556"/>
                  <a:pt x="1144859" y="66907"/>
                  <a:pt x="1103971" y="33453"/>
                </a:cubicBezTo>
                <a:close/>
              </a:path>
            </a:pathLst>
          </a:custGeom>
          <a:solidFill>
            <a:srgbClr val="FFFFCC"/>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5" name="TextBox 4"/>
          <p:cNvSpPr txBox="1"/>
          <p:nvPr/>
        </p:nvSpPr>
        <p:spPr>
          <a:xfrm>
            <a:off x="2286000" y="5013584"/>
            <a:ext cx="2286000" cy="461665"/>
          </a:xfrm>
          <a:prstGeom prst="rect">
            <a:avLst/>
          </a:prstGeom>
          <a:noFill/>
        </p:spPr>
        <p:txBody>
          <a:bodyPr wrap="square" rtlCol="0">
            <a:spAutoFit/>
          </a:bodyPr>
          <a:lstStyle/>
          <a:p>
            <a:pPr algn="ctr"/>
            <a:r>
              <a:rPr lang="en-US" sz="2400" dirty="0">
                <a:solidFill>
                  <a:schemeClr val="accent2"/>
                </a:solidFill>
                <a:latin typeface="+mj-lt"/>
              </a:rPr>
              <a:t>4 x 4 = 16 sites</a:t>
            </a:r>
          </a:p>
        </p:txBody>
      </p:sp>
      <p:sp>
        <p:nvSpPr>
          <p:cNvPr id="6" name="Right Arrow 5"/>
          <p:cNvSpPr/>
          <p:nvPr/>
        </p:nvSpPr>
        <p:spPr bwMode="auto">
          <a:xfrm>
            <a:off x="4495800" y="5047279"/>
            <a:ext cx="457200" cy="427970"/>
          </a:xfrm>
          <a:prstGeom prst="rightArrow">
            <a:avLst/>
          </a:prstGeom>
          <a:solidFill>
            <a:srgbClr val="00B050"/>
          </a:solidFill>
          <a:ln w="19050" cap="flat" cmpd="sng" algn="ctr">
            <a:solidFill>
              <a:srgbClr val="00B05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aphicFrame>
        <p:nvGraphicFramePr>
          <p:cNvPr id="7" name="Object 4"/>
          <p:cNvGraphicFramePr>
            <a:graphicFrameLocks noChangeAspect="1"/>
          </p:cNvGraphicFramePr>
          <p:nvPr>
            <p:extLst/>
          </p:nvPr>
        </p:nvGraphicFramePr>
        <p:xfrm>
          <a:off x="4937125" y="4103688"/>
          <a:ext cx="4200525" cy="2286000"/>
        </p:xfrm>
        <a:graphic>
          <a:graphicData uri="http://schemas.openxmlformats.org/presentationml/2006/ole">
            <mc:AlternateContent xmlns:mc="http://schemas.openxmlformats.org/markup-compatibility/2006">
              <mc:Choice xmlns:v="urn:schemas-microsoft-com:vml" Requires="v">
                <p:oleObj spid="_x0000_s8807" name="Equation" r:id="rId5" imgW="1726920" imgH="939600" progId="Equation.DSMT4">
                  <p:embed/>
                </p:oleObj>
              </mc:Choice>
              <mc:Fallback>
                <p:oleObj name="Equation" r:id="rId5" imgW="1726920" imgH="939600" progId="Equation.DSMT4">
                  <p:embed/>
                  <p:pic>
                    <p:nvPicPr>
                      <p:cNvPr id="7" name="Object 4"/>
                      <p:cNvPicPr>
                        <a:picLocks noChangeAspect="1" noChangeArrowheads="1"/>
                      </p:cNvPicPr>
                      <p:nvPr/>
                    </p:nvPicPr>
                    <p:blipFill>
                      <a:blip r:embed="rId6"/>
                      <a:srcRect/>
                      <a:stretch>
                        <a:fillRect/>
                      </a:stretch>
                    </p:blipFill>
                    <p:spPr bwMode="auto">
                      <a:xfrm>
                        <a:off x="4937125" y="4103688"/>
                        <a:ext cx="420052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7"/>
          <p:cNvGrpSpPr/>
          <p:nvPr/>
        </p:nvGrpSpPr>
        <p:grpSpPr>
          <a:xfrm>
            <a:off x="685800" y="4800600"/>
            <a:ext cx="1295400" cy="1066800"/>
            <a:chOff x="685800" y="4267200"/>
            <a:chExt cx="1295400" cy="1066800"/>
          </a:xfrm>
        </p:grpSpPr>
        <p:sp>
          <p:nvSpPr>
            <p:cNvPr id="9" name="Oval 8"/>
            <p:cNvSpPr/>
            <p:nvPr/>
          </p:nvSpPr>
          <p:spPr bwMode="auto">
            <a:xfrm>
              <a:off x="685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0" name="Oval 9"/>
            <p:cNvSpPr/>
            <p:nvPr/>
          </p:nvSpPr>
          <p:spPr bwMode="auto">
            <a:xfrm>
              <a:off x="1066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1" name="Oval 10"/>
            <p:cNvSpPr/>
            <p:nvPr/>
          </p:nvSpPr>
          <p:spPr bwMode="auto">
            <a:xfrm>
              <a:off x="1447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2" name="Oval 11"/>
            <p:cNvSpPr/>
            <p:nvPr/>
          </p:nvSpPr>
          <p:spPr bwMode="auto">
            <a:xfrm>
              <a:off x="1828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 name="Oval 12"/>
            <p:cNvSpPr/>
            <p:nvPr/>
          </p:nvSpPr>
          <p:spPr bwMode="auto">
            <a:xfrm>
              <a:off x="685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4" name="Oval 13"/>
            <p:cNvSpPr/>
            <p:nvPr/>
          </p:nvSpPr>
          <p:spPr bwMode="auto">
            <a:xfrm>
              <a:off x="1066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5" name="Oval 14"/>
            <p:cNvSpPr/>
            <p:nvPr/>
          </p:nvSpPr>
          <p:spPr bwMode="auto">
            <a:xfrm>
              <a:off x="1447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6" name="Oval 15"/>
            <p:cNvSpPr/>
            <p:nvPr/>
          </p:nvSpPr>
          <p:spPr bwMode="auto">
            <a:xfrm>
              <a:off x="1828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7" name="Oval 16"/>
            <p:cNvSpPr/>
            <p:nvPr/>
          </p:nvSpPr>
          <p:spPr bwMode="auto">
            <a:xfrm>
              <a:off x="685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8" name="Oval 17"/>
            <p:cNvSpPr/>
            <p:nvPr/>
          </p:nvSpPr>
          <p:spPr bwMode="auto">
            <a:xfrm>
              <a:off x="1066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9" name="Oval 18"/>
            <p:cNvSpPr/>
            <p:nvPr/>
          </p:nvSpPr>
          <p:spPr bwMode="auto">
            <a:xfrm>
              <a:off x="1447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0" name="Oval 19"/>
            <p:cNvSpPr/>
            <p:nvPr/>
          </p:nvSpPr>
          <p:spPr bwMode="auto">
            <a:xfrm>
              <a:off x="1828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1" name="Oval 20"/>
            <p:cNvSpPr/>
            <p:nvPr/>
          </p:nvSpPr>
          <p:spPr bwMode="auto">
            <a:xfrm>
              <a:off x="685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2" name="Oval 21"/>
            <p:cNvSpPr/>
            <p:nvPr/>
          </p:nvSpPr>
          <p:spPr bwMode="auto">
            <a:xfrm>
              <a:off x="1066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3" name="Oval 22"/>
            <p:cNvSpPr/>
            <p:nvPr/>
          </p:nvSpPr>
          <p:spPr bwMode="auto">
            <a:xfrm>
              <a:off x="1447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4" name="Oval 23"/>
            <p:cNvSpPr/>
            <p:nvPr/>
          </p:nvSpPr>
          <p:spPr bwMode="auto">
            <a:xfrm>
              <a:off x="1828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sp>
        <p:nvSpPr>
          <p:cNvPr id="25" name="TextBox 24"/>
          <p:cNvSpPr txBox="1"/>
          <p:nvPr/>
        </p:nvSpPr>
        <p:spPr>
          <a:xfrm>
            <a:off x="685800" y="4450895"/>
            <a:ext cx="228600" cy="338554"/>
          </a:xfrm>
          <a:prstGeom prst="rect">
            <a:avLst/>
          </a:prstGeom>
          <a:noFill/>
        </p:spPr>
        <p:txBody>
          <a:bodyPr wrap="square" rtlCol="0">
            <a:spAutoFit/>
          </a:bodyPr>
          <a:lstStyle/>
          <a:p>
            <a:pPr algn="ctr"/>
            <a:r>
              <a:rPr lang="en-US" sz="1600" dirty="0">
                <a:solidFill>
                  <a:schemeClr val="accent2"/>
                </a:solidFill>
                <a:latin typeface="+mj-lt"/>
              </a:rPr>
              <a:t>1</a:t>
            </a:r>
          </a:p>
        </p:txBody>
      </p:sp>
      <p:sp>
        <p:nvSpPr>
          <p:cNvPr id="26" name="TextBox 25"/>
          <p:cNvSpPr txBox="1"/>
          <p:nvPr/>
        </p:nvSpPr>
        <p:spPr>
          <a:xfrm>
            <a:off x="1066800" y="4450895"/>
            <a:ext cx="228600" cy="338554"/>
          </a:xfrm>
          <a:prstGeom prst="rect">
            <a:avLst/>
          </a:prstGeom>
          <a:noFill/>
        </p:spPr>
        <p:txBody>
          <a:bodyPr wrap="square" rtlCol="0">
            <a:spAutoFit/>
          </a:bodyPr>
          <a:lstStyle/>
          <a:p>
            <a:pPr algn="ctr"/>
            <a:r>
              <a:rPr lang="en-US" sz="1600" dirty="0">
                <a:solidFill>
                  <a:schemeClr val="accent2"/>
                </a:solidFill>
                <a:latin typeface="+mj-lt"/>
              </a:rPr>
              <a:t>2</a:t>
            </a:r>
          </a:p>
        </p:txBody>
      </p:sp>
      <p:sp>
        <p:nvSpPr>
          <p:cNvPr id="27" name="TextBox 26"/>
          <p:cNvSpPr txBox="1"/>
          <p:nvPr/>
        </p:nvSpPr>
        <p:spPr>
          <a:xfrm>
            <a:off x="1447800" y="4450895"/>
            <a:ext cx="228600" cy="338554"/>
          </a:xfrm>
          <a:prstGeom prst="rect">
            <a:avLst/>
          </a:prstGeom>
          <a:noFill/>
        </p:spPr>
        <p:txBody>
          <a:bodyPr wrap="square" rtlCol="0">
            <a:spAutoFit/>
          </a:bodyPr>
          <a:lstStyle/>
          <a:p>
            <a:pPr algn="ctr"/>
            <a:r>
              <a:rPr lang="en-US" sz="1600" dirty="0">
                <a:solidFill>
                  <a:schemeClr val="accent2"/>
                </a:solidFill>
                <a:latin typeface="+mj-lt"/>
              </a:rPr>
              <a:t>3</a:t>
            </a:r>
          </a:p>
        </p:txBody>
      </p:sp>
      <p:sp>
        <p:nvSpPr>
          <p:cNvPr id="28" name="TextBox 27"/>
          <p:cNvSpPr txBox="1"/>
          <p:nvPr/>
        </p:nvSpPr>
        <p:spPr>
          <a:xfrm>
            <a:off x="1828800" y="4450895"/>
            <a:ext cx="228600" cy="338554"/>
          </a:xfrm>
          <a:prstGeom prst="rect">
            <a:avLst/>
          </a:prstGeom>
          <a:noFill/>
        </p:spPr>
        <p:txBody>
          <a:bodyPr wrap="square" rtlCol="0">
            <a:spAutoFit/>
          </a:bodyPr>
          <a:lstStyle/>
          <a:p>
            <a:pPr algn="ctr"/>
            <a:r>
              <a:rPr lang="en-US" sz="1600" dirty="0">
                <a:solidFill>
                  <a:schemeClr val="accent2"/>
                </a:solidFill>
                <a:latin typeface="+mj-lt"/>
              </a:rPr>
              <a:t>4</a:t>
            </a:r>
          </a:p>
        </p:txBody>
      </p:sp>
      <p:sp>
        <p:nvSpPr>
          <p:cNvPr id="3" name="Rounded Rectangular Callout 2"/>
          <p:cNvSpPr/>
          <p:nvPr/>
        </p:nvSpPr>
        <p:spPr bwMode="auto">
          <a:xfrm>
            <a:off x="6705600" y="1600200"/>
            <a:ext cx="1981200" cy="2025253"/>
          </a:xfrm>
          <a:prstGeom prst="wedgeRoundRectCallout">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Avoids</a:t>
            </a:r>
            <a:r>
              <a:rPr kumimoji="0" lang="en-US" sz="2400" b="0" i="0" u="none" strike="noStrike" cap="none" normalizeH="0" dirty="0">
                <a:ln>
                  <a:noFill/>
                </a:ln>
                <a:solidFill>
                  <a:schemeClr val="tx1"/>
                </a:solidFill>
                <a:effectLst/>
                <a:latin typeface="Times New Roman" pitchFamily="18" charset="0"/>
              </a:rPr>
              <a:t> calculation of entire covariance matrix!</a:t>
            </a:r>
            <a:endParaRPr kumimoji="0" lang="en-US" sz="2400" b="0" i="0" u="none" strike="noStrike" cap="none" normalizeH="0" baseline="0" dirty="0">
              <a:ln>
                <a:noFill/>
              </a:ln>
              <a:solidFill>
                <a:schemeClr val="tx1"/>
              </a:solidFill>
              <a:effectLst/>
              <a:latin typeface="Times New Roman" pitchFamily="18" charset="0"/>
            </a:endParaRPr>
          </a:p>
        </p:txBody>
      </p:sp>
      <p:sp>
        <p:nvSpPr>
          <p:cNvPr id="30" name="TextBox 29"/>
          <p:cNvSpPr txBox="1"/>
          <p:nvPr/>
        </p:nvSpPr>
        <p:spPr>
          <a:xfrm>
            <a:off x="6254019" y="6320135"/>
            <a:ext cx="2286000" cy="461665"/>
          </a:xfrm>
          <a:prstGeom prst="rect">
            <a:avLst/>
          </a:prstGeom>
          <a:noFill/>
        </p:spPr>
        <p:txBody>
          <a:bodyPr wrap="square" rtlCol="0">
            <a:spAutoFit/>
          </a:bodyPr>
          <a:lstStyle/>
          <a:p>
            <a:pPr algn="ctr"/>
            <a:r>
              <a:rPr lang="en-US" sz="2400" dirty="0">
                <a:solidFill>
                  <a:schemeClr val="accent2"/>
                </a:solidFill>
                <a:latin typeface="+mj-lt"/>
              </a:rPr>
              <a:t>4 x 4 Matrix</a:t>
            </a:r>
          </a:p>
        </p:txBody>
      </p:sp>
    </p:spTree>
    <p:extLst>
      <p:ext uri="{BB962C8B-B14F-4D97-AF65-F5344CB8AC3E}">
        <p14:creationId xmlns:p14="http://schemas.microsoft.com/office/powerpoint/2010/main" val="257656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25" grpId="0"/>
      <p:bldP spid="26" grpId="0"/>
      <p:bldP spid="27" grpId="0"/>
      <p:bldP spid="28" grpId="0"/>
      <p:bldP spid="3" grpId="0" animBg="1"/>
      <p:bldP spid="30"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Turning Bands Method (Dietrich 1995)</a:t>
            </a:r>
          </a:p>
        </p:txBody>
      </p:sp>
      <p:grpSp>
        <p:nvGrpSpPr>
          <p:cNvPr id="32" name="Group 31"/>
          <p:cNvGrpSpPr/>
          <p:nvPr/>
        </p:nvGrpSpPr>
        <p:grpSpPr>
          <a:xfrm>
            <a:off x="990600" y="3901069"/>
            <a:ext cx="2509025" cy="2118731"/>
            <a:chOff x="990600" y="3337931"/>
            <a:chExt cx="2509025" cy="2118731"/>
          </a:xfrm>
        </p:grpSpPr>
        <p:grpSp>
          <p:nvGrpSpPr>
            <p:cNvPr id="4" name="Group 3"/>
            <p:cNvGrpSpPr/>
            <p:nvPr/>
          </p:nvGrpSpPr>
          <p:grpSpPr>
            <a:xfrm>
              <a:off x="990600" y="3337931"/>
              <a:ext cx="2509025" cy="2118731"/>
              <a:chOff x="8578036" y="4282069"/>
              <a:chExt cx="2509025" cy="2118731"/>
            </a:xfrm>
          </p:grpSpPr>
          <p:sp>
            <p:nvSpPr>
              <p:cNvPr id="5" name="Freeform 4"/>
              <p:cNvSpPr/>
              <p:nvPr/>
            </p:nvSpPr>
            <p:spPr bwMode="auto">
              <a:xfrm>
                <a:off x="8578036" y="4282069"/>
                <a:ext cx="2509025" cy="2118731"/>
              </a:xfrm>
              <a:custGeom>
                <a:avLst/>
                <a:gdLst>
                  <a:gd name="connsiteX0" fmla="*/ 1103971 w 2509025"/>
                  <a:gd name="connsiteY0" fmla="*/ 33453 h 2118731"/>
                  <a:gd name="connsiteX1" fmla="*/ 100361 w 2509025"/>
                  <a:gd name="connsiteY1" fmla="*/ 367990 h 2118731"/>
                  <a:gd name="connsiteX2" fmla="*/ 0 w 2509025"/>
                  <a:gd name="connsiteY2" fmla="*/ 1215482 h 2118731"/>
                  <a:gd name="connsiteX3" fmla="*/ 223025 w 2509025"/>
                  <a:gd name="connsiteY3" fmla="*/ 1906858 h 2118731"/>
                  <a:gd name="connsiteX4" fmla="*/ 423747 w 2509025"/>
                  <a:gd name="connsiteY4" fmla="*/ 1962614 h 2118731"/>
                  <a:gd name="connsiteX5" fmla="*/ 814039 w 2509025"/>
                  <a:gd name="connsiteY5" fmla="*/ 2040673 h 2118731"/>
                  <a:gd name="connsiteX6" fmla="*/ 914400 w 2509025"/>
                  <a:gd name="connsiteY6" fmla="*/ 2062975 h 2118731"/>
                  <a:gd name="connsiteX7" fmla="*/ 1103971 w 2509025"/>
                  <a:gd name="connsiteY7" fmla="*/ 2096429 h 2118731"/>
                  <a:gd name="connsiteX8" fmla="*/ 1148576 w 2509025"/>
                  <a:gd name="connsiteY8" fmla="*/ 2107580 h 2118731"/>
                  <a:gd name="connsiteX9" fmla="*/ 1427356 w 2509025"/>
                  <a:gd name="connsiteY9" fmla="*/ 2118731 h 2118731"/>
                  <a:gd name="connsiteX10" fmla="*/ 1672683 w 2509025"/>
                  <a:gd name="connsiteY10" fmla="*/ 2118731 h 2118731"/>
                  <a:gd name="connsiteX11" fmla="*/ 1862254 w 2509025"/>
                  <a:gd name="connsiteY11" fmla="*/ 2029521 h 2118731"/>
                  <a:gd name="connsiteX12" fmla="*/ 1962615 w 2509025"/>
                  <a:gd name="connsiteY12" fmla="*/ 1973765 h 2118731"/>
                  <a:gd name="connsiteX13" fmla="*/ 2018371 w 2509025"/>
                  <a:gd name="connsiteY13" fmla="*/ 1918009 h 2118731"/>
                  <a:gd name="connsiteX14" fmla="*/ 2141035 w 2509025"/>
                  <a:gd name="connsiteY14" fmla="*/ 1761892 h 2118731"/>
                  <a:gd name="connsiteX15" fmla="*/ 2141035 w 2509025"/>
                  <a:gd name="connsiteY15" fmla="*/ 1505414 h 2118731"/>
                  <a:gd name="connsiteX16" fmla="*/ 2141035 w 2509025"/>
                  <a:gd name="connsiteY16" fmla="*/ 1282390 h 2118731"/>
                  <a:gd name="connsiteX17" fmla="*/ 2085278 w 2509025"/>
                  <a:gd name="connsiteY17" fmla="*/ 1115121 h 2118731"/>
                  <a:gd name="connsiteX18" fmla="*/ 2040674 w 2509025"/>
                  <a:gd name="connsiteY18" fmla="*/ 992458 h 2118731"/>
                  <a:gd name="connsiteX19" fmla="*/ 2196791 w 2509025"/>
                  <a:gd name="connsiteY19" fmla="*/ 680224 h 2118731"/>
                  <a:gd name="connsiteX20" fmla="*/ 2274849 w 2509025"/>
                  <a:gd name="connsiteY20" fmla="*/ 613317 h 2118731"/>
                  <a:gd name="connsiteX21" fmla="*/ 2297152 w 2509025"/>
                  <a:gd name="connsiteY21" fmla="*/ 591014 h 2118731"/>
                  <a:gd name="connsiteX22" fmla="*/ 2330605 w 2509025"/>
                  <a:gd name="connsiteY22" fmla="*/ 568712 h 2118731"/>
                  <a:gd name="connsiteX23" fmla="*/ 2397513 w 2509025"/>
                  <a:gd name="connsiteY23" fmla="*/ 546409 h 2118731"/>
                  <a:gd name="connsiteX24" fmla="*/ 2486722 w 2509025"/>
                  <a:gd name="connsiteY24" fmla="*/ 479502 h 2118731"/>
                  <a:gd name="connsiteX25" fmla="*/ 2509025 w 2509025"/>
                  <a:gd name="connsiteY25" fmla="*/ 278780 h 2118731"/>
                  <a:gd name="connsiteX26" fmla="*/ 2442117 w 2509025"/>
                  <a:gd name="connsiteY26" fmla="*/ 200721 h 2118731"/>
                  <a:gd name="connsiteX27" fmla="*/ 2375210 w 2509025"/>
                  <a:gd name="connsiteY27" fmla="*/ 122663 h 2118731"/>
                  <a:gd name="connsiteX28" fmla="*/ 2364059 w 2509025"/>
                  <a:gd name="connsiteY28" fmla="*/ 89209 h 2118731"/>
                  <a:gd name="connsiteX29" fmla="*/ 2330605 w 2509025"/>
                  <a:gd name="connsiteY29" fmla="*/ 66907 h 2118731"/>
                  <a:gd name="connsiteX30" fmla="*/ 2286000 w 2509025"/>
                  <a:gd name="connsiteY30" fmla="*/ 44604 h 2118731"/>
                  <a:gd name="connsiteX31" fmla="*/ 2185639 w 2509025"/>
                  <a:gd name="connsiteY31" fmla="*/ 22302 h 2118731"/>
                  <a:gd name="connsiteX32" fmla="*/ 2141035 w 2509025"/>
                  <a:gd name="connsiteY32" fmla="*/ 11151 h 2118731"/>
                  <a:gd name="connsiteX33" fmla="*/ 2085278 w 2509025"/>
                  <a:gd name="connsiteY33" fmla="*/ 0 h 2118731"/>
                  <a:gd name="connsiteX34" fmla="*/ 1984917 w 2509025"/>
                  <a:gd name="connsiteY34" fmla="*/ 0 h 2118731"/>
                  <a:gd name="connsiteX35" fmla="*/ 1884556 w 2509025"/>
                  <a:gd name="connsiteY35" fmla="*/ 33453 h 2118731"/>
                  <a:gd name="connsiteX36" fmla="*/ 1851103 w 2509025"/>
                  <a:gd name="connsiteY36" fmla="*/ 55756 h 2118731"/>
                  <a:gd name="connsiteX37" fmla="*/ 1828800 w 2509025"/>
                  <a:gd name="connsiteY37" fmla="*/ 66907 h 2118731"/>
                  <a:gd name="connsiteX38" fmla="*/ 1706137 w 2509025"/>
                  <a:gd name="connsiteY38" fmla="*/ 89209 h 2118731"/>
                  <a:gd name="connsiteX39" fmla="*/ 1494264 w 2509025"/>
                  <a:gd name="connsiteY39" fmla="*/ 122663 h 2118731"/>
                  <a:gd name="connsiteX40" fmla="*/ 1360449 w 2509025"/>
                  <a:gd name="connsiteY40" fmla="*/ 122663 h 2118731"/>
                  <a:gd name="connsiteX41" fmla="*/ 1260088 w 2509025"/>
                  <a:gd name="connsiteY41" fmla="*/ 100360 h 2118731"/>
                  <a:gd name="connsiteX42" fmla="*/ 1193181 w 2509025"/>
                  <a:gd name="connsiteY42" fmla="*/ 78058 h 2118731"/>
                  <a:gd name="connsiteX43" fmla="*/ 1159727 w 2509025"/>
                  <a:gd name="connsiteY43" fmla="*/ 66907 h 2118731"/>
                  <a:gd name="connsiteX44" fmla="*/ 1103971 w 2509025"/>
                  <a:gd name="connsiteY44" fmla="*/ 33453 h 211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09025" h="2118731">
                    <a:moveTo>
                      <a:pt x="1103971" y="33453"/>
                    </a:moveTo>
                    <a:lnTo>
                      <a:pt x="100361" y="367990"/>
                    </a:lnTo>
                    <a:lnTo>
                      <a:pt x="0" y="1215482"/>
                    </a:lnTo>
                    <a:lnTo>
                      <a:pt x="223025" y="1906858"/>
                    </a:lnTo>
                    <a:cubicBezTo>
                      <a:pt x="334355" y="1986380"/>
                      <a:pt x="269108" y="1962614"/>
                      <a:pt x="423747" y="1962614"/>
                    </a:cubicBezTo>
                    <a:lnTo>
                      <a:pt x="814039" y="2040673"/>
                    </a:lnTo>
                    <a:cubicBezTo>
                      <a:pt x="847493" y="2048107"/>
                      <a:pt x="880747" y="2056503"/>
                      <a:pt x="914400" y="2062975"/>
                    </a:cubicBezTo>
                    <a:cubicBezTo>
                      <a:pt x="977412" y="2075093"/>
                      <a:pt x="1041720" y="2080867"/>
                      <a:pt x="1103971" y="2096429"/>
                    </a:cubicBezTo>
                    <a:lnTo>
                      <a:pt x="1148576" y="2107580"/>
                    </a:lnTo>
                    <a:lnTo>
                      <a:pt x="1427356" y="2118731"/>
                    </a:lnTo>
                    <a:lnTo>
                      <a:pt x="1672683" y="2118731"/>
                    </a:lnTo>
                    <a:lnTo>
                      <a:pt x="1862254" y="2029521"/>
                    </a:lnTo>
                    <a:cubicBezTo>
                      <a:pt x="1895708" y="2010936"/>
                      <a:pt x="1931474" y="1996009"/>
                      <a:pt x="1962615" y="1973765"/>
                    </a:cubicBezTo>
                    <a:cubicBezTo>
                      <a:pt x="1984003" y="1958488"/>
                      <a:pt x="2018371" y="1918009"/>
                      <a:pt x="2018371" y="1918009"/>
                    </a:cubicBezTo>
                    <a:lnTo>
                      <a:pt x="2141035" y="1761892"/>
                    </a:lnTo>
                    <a:lnTo>
                      <a:pt x="2141035" y="1505414"/>
                    </a:lnTo>
                    <a:lnTo>
                      <a:pt x="2141035" y="1282390"/>
                    </a:lnTo>
                    <a:cubicBezTo>
                      <a:pt x="2093986" y="1129480"/>
                      <a:pt x="2119041" y="1182644"/>
                      <a:pt x="2085278" y="1115121"/>
                    </a:cubicBezTo>
                    <a:lnTo>
                      <a:pt x="2040674" y="992458"/>
                    </a:lnTo>
                    <a:lnTo>
                      <a:pt x="2196791" y="680224"/>
                    </a:lnTo>
                    <a:cubicBezTo>
                      <a:pt x="2222810" y="657922"/>
                      <a:pt x="2249236" y="636084"/>
                      <a:pt x="2274849" y="613317"/>
                    </a:cubicBezTo>
                    <a:cubicBezTo>
                      <a:pt x="2282707" y="606332"/>
                      <a:pt x="2288942" y="597582"/>
                      <a:pt x="2297152" y="591014"/>
                    </a:cubicBezTo>
                    <a:cubicBezTo>
                      <a:pt x="2307617" y="582642"/>
                      <a:pt x="2330605" y="568712"/>
                      <a:pt x="2330605" y="568712"/>
                    </a:cubicBezTo>
                    <a:lnTo>
                      <a:pt x="2397513" y="546409"/>
                    </a:lnTo>
                    <a:lnTo>
                      <a:pt x="2486722" y="479502"/>
                    </a:lnTo>
                    <a:lnTo>
                      <a:pt x="2509025" y="278780"/>
                    </a:lnTo>
                    <a:cubicBezTo>
                      <a:pt x="2486722" y="252760"/>
                      <a:pt x="2465170" y="226079"/>
                      <a:pt x="2442117" y="200721"/>
                    </a:cubicBezTo>
                    <a:cubicBezTo>
                      <a:pt x="2374515" y="126359"/>
                      <a:pt x="2417795" y="186539"/>
                      <a:pt x="2375210" y="122663"/>
                    </a:cubicBezTo>
                    <a:cubicBezTo>
                      <a:pt x="2371493" y="111512"/>
                      <a:pt x="2371402" y="98388"/>
                      <a:pt x="2364059" y="89209"/>
                    </a:cubicBezTo>
                    <a:cubicBezTo>
                      <a:pt x="2355687" y="78744"/>
                      <a:pt x="2342241" y="73556"/>
                      <a:pt x="2330605" y="66907"/>
                    </a:cubicBezTo>
                    <a:cubicBezTo>
                      <a:pt x="2316172" y="58660"/>
                      <a:pt x="2301565" y="50441"/>
                      <a:pt x="2286000" y="44604"/>
                    </a:cubicBezTo>
                    <a:cubicBezTo>
                      <a:pt x="2266220" y="37187"/>
                      <a:pt x="2202982" y="26156"/>
                      <a:pt x="2185639" y="22302"/>
                    </a:cubicBezTo>
                    <a:cubicBezTo>
                      <a:pt x="2170678" y="18977"/>
                      <a:pt x="2155996" y="14476"/>
                      <a:pt x="2141035" y="11151"/>
                    </a:cubicBezTo>
                    <a:cubicBezTo>
                      <a:pt x="2122533" y="7039"/>
                      <a:pt x="2085278" y="0"/>
                      <a:pt x="2085278" y="0"/>
                    </a:cubicBezTo>
                    <a:lnTo>
                      <a:pt x="1984917" y="0"/>
                    </a:lnTo>
                    <a:cubicBezTo>
                      <a:pt x="1951463" y="11151"/>
                      <a:pt x="1917107" y="19890"/>
                      <a:pt x="1884556" y="33453"/>
                    </a:cubicBezTo>
                    <a:cubicBezTo>
                      <a:pt x="1872185" y="38608"/>
                      <a:pt x="1862595" y="48861"/>
                      <a:pt x="1851103" y="55756"/>
                    </a:cubicBezTo>
                    <a:cubicBezTo>
                      <a:pt x="1843976" y="60032"/>
                      <a:pt x="1836234" y="63190"/>
                      <a:pt x="1828800" y="66907"/>
                    </a:cubicBezTo>
                    <a:lnTo>
                      <a:pt x="1706137" y="89209"/>
                    </a:lnTo>
                    <a:cubicBezTo>
                      <a:pt x="1524289" y="125579"/>
                      <a:pt x="1595729" y="122663"/>
                      <a:pt x="1494264" y="122663"/>
                    </a:cubicBezTo>
                    <a:lnTo>
                      <a:pt x="1360449" y="122663"/>
                    </a:lnTo>
                    <a:cubicBezTo>
                      <a:pt x="1326995" y="115229"/>
                      <a:pt x="1293201" y="109190"/>
                      <a:pt x="1260088" y="100360"/>
                    </a:cubicBezTo>
                    <a:cubicBezTo>
                      <a:pt x="1237373" y="94303"/>
                      <a:pt x="1215483" y="85492"/>
                      <a:pt x="1193181" y="78058"/>
                    </a:cubicBezTo>
                    <a:lnTo>
                      <a:pt x="1159727" y="66907"/>
                    </a:lnTo>
                    <a:cubicBezTo>
                      <a:pt x="1152674" y="64556"/>
                      <a:pt x="1144859" y="66907"/>
                      <a:pt x="1103971" y="33453"/>
                    </a:cubicBezTo>
                    <a:close/>
                  </a:path>
                </a:pathLst>
              </a:custGeom>
              <a:solidFill>
                <a:srgbClr val="FFFFCC"/>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6" name="Group 5"/>
              <p:cNvGrpSpPr/>
              <p:nvPr/>
            </p:nvGrpSpPr>
            <p:grpSpPr>
              <a:xfrm>
                <a:off x="9040812" y="4789449"/>
                <a:ext cx="1295400" cy="1066800"/>
                <a:chOff x="685800" y="4267200"/>
                <a:chExt cx="1295400" cy="1066800"/>
              </a:xfrm>
            </p:grpSpPr>
            <p:sp>
              <p:nvSpPr>
                <p:cNvPr id="11" name="Oval 10"/>
                <p:cNvSpPr/>
                <p:nvPr/>
              </p:nvSpPr>
              <p:spPr bwMode="auto">
                <a:xfrm>
                  <a:off x="685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2" name="Oval 11"/>
                <p:cNvSpPr/>
                <p:nvPr/>
              </p:nvSpPr>
              <p:spPr bwMode="auto">
                <a:xfrm>
                  <a:off x="1066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 name="Oval 12"/>
                <p:cNvSpPr/>
                <p:nvPr/>
              </p:nvSpPr>
              <p:spPr bwMode="auto">
                <a:xfrm>
                  <a:off x="1447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4" name="Oval 13"/>
                <p:cNvSpPr/>
                <p:nvPr/>
              </p:nvSpPr>
              <p:spPr bwMode="auto">
                <a:xfrm>
                  <a:off x="1828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5" name="Oval 14"/>
                <p:cNvSpPr/>
                <p:nvPr/>
              </p:nvSpPr>
              <p:spPr bwMode="auto">
                <a:xfrm>
                  <a:off x="685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6" name="Oval 15"/>
                <p:cNvSpPr/>
                <p:nvPr/>
              </p:nvSpPr>
              <p:spPr bwMode="auto">
                <a:xfrm>
                  <a:off x="1066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7" name="Oval 16"/>
                <p:cNvSpPr/>
                <p:nvPr/>
              </p:nvSpPr>
              <p:spPr bwMode="auto">
                <a:xfrm>
                  <a:off x="1447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8" name="Oval 17"/>
                <p:cNvSpPr/>
                <p:nvPr/>
              </p:nvSpPr>
              <p:spPr bwMode="auto">
                <a:xfrm>
                  <a:off x="1828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9" name="Oval 18"/>
                <p:cNvSpPr/>
                <p:nvPr/>
              </p:nvSpPr>
              <p:spPr bwMode="auto">
                <a:xfrm>
                  <a:off x="685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0" name="Oval 19"/>
                <p:cNvSpPr/>
                <p:nvPr/>
              </p:nvSpPr>
              <p:spPr bwMode="auto">
                <a:xfrm>
                  <a:off x="1066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1" name="Oval 20"/>
                <p:cNvSpPr/>
                <p:nvPr/>
              </p:nvSpPr>
              <p:spPr bwMode="auto">
                <a:xfrm>
                  <a:off x="1447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2" name="Oval 21"/>
                <p:cNvSpPr/>
                <p:nvPr/>
              </p:nvSpPr>
              <p:spPr bwMode="auto">
                <a:xfrm>
                  <a:off x="1828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3" name="Oval 22"/>
                <p:cNvSpPr/>
                <p:nvPr/>
              </p:nvSpPr>
              <p:spPr bwMode="auto">
                <a:xfrm>
                  <a:off x="685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4" name="Oval 23"/>
                <p:cNvSpPr/>
                <p:nvPr/>
              </p:nvSpPr>
              <p:spPr bwMode="auto">
                <a:xfrm>
                  <a:off x="1066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5" name="Oval 24"/>
                <p:cNvSpPr/>
                <p:nvPr/>
              </p:nvSpPr>
              <p:spPr bwMode="auto">
                <a:xfrm>
                  <a:off x="1447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6" name="Oval 25"/>
                <p:cNvSpPr/>
                <p:nvPr/>
              </p:nvSpPr>
              <p:spPr bwMode="auto">
                <a:xfrm>
                  <a:off x="1828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sp>
            <p:nvSpPr>
              <p:cNvPr id="7" name="TextBox 6"/>
              <p:cNvSpPr txBox="1"/>
              <p:nvPr/>
            </p:nvSpPr>
            <p:spPr>
              <a:xfrm>
                <a:off x="9040812" y="4462046"/>
                <a:ext cx="228600" cy="338554"/>
              </a:xfrm>
              <a:prstGeom prst="rect">
                <a:avLst/>
              </a:prstGeom>
              <a:noFill/>
            </p:spPr>
            <p:txBody>
              <a:bodyPr wrap="square" rtlCol="0">
                <a:spAutoFit/>
              </a:bodyPr>
              <a:lstStyle/>
              <a:p>
                <a:pPr algn="ctr"/>
                <a:r>
                  <a:rPr lang="en-US" sz="1600" dirty="0">
                    <a:solidFill>
                      <a:schemeClr val="accent2"/>
                    </a:solidFill>
                    <a:latin typeface="+mj-lt"/>
                  </a:rPr>
                  <a:t>1</a:t>
                </a:r>
              </a:p>
            </p:txBody>
          </p:sp>
          <p:sp>
            <p:nvSpPr>
              <p:cNvPr id="8" name="TextBox 7"/>
              <p:cNvSpPr txBox="1"/>
              <p:nvPr/>
            </p:nvSpPr>
            <p:spPr>
              <a:xfrm>
                <a:off x="9421812" y="4462046"/>
                <a:ext cx="228600" cy="338554"/>
              </a:xfrm>
              <a:prstGeom prst="rect">
                <a:avLst/>
              </a:prstGeom>
              <a:noFill/>
            </p:spPr>
            <p:txBody>
              <a:bodyPr wrap="square" rtlCol="0">
                <a:spAutoFit/>
              </a:bodyPr>
              <a:lstStyle/>
              <a:p>
                <a:pPr algn="ctr"/>
                <a:r>
                  <a:rPr lang="en-US" sz="1600" dirty="0">
                    <a:solidFill>
                      <a:schemeClr val="accent2"/>
                    </a:solidFill>
                    <a:latin typeface="+mj-lt"/>
                  </a:rPr>
                  <a:t>2</a:t>
                </a:r>
              </a:p>
            </p:txBody>
          </p:sp>
          <p:sp>
            <p:nvSpPr>
              <p:cNvPr id="9" name="TextBox 8"/>
              <p:cNvSpPr txBox="1"/>
              <p:nvPr/>
            </p:nvSpPr>
            <p:spPr>
              <a:xfrm>
                <a:off x="9802812" y="4462046"/>
                <a:ext cx="228600" cy="338554"/>
              </a:xfrm>
              <a:prstGeom prst="rect">
                <a:avLst/>
              </a:prstGeom>
              <a:noFill/>
            </p:spPr>
            <p:txBody>
              <a:bodyPr wrap="square" rtlCol="0">
                <a:spAutoFit/>
              </a:bodyPr>
              <a:lstStyle/>
              <a:p>
                <a:pPr algn="ctr"/>
                <a:r>
                  <a:rPr lang="en-US" sz="1600" dirty="0">
                    <a:solidFill>
                      <a:schemeClr val="accent2"/>
                    </a:solidFill>
                    <a:latin typeface="+mj-lt"/>
                  </a:rPr>
                  <a:t>3</a:t>
                </a:r>
              </a:p>
            </p:txBody>
          </p:sp>
          <p:sp>
            <p:nvSpPr>
              <p:cNvPr id="10" name="TextBox 9"/>
              <p:cNvSpPr txBox="1"/>
              <p:nvPr/>
            </p:nvSpPr>
            <p:spPr>
              <a:xfrm>
                <a:off x="10183812" y="4462046"/>
                <a:ext cx="228600" cy="338554"/>
              </a:xfrm>
              <a:prstGeom prst="rect">
                <a:avLst/>
              </a:prstGeom>
              <a:noFill/>
            </p:spPr>
            <p:txBody>
              <a:bodyPr wrap="square" rtlCol="0">
                <a:spAutoFit/>
              </a:bodyPr>
              <a:lstStyle/>
              <a:p>
                <a:pPr algn="ctr"/>
                <a:r>
                  <a:rPr lang="en-US" sz="1600" dirty="0">
                    <a:solidFill>
                      <a:schemeClr val="accent2"/>
                    </a:solidFill>
                    <a:latin typeface="+mj-lt"/>
                  </a:rPr>
                  <a:t>4</a:t>
                </a:r>
              </a:p>
            </p:txBody>
          </p:sp>
        </p:grpSp>
        <p:grpSp>
          <p:nvGrpSpPr>
            <p:cNvPr id="27" name="Group 26"/>
            <p:cNvGrpSpPr/>
            <p:nvPr/>
          </p:nvGrpSpPr>
          <p:grpSpPr>
            <a:xfrm>
              <a:off x="1266172" y="4843046"/>
              <a:ext cx="1705628" cy="338554"/>
              <a:chOff x="6462386" y="2743200"/>
              <a:chExt cx="1705628" cy="338554"/>
            </a:xfrm>
          </p:grpSpPr>
          <p:sp>
            <p:nvSpPr>
              <p:cNvPr id="28" name="TextBox 27"/>
              <p:cNvSpPr txBox="1"/>
              <p:nvPr/>
            </p:nvSpPr>
            <p:spPr>
              <a:xfrm>
                <a:off x="7620000" y="2743200"/>
                <a:ext cx="548014" cy="338554"/>
              </a:xfrm>
              <a:prstGeom prst="rect">
                <a:avLst/>
              </a:prstGeom>
              <a:noFill/>
            </p:spPr>
            <p:txBody>
              <a:bodyPr wrap="square" rtlCol="0">
                <a:spAutoFit/>
              </a:bodyPr>
              <a:lstStyle/>
              <a:p>
                <a:pPr algn="ctr"/>
                <a:r>
                  <a:rPr lang="en-US" sz="1600" dirty="0">
                    <a:solidFill>
                      <a:schemeClr val="accent2"/>
                    </a:solidFill>
                    <a:latin typeface="+mj-lt"/>
                  </a:rPr>
                  <a:t>16</a:t>
                </a:r>
              </a:p>
            </p:txBody>
          </p:sp>
          <p:sp>
            <p:nvSpPr>
              <p:cNvPr id="29" name="TextBox 28"/>
              <p:cNvSpPr txBox="1"/>
              <p:nvPr/>
            </p:nvSpPr>
            <p:spPr>
              <a:xfrm>
                <a:off x="6462386" y="2743200"/>
                <a:ext cx="548014" cy="338554"/>
              </a:xfrm>
              <a:prstGeom prst="rect">
                <a:avLst/>
              </a:prstGeom>
              <a:noFill/>
            </p:spPr>
            <p:txBody>
              <a:bodyPr wrap="square" rtlCol="0">
                <a:spAutoFit/>
              </a:bodyPr>
              <a:lstStyle/>
              <a:p>
                <a:pPr algn="ctr"/>
                <a:r>
                  <a:rPr lang="en-US" sz="1600" dirty="0">
                    <a:solidFill>
                      <a:schemeClr val="accent2"/>
                    </a:solidFill>
                    <a:latin typeface="+mj-lt"/>
                  </a:rPr>
                  <a:t>13</a:t>
                </a:r>
              </a:p>
            </p:txBody>
          </p:sp>
          <p:sp>
            <p:nvSpPr>
              <p:cNvPr id="30" name="TextBox 29"/>
              <p:cNvSpPr txBox="1"/>
              <p:nvPr/>
            </p:nvSpPr>
            <p:spPr>
              <a:xfrm>
                <a:off x="6843386" y="2743200"/>
                <a:ext cx="548014" cy="338554"/>
              </a:xfrm>
              <a:prstGeom prst="rect">
                <a:avLst/>
              </a:prstGeom>
              <a:noFill/>
            </p:spPr>
            <p:txBody>
              <a:bodyPr wrap="square" rtlCol="0">
                <a:spAutoFit/>
              </a:bodyPr>
              <a:lstStyle/>
              <a:p>
                <a:pPr algn="ctr"/>
                <a:r>
                  <a:rPr lang="en-US" sz="1600" dirty="0">
                    <a:solidFill>
                      <a:schemeClr val="accent2"/>
                    </a:solidFill>
                    <a:latin typeface="+mj-lt"/>
                  </a:rPr>
                  <a:t>14</a:t>
                </a:r>
              </a:p>
            </p:txBody>
          </p:sp>
          <p:sp>
            <p:nvSpPr>
              <p:cNvPr id="31" name="TextBox 30"/>
              <p:cNvSpPr txBox="1"/>
              <p:nvPr/>
            </p:nvSpPr>
            <p:spPr>
              <a:xfrm>
                <a:off x="7224386" y="2743200"/>
                <a:ext cx="548014" cy="338554"/>
              </a:xfrm>
              <a:prstGeom prst="rect">
                <a:avLst/>
              </a:prstGeom>
              <a:noFill/>
            </p:spPr>
            <p:txBody>
              <a:bodyPr wrap="square" rtlCol="0">
                <a:spAutoFit/>
              </a:bodyPr>
              <a:lstStyle/>
              <a:p>
                <a:pPr algn="ctr"/>
                <a:r>
                  <a:rPr lang="en-US" sz="1600" dirty="0">
                    <a:solidFill>
                      <a:schemeClr val="accent2"/>
                    </a:solidFill>
                    <a:latin typeface="+mj-lt"/>
                  </a:rPr>
                  <a:t>15</a:t>
                </a:r>
              </a:p>
            </p:txBody>
          </p:sp>
        </p:grpSp>
      </p:grpSp>
      <p:sp>
        <p:nvSpPr>
          <p:cNvPr id="33" name="TextBox 32"/>
          <p:cNvSpPr txBox="1"/>
          <p:nvPr/>
        </p:nvSpPr>
        <p:spPr>
          <a:xfrm>
            <a:off x="1052186" y="3424819"/>
            <a:ext cx="2286000" cy="461665"/>
          </a:xfrm>
          <a:prstGeom prst="rect">
            <a:avLst/>
          </a:prstGeom>
          <a:noFill/>
        </p:spPr>
        <p:txBody>
          <a:bodyPr wrap="square" rtlCol="0">
            <a:spAutoFit/>
          </a:bodyPr>
          <a:lstStyle/>
          <a:p>
            <a:pPr algn="ctr"/>
            <a:r>
              <a:rPr lang="en-US" sz="2400" dirty="0">
                <a:solidFill>
                  <a:schemeClr val="accent2"/>
                </a:solidFill>
                <a:latin typeface="+mj-lt"/>
              </a:rPr>
              <a:t>4 x 4 = 16 sites</a:t>
            </a:r>
          </a:p>
        </p:txBody>
      </p:sp>
    </p:spTree>
    <p:extLst>
      <p:ext uri="{BB962C8B-B14F-4D97-AF65-F5344CB8AC3E}">
        <p14:creationId xmlns:p14="http://schemas.microsoft.com/office/powerpoint/2010/main" val="286561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Turning Bands Method (Dietrich 1995)</a:t>
            </a:r>
          </a:p>
        </p:txBody>
      </p:sp>
      <p:sp>
        <p:nvSpPr>
          <p:cNvPr id="3" name="Content Placeholder 2"/>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1) Create a number of lines at different angles from an origin</a:t>
            </a:r>
          </a:p>
          <a:p>
            <a:endParaRPr lang="en-US" dirty="0"/>
          </a:p>
        </p:txBody>
      </p:sp>
      <p:grpSp>
        <p:nvGrpSpPr>
          <p:cNvPr id="4" name="Group 3"/>
          <p:cNvGrpSpPr/>
          <p:nvPr/>
        </p:nvGrpSpPr>
        <p:grpSpPr>
          <a:xfrm>
            <a:off x="990600" y="3886875"/>
            <a:ext cx="2509025" cy="2118731"/>
            <a:chOff x="8578036" y="4282069"/>
            <a:chExt cx="2509025" cy="2118731"/>
          </a:xfrm>
        </p:grpSpPr>
        <p:sp>
          <p:nvSpPr>
            <p:cNvPr id="5" name="Freeform 4"/>
            <p:cNvSpPr/>
            <p:nvPr/>
          </p:nvSpPr>
          <p:spPr bwMode="auto">
            <a:xfrm>
              <a:off x="8578036" y="4282069"/>
              <a:ext cx="2509025" cy="2118731"/>
            </a:xfrm>
            <a:custGeom>
              <a:avLst/>
              <a:gdLst>
                <a:gd name="connsiteX0" fmla="*/ 1103971 w 2509025"/>
                <a:gd name="connsiteY0" fmla="*/ 33453 h 2118731"/>
                <a:gd name="connsiteX1" fmla="*/ 100361 w 2509025"/>
                <a:gd name="connsiteY1" fmla="*/ 367990 h 2118731"/>
                <a:gd name="connsiteX2" fmla="*/ 0 w 2509025"/>
                <a:gd name="connsiteY2" fmla="*/ 1215482 h 2118731"/>
                <a:gd name="connsiteX3" fmla="*/ 223025 w 2509025"/>
                <a:gd name="connsiteY3" fmla="*/ 1906858 h 2118731"/>
                <a:gd name="connsiteX4" fmla="*/ 423747 w 2509025"/>
                <a:gd name="connsiteY4" fmla="*/ 1962614 h 2118731"/>
                <a:gd name="connsiteX5" fmla="*/ 814039 w 2509025"/>
                <a:gd name="connsiteY5" fmla="*/ 2040673 h 2118731"/>
                <a:gd name="connsiteX6" fmla="*/ 914400 w 2509025"/>
                <a:gd name="connsiteY6" fmla="*/ 2062975 h 2118731"/>
                <a:gd name="connsiteX7" fmla="*/ 1103971 w 2509025"/>
                <a:gd name="connsiteY7" fmla="*/ 2096429 h 2118731"/>
                <a:gd name="connsiteX8" fmla="*/ 1148576 w 2509025"/>
                <a:gd name="connsiteY8" fmla="*/ 2107580 h 2118731"/>
                <a:gd name="connsiteX9" fmla="*/ 1427356 w 2509025"/>
                <a:gd name="connsiteY9" fmla="*/ 2118731 h 2118731"/>
                <a:gd name="connsiteX10" fmla="*/ 1672683 w 2509025"/>
                <a:gd name="connsiteY10" fmla="*/ 2118731 h 2118731"/>
                <a:gd name="connsiteX11" fmla="*/ 1862254 w 2509025"/>
                <a:gd name="connsiteY11" fmla="*/ 2029521 h 2118731"/>
                <a:gd name="connsiteX12" fmla="*/ 1962615 w 2509025"/>
                <a:gd name="connsiteY12" fmla="*/ 1973765 h 2118731"/>
                <a:gd name="connsiteX13" fmla="*/ 2018371 w 2509025"/>
                <a:gd name="connsiteY13" fmla="*/ 1918009 h 2118731"/>
                <a:gd name="connsiteX14" fmla="*/ 2141035 w 2509025"/>
                <a:gd name="connsiteY14" fmla="*/ 1761892 h 2118731"/>
                <a:gd name="connsiteX15" fmla="*/ 2141035 w 2509025"/>
                <a:gd name="connsiteY15" fmla="*/ 1505414 h 2118731"/>
                <a:gd name="connsiteX16" fmla="*/ 2141035 w 2509025"/>
                <a:gd name="connsiteY16" fmla="*/ 1282390 h 2118731"/>
                <a:gd name="connsiteX17" fmla="*/ 2085278 w 2509025"/>
                <a:gd name="connsiteY17" fmla="*/ 1115121 h 2118731"/>
                <a:gd name="connsiteX18" fmla="*/ 2040674 w 2509025"/>
                <a:gd name="connsiteY18" fmla="*/ 992458 h 2118731"/>
                <a:gd name="connsiteX19" fmla="*/ 2196791 w 2509025"/>
                <a:gd name="connsiteY19" fmla="*/ 680224 h 2118731"/>
                <a:gd name="connsiteX20" fmla="*/ 2274849 w 2509025"/>
                <a:gd name="connsiteY20" fmla="*/ 613317 h 2118731"/>
                <a:gd name="connsiteX21" fmla="*/ 2297152 w 2509025"/>
                <a:gd name="connsiteY21" fmla="*/ 591014 h 2118731"/>
                <a:gd name="connsiteX22" fmla="*/ 2330605 w 2509025"/>
                <a:gd name="connsiteY22" fmla="*/ 568712 h 2118731"/>
                <a:gd name="connsiteX23" fmla="*/ 2397513 w 2509025"/>
                <a:gd name="connsiteY23" fmla="*/ 546409 h 2118731"/>
                <a:gd name="connsiteX24" fmla="*/ 2486722 w 2509025"/>
                <a:gd name="connsiteY24" fmla="*/ 479502 h 2118731"/>
                <a:gd name="connsiteX25" fmla="*/ 2509025 w 2509025"/>
                <a:gd name="connsiteY25" fmla="*/ 278780 h 2118731"/>
                <a:gd name="connsiteX26" fmla="*/ 2442117 w 2509025"/>
                <a:gd name="connsiteY26" fmla="*/ 200721 h 2118731"/>
                <a:gd name="connsiteX27" fmla="*/ 2375210 w 2509025"/>
                <a:gd name="connsiteY27" fmla="*/ 122663 h 2118731"/>
                <a:gd name="connsiteX28" fmla="*/ 2364059 w 2509025"/>
                <a:gd name="connsiteY28" fmla="*/ 89209 h 2118731"/>
                <a:gd name="connsiteX29" fmla="*/ 2330605 w 2509025"/>
                <a:gd name="connsiteY29" fmla="*/ 66907 h 2118731"/>
                <a:gd name="connsiteX30" fmla="*/ 2286000 w 2509025"/>
                <a:gd name="connsiteY30" fmla="*/ 44604 h 2118731"/>
                <a:gd name="connsiteX31" fmla="*/ 2185639 w 2509025"/>
                <a:gd name="connsiteY31" fmla="*/ 22302 h 2118731"/>
                <a:gd name="connsiteX32" fmla="*/ 2141035 w 2509025"/>
                <a:gd name="connsiteY32" fmla="*/ 11151 h 2118731"/>
                <a:gd name="connsiteX33" fmla="*/ 2085278 w 2509025"/>
                <a:gd name="connsiteY33" fmla="*/ 0 h 2118731"/>
                <a:gd name="connsiteX34" fmla="*/ 1984917 w 2509025"/>
                <a:gd name="connsiteY34" fmla="*/ 0 h 2118731"/>
                <a:gd name="connsiteX35" fmla="*/ 1884556 w 2509025"/>
                <a:gd name="connsiteY35" fmla="*/ 33453 h 2118731"/>
                <a:gd name="connsiteX36" fmla="*/ 1851103 w 2509025"/>
                <a:gd name="connsiteY36" fmla="*/ 55756 h 2118731"/>
                <a:gd name="connsiteX37" fmla="*/ 1828800 w 2509025"/>
                <a:gd name="connsiteY37" fmla="*/ 66907 h 2118731"/>
                <a:gd name="connsiteX38" fmla="*/ 1706137 w 2509025"/>
                <a:gd name="connsiteY38" fmla="*/ 89209 h 2118731"/>
                <a:gd name="connsiteX39" fmla="*/ 1494264 w 2509025"/>
                <a:gd name="connsiteY39" fmla="*/ 122663 h 2118731"/>
                <a:gd name="connsiteX40" fmla="*/ 1360449 w 2509025"/>
                <a:gd name="connsiteY40" fmla="*/ 122663 h 2118731"/>
                <a:gd name="connsiteX41" fmla="*/ 1260088 w 2509025"/>
                <a:gd name="connsiteY41" fmla="*/ 100360 h 2118731"/>
                <a:gd name="connsiteX42" fmla="*/ 1193181 w 2509025"/>
                <a:gd name="connsiteY42" fmla="*/ 78058 h 2118731"/>
                <a:gd name="connsiteX43" fmla="*/ 1159727 w 2509025"/>
                <a:gd name="connsiteY43" fmla="*/ 66907 h 2118731"/>
                <a:gd name="connsiteX44" fmla="*/ 1103971 w 2509025"/>
                <a:gd name="connsiteY44" fmla="*/ 33453 h 211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09025" h="2118731">
                  <a:moveTo>
                    <a:pt x="1103971" y="33453"/>
                  </a:moveTo>
                  <a:lnTo>
                    <a:pt x="100361" y="367990"/>
                  </a:lnTo>
                  <a:lnTo>
                    <a:pt x="0" y="1215482"/>
                  </a:lnTo>
                  <a:lnTo>
                    <a:pt x="223025" y="1906858"/>
                  </a:lnTo>
                  <a:cubicBezTo>
                    <a:pt x="334355" y="1986380"/>
                    <a:pt x="269108" y="1962614"/>
                    <a:pt x="423747" y="1962614"/>
                  </a:cubicBezTo>
                  <a:lnTo>
                    <a:pt x="814039" y="2040673"/>
                  </a:lnTo>
                  <a:cubicBezTo>
                    <a:pt x="847493" y="2048107"/>
                    <a:pt x="880747" y="2056503"/>
                    <a:pt x="914400" y="2062975"/>
                  </a:cubicBezTo>
                  <a:cubicBezTo>
                    <a:pt x="977412" y="2075093"/>
                    <a:pt x="1041720" y="2080867"/>
                    <a:pt x="1103971" y="2096429"/>
                  </a:cubicBezTo>
                  <a:lnTo>
                    <a:pt x="1148576" y="2107580"/>
                  </a:lnTo>
                  <a:lnTo>
                    <a:pt x="1427356" y="2118731"/>
                  </a:lnTo>
                  <a:lnTo>
                    <a:pt x="1672683" y="2118731"/>
                  </a:lnTo>
                  <a:lnTo>
                    <a:pt x="1862254" y="2029521"/>
                  </a:lnTo>
                  <a:cubicBezTo>
                    <a:pt x="1895708" y="2010936"/>
                    <a:pt x="1931474" y="1996009"/>
                    <a:pt x="1962615" y="1973765"/>
                  </a:cubicBezTo>
                  <a:cubicBezTo>
                    <a:pt x="1984003" y="1958488"/>
                    <a:pt x="2018371" y="1918009"/>
                    <a:pt x="2018371" y="1918009"/>
                  </a:cubicBezTo>
                  <a:lnTo>
                    <a:pt x="2141035" y="1761892"/>
                  </a:lnTo>
                  <a:lnTo>
                    <a:pt x="2141035" y="1505414"/>
                  </a:lnTo>
                  <a:lnTo>
                    <a:pt x="2141035" y="1282390"/>
                  </a:lnTo>
                  <a:cubicBezTo>
                    <a:pt x="2093986" y="1129480"/>
                    <a:pt x="2119041" y="1182644"/>
                    <a:pt x="2085278" y="1115121"/>
                  </a:cubicBezTo>
                  <a:lnTo>
                    <a:pt x="2040674" y="992458"/>
                  </a:lnTo>
                  <a:lnTo>
                    <a:pt x="2196791" y="680224"/>
                  </a:lnTo>
                  <a:cubicBezTo>
                    <a:pt x="2222810" y="657922"/>
                    <a:pt x="2249236" y="636084"/>
                    <a:pt x="2274849" y="613317"/>
                  </a:cubicBezTo>
                  <a:cubicBezTo>
                    <a:pt x="2282707" y="606332"/>
                    <a:pt x="2288942" y="597582"/>
                    <a:pt x="2297152" y="591014"/>
                  </a:cubicBezTo>
                  <a:cubicBezTo>
                    <a:pt x="2307617" y="582642"/>
                    <a:pt x="2330605" y="568712"/>
                    <a:pt x="2330605" y="568712"/>
                  </a:cubicBezTo>
                  <a:lnTo>
                    <a:pt x="2397513" y="546409"/>
                  </a:lnTo>
                  <a:lnTo>
                    <a:pt x="2486722" y="479502"/>
                  </a:lnTo>
                  <a:lnTo>
                    <a:pt x="2509025" y="278780"/>
                  </a:lnTo>
                  <a:cubicBezTo>
                    <a:pt x="2486722" y="252760"/>
                    <a:pt x="2465170" y="226079"/>
                    <a:pt x="2442117" y="200721"/>
                  </a:cubicBezTo>
                  <a:cubicBezTo>
                    <a:pt x="2374515" y="126359"/>
                    <a:pt x="2417795" y="186539"/>
                    <a:pt x="2375210" y="122663"/>
                  </a:cubicBezTo>
                  <a:cubicBezTo>
                    <a:pt x="2371493" y="111512"/>
                    <a:pt x="2371402" y="98388"/>
                    <a:pt x="2364059" y="89209"/>
                  </a:cubicBezTo>
                  <a:cubicBezTo>
                    <a:pt x="2355687" y="78744"/>
                    <a:pt x="2342241" y="73556"/>
                    <a:pt x="2330605" y="66907"/>
                  </a:cubicBezTo>
                  <a:cubicBezTo>
                    <a:pt x="2316172" y="58660"/>
                    <a:pt x="2301565" y="50441"/>
                    <a:pt x="2286000" y="44604"/>
                  </a:cubicBezTo>
                  <a:cubicBezTo>
                    <a:pt x="2266220" y="37187"/>
                    <a:pt x="2202982" y="26156"/>
                    <a:pt x="2185639" y="22302"/>
                  </a:cubicBezTo>
                  <a:cubicBezTo>
                    <a:pt x="2170678" y="18977"/>
                    <a:pt x="2155996" y="14476"/>
                    <a:pt x="2141035" y="11151"/>
                  </a:cubicBezTo>
                  <a:cubicBezTo>
                    <a:pt x="2122533" y="7039"/>
                    <a:pt x="2085278" y="0"/>
                    <a:pt x="2085278" y="0"/>
                  </a:cubicBezTo>
                  <a:lnTo>
                    <a:pt x="1984917" y="0"/>
                  </a:lnTo>
                  <a:cubicBezTo>
                    <a:pt x="1951463" y="11151"/>
                    <a:pt x="1917107" y="19890"/>
                    <a:pt x="1884556" y="33453"/>
                  </a:cubicBezTo>
                  <a:cubicBezTo>
                    <a:pt x="1872185" y="38608"/>
                    <a:pt x="1862595" y="48861"/>
                    <a:pt x="1851103" y="55756"/>
                  </a:cubicBezTo>
                  <a:cubicBezTo>
                    <a:pt x="1843976" y="60032"/>
                    <a:pt x="1836234" y="63190"/>
                    <a:pt x="1828800" y="66907"/>
                  </a:cubicBezTo>
                  <a:lnTo>
                    <a:pt x="1706137" y="89209"/>
                  </a:lnTo>
                  <a:cubicBezTo>
                    <a:pt x="1524289" y="125579"/>
                    <a:pt x="1595729" y="122663"/>
                    <a:pt x="1494264" y="122663"/>
                  </a:cubicBezTo>
                  <a:lnTo>
                    <a:pt x="1360449" y="122663"/>
                  </a:lnTo>
                  <a:cubicBezTo>
                    <a:pt x="1326995" y="115229"/>
                    <a:pt x="1293201" y="109190"/>
                    <a:pt x="1260088" y="100360"/>
                  </a:cubicBezTo>
                  <a:cubicBezTo>
                    <a:pt x="1237373" y="94303"/>
                    <a:pt x="1215483" y="85492"/>
                    <a:pt x="1193181" y="78058"/>
                  </a:cubicBezTo>
                  <a:lnTo>
                    <a:pt x="1159727" y="66907"/>
                  </a:lnTo>
                  <a:cubicBezTo>
                    <a:pt x="1152674" y="64556"/>
                    <a:pt x="1144859" y="66907"/>
                    <a:pt x="1103971" y="33453"/>
                  </a:cubicBezTo>
                  <a:close/>
                </a:path>
              </a:pathLst>
            </a:custGeom>
            <a:solidFill>
              <a:srgbClr val="FFFFCC"/>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6" name="Group 5"/>
            <p:cNvGrpSpPr/>
            <p:nvPr/>
          </p:nvGrpSpPr>
          <p:grpSpPr>
            <a:xfrm>
              <a:off x="9040812" y="4789449"/>
              <a:ext cx="1295400" cy="1066800"/>
              <a:chOff x="685800" y="4267200"/>
              <a:chExt cx="1295400" cy="1066800"/>
            </a:xfrm>
          </p:grpSpPr>
          <p:sp>
            <p:nvSpPr>
              <p:cNvPr id="11" name="Oval 10"/>
              <p:cNvSpPr/>
              <p:nvPr/>
            </p:nvSpPr>
            <p:spPr bwMode="auto">
              <a:xfrm>
                <a:off x="685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2" name="Oval 11"/>
              <p:cNvSpPr/>
              <p:nvPr/>
            </p:nvSpPr>
            <p:spPr bwMode="auto">
              <a:xfrm>
                <a:off x="1066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 name="Oval 12"/>
              <p:cNvSpPr/>
              <p:nvPr/>
            </p:nvSpPr>
            <p:spPr bwMode="auto">
              <a:xfrm>
                <a:off x="1447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4" name="Oval 13"/>
              <p:cNvSpPr/>
              <p:nvPr/>
            </p:nvSpPr>
            <p:spPr bwMode="auto">
              <a:xfrm>
                <a:off x="1828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5" name="Oval 14"/>
              <p:cNvSpPr/>
              <p:nvPr/>
            </p:nvSpPr>
            <p:spPr bwMode="auto">
              <a:xfrm>
                <a:off x="685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6" name="Oval 15"/>
              <p:cNvSpPr/>
              <p:nvPr/>
            </p:nvSpPr>
            <p:spPr bwMode="auto">
              <a:xfrm>
                <a:off x="1066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7" name="Oval 16"/>
              <p:cNvSpPr/>
              <p:nvPr/>
            </p:nvSpPr>
            <p:spPr bwMode="auto">
              <a:xfrm>
                <a:off x="1447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8" name="Oval 17"/>
              <p:cNvSpPr/>
              <p:nvPr/>
            </p:nvSpPr>
            <p:spPr bwMode="auto">
              <a:xfrm>
                <a:off x="1828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9" name="Oval 18"/>
              <p:cNvSpPr/>
              <p:nvPr/>
            </p:nvSpPr>
            <p:spPr bwMode="auto">
              <a:xfrm>
                <a:off x="685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0" name="Oval 19"/>
              <p:cNvSpPr/>
              <p:nvPr/>
            </p:nvSpPr>
            <p:spPr bwMode="auto">
              <a:xfrm>
                <a:off x="1066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1" name="Oval 20"/>
              <p:cNvSpPr/>
              <p:nvPr/>
            </p:nvSpPr>
            <p:spPr bwMode="auto">
              <a:xfrm>
                <a:off x="1447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2" name="Oval 21"/>
              <p:cNvSpPr/>
              <p:nvPr/>
            </p:nvSpPr>
            <p:spPr bwMode="auto">
              <a:xfrm>
                <a:off x="1828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3" name="Oval 22"/>
              <p:cNvSpPr/>
              <p:nvPr/>
            </p:nvSpPr>
            <p:spPr bwMode="auto">
              <a:xfrm>
                <a:off x="685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4" name="Oval 23"/>
              <p:cNvSpPr/>
              <p:nvPr/>
            </p:nvSpPr>
            <p:spPr bwMode="auto">
              <a:xfrm>
                <a:off x="1066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5" name="Oval 24"/>
              <p:cNvSpPr/>
              <p:nvPr/>
            </p:nvSpPr>
            <p:spPr bwMode="auto">
              <a:xfrm>
                <a:off x="1447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6" name="Oval 25"/>
              <p:cNvSpPr/>
              <p:nvPr/>
            </p:nvSpPr>
            <p:spPr bwMode="auto">
              <a:xfrm>
                <a:off x="1828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grpSp>
      <p:cxnSp>
        <p:nvCxnSpPr>
          <p:cNvPr id="46" name="Straight Connector 45"/>
          <p:cNvCxnSpPr/>
          <p:nvPr/>
        </p:nvCxnSpPr>
        <p:spPr bwMode="auto">
          <a:xfrm flipV="1">
            <a:off x="990600" y="5989770"/>
            <a:ext cx="2743200" cy="8363"/>
          </a:xfrm>
          <a:prstGeom prst="line">
            <a:avLst/>
          </a:prstGeom>
          <a:noFill/>
          <a:ln w="38100" cap="flat" cmpd="sng" algn="ctr">
            <a:solidFill>
              <a:schemeClr val="tx1"/>
            </a:solidFill>
            <a:prstDash val="solid"/>
            <a:round/>
            <a:headEnd type="none" w="med" len="med"/>
            <a:tailEnd type="none" w="med" len="med"/>
          </a:ln>
          <a:effectLst/>
        </p:spPr>
      </p:cxnSp>
      <p:cxnSp>
        <p:nvCxnSpPr>
          <p:cNvPr id="47" name="Straight Connector 46"/>
          <p:cNvCxnSpPr/>
          <p:nvPr/>
        </p:nvCxnSpPr>
        <p:spPr bwMode="auto">
          <a:xfrm flipV="1">
            <a:off x="1004673" y="4652110"/>
            <a:ext cx="2300868" cy="1356055"/>
          </a:xfrm>
          <a:prstGeom prst="line">
            <a:avLst/>
          </a:prstGeom>
          <a:noFill/>
          <a:ln w="38100" cap="flat" cmpd="sng" algn="ctr">
            <a:solidFill>
              <a:schemeClr val="tx1"/>
            </a:solidFill>
            <a:prstDash val="solid"/>
            <a:round/>
            <a:headEnd type="none" w="med" len="med"/>
            <a:tailEnd type="none" w="med" len="med"/>
          </a:ln>
          <a:effectLst/>
        </p:spPr>
      </p:cxnSp>
      <p:cxnSp>
        <p:nvCxnSpPr>
          <p:cNvPr id="48" name="Straight Connector 47"/>
          <p:cNvCxnSpPr/>
          <p:nvPr/>
        </p:nvCxnSpPr>
        <p:spPr bwMode="auto">
          <a:xfrm flipV="1">
            <a:off x="1013155" y="3606373"/>
            <a:ext cx="1374445" cy="2398424"/>
          </a:xfrm>
          <a:prstGeom prst="line">
            <a:avLst/>
          </a:prstGeom>
          <a:noFill/>
          <a:ln w="38100" cap="flat" cmpd="sng" algn="ctr">
            <a:solidFill>
              <a:schemeClr val="tx1"/>
            </a:solidFill>
            <a:prstDash val="solid"/>
            <a:round/>
            <a:headEnd type="none" w="med" len="med"/>
            <a:tailEnd type="none" w="med" len="med"/>
          </a:ln>
          <a:effectLst/>
        </p:spPr>
      </p:cxnSp>
      <p:cxnSp>
        <p:nvCxnSpPr>
          <p:cNvPr id="49" name="Straight Connector 48"/>
          <p:cNvCxnSpPr/>
          <p:nvPr/>
        </p:nvCxnSpPr>
        <p:spPr bwMode="auto">
          <a:xfrm flipV="1">
            <a:off x="998963" y="3276599"/>
            <a:ext cx="14864" cy="2743201"/>
          </a:xfrm>
          <a:prstGeom prst="line">
            <a:avLst/>
          </a:prstGeom>
          <a:no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6764597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Turning Bands Method (Dietrich 1995)</a:t>
            </a:r>
          </a:p>
        </p:txBody>
      </p:sp>
      <p:sp>
        <p:nvSpPr>
          <p:cNvPr id="3" name="Content Placeholder 2"/>
          <p:cNvSpPr>
            <a:spLocks noGrp="1"/>
          </p:cNvSpPr>
          <p:nvPr>
            <p:ph idx="1"/>
          </p:nvPr>
        </p:nvSpPr>
        <p:spPr>
          <a:xfrm>
            <a:off x="457200" y="1143000"/>
            <a:ext cx="8229600" cy="5399087"/>
          </a:xfrm>
        </p:spPr>
        <p:txBody>
          <a:bodyPr/>
          <a:lstStyle/>
          <a:p>
            <a:pPr marL="0" indent="0">
              <a:buNone/>
            </a:pPr>
            <a:r>
              <a:rPr lang="en-US" dirty="0">
                <a:latin typeface="Times New Roman" panose="02020603050405020304" pitchFamily="18" charset="0"/>
                <a:cs typeface="Times New Roman" panose="02020603050405020304" pitchFamily="18" charset="0"/>
              </a:rPr>
              <a:t>1) Create a number of lines at different angles from an origin</a:t>
            </a:r>
          </a:p>
          <a:p>
            <a:pPr marL="0" indent="0">
              <a:buNone/>
            </a:pPr>
            <a:r>
              <a:rPr lang="en-US" dirty="0">
                <a:latin typeface="Times New Roman" panose="02020603050405020304" pitchFamily="18" charset="0"/>
                <a:cs typeface="Times New Roman" panose="02020603050405020304" pitchFamily="18" charset="0"/>
              </a:rPr>
              <a:t>2) Simulate values on each line within each band (1D simulation)</a:t>
            </a:r>
          </a:p>
          <a:p>
            <a:endParaRPr lang="en-US"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990600" y="3879402"/>
            <a:ext cx="2509025" cy="2118731"/>
            <a:chOff x="8578036" y="4282069"/>
            <a:chExt cx="2509025" cy="2118731"/>
          </a:xfrm>
        </p:grpSpPr>
        <p:sp>
          <p:nvSpPr>
            <p:cNvPr id="5" name="Freeform 4"/>
            <p:cNvSpPr/>
            <p:nvPr/>
          </p:nvSpPr>
          <p:spPr bwMode="auto">
            <a:xfrm>
              <a:off x="8578036" y="4282069"/>
              <a:ext cx="2509025" cy="2118731"/>
            </a:xfrm>
            <a:custGeom>
              <a:avLst/>
              <a:gdLst>
                <a:gd name="connsiteX0" fmla="*/ 1103971 w 2509025"/>
                <a:gd name="connsiteY0" fmla="*/ 33453 h 2118731"/>
                <a:gd name="connsiteX1" fmla="*/ 100361 w 2509025"/>
                <a:gd name="connsiteY1" fmla="*/ 367990 h 2118731"/>
                <a:gd name="connsiteX2" fmla="*/ 0 w 2509025"/>
                <a:gd name="connsiteY2" fmla="*/ 1215482 h 2118731"/>
                <a:gd name="connsiteX3" fmla="*/ 223025 w 2509025"/>
                <a:gd name="connsiteY3" fmla="*/ 1906858 h 2118731"/>
                <a:gd name="connsiteX4" fmla="*/ 423747 w 2509025"/>
                <a:gd name="connsiteY4" fmla="*/ 1962614 h 2118731"/>
                <a:gd name="connsiteX5" fmla="*/ 814039 w 2509025"/>
                <a:gd name="connsiteY5" fmla="*/ 2040673 h 2118731"/>
                <a:gd name="connsiteX6" fmla="*/ 914400 w 2509025"/>
                <a:gd name="connsiteY6" fmla="*/ 2062975 h 2118731"/>
                <a:gd name="connsiteX7" fmla="*/ 1103971 w 2509025"/>
                <a:gd name="connsiteY7" fmla="*/ 2096429 h 2118731"/>
                <a:gd name="connsiteX8" fmla="*/ 1148576 w 2509025"/>
                <a:gd name="connsiteY8" fmla="*/ 2107580 h 2118731"/>
                <a:gd name="connsiteX9" fmla="*/ 1427356 w 2509025"/>
                <a:gd name="connsiteY9" fmla="*/ 2118731 h 2118731"/>
                <a:gd name="connsiteX10" fmla="*/ 1672683 w 2509025"/>
                <a:gd name="connsiteY10" fmla="*/ 2118731 h 2118731"/>
                <a:gd name="connsiteX11" fmla="*/ 1862254 w 2509025"/>
                <a:gd name="connsiteY11" fmla="*/ 2029521 h 2118731"/>
                <a:gd name="connsiteX12" fmla="*/ 1962615 w 2509025"/>
                <a:gd name="connsiteY12" fmla="*/ 1973765 h 2118731"/>
                <a:gd name="connsiteX13" fmla="*/ 2018371 w 2509025"/>
                <a:gd name="connsiteY13" fmla="*/ 1918009 h 2118731"/>
                <a:gd name="connsiteX14" fmla="*/ 2141035 w 2509025"/>
                <a:gd name="connsiteY14" fmla="*/ 1761892 h 2118731"/>
                <a:gd name="connsiteX15" fmla="*/ 2141035 w 2509025"/>
                <a:gd name="connsiteY15" fmla="*/ 1505414 h 2118731"/>
                <a:gd name="connsiteX16" fmla="*/ 2141035 w 2509025"/>
                <a:gd name="connsiteY16" fmla="*/ 1282390 h 2118731"/>
                <a:gd name="connsiteX17" fmla="*/ 2085278 w 2509025"/>
                <a:gd name="connsiteY17" fmla="*/ 1115121 h 2118731"/>
                <a:gd name="connsiteX18" fmla="*/ 2040674 w 2509025"/>
                <a:gd name="connsiteY18" fmla="*/ 992458 h 2118731"/>
                <a:gd name="connsiteX19" fmla="*/ 2196791 w 2509025"/>
                <a:gd name="connsiteY19" fmla="*/ 680224 h 2118731"/>
                <a:gd name="connsiteX20" fmla="*/ 2274849 w 2509025"/>
                <a:gd name="connsiteY20" fmla="*/ 613317 h 2118731"/>
                <a:gd name="connsiteX21" fmla="*/ 2297152 w 2509025"/>
                <a:gd name="connsiteY21" fmla="*/ 591014 h 2118731"/>
                <a:gd name="connsiteX22" fmla="*/ 2330605 w 2509025"/>
                <a:gd name="connsiteY22" fmla="*/ 568712 h 2118731"/>
                <a:gd name="connsiteX23" fmla="*/ 2397513 w 2509025"/>
                <a:gd name="connsiteY23" fmla="*/ 546409 h 2118731"/>
                <a:gd name="connsiteX24" fmla="*/ 2486722 w 2509025"/>
                <a:gd name="connsiteY24" fmla="*/ 479502 h 2118731"/>
                <a:gd name="connsiteX25" fmla="*/ 2509025 w 2509025"/>
                <a:gd name="connsiteY25" fmla="*/ 278780 h 2118731"/>
                <a:gd name="connsiteX26" fmla="*/ 2442117 w 2509025"/>
                <a:gd name="connsiteY26" fmla="*/ 200721 h 2118731"/>
                <a:gd name="connsiteX27" fmla="*/ 2375210 w 2509025"/>
                <a:gd name="connsiteY27" fmla="*/ 122663 h 2118731"/>
                <a:gd name="connsiteX28" fmla="*/ 2364059 w 2509025"/>
                <a:gd name="connsiteY28" fmla="*/ 89209 h 2118731"/>
                <a:gd name="connsiteX29" fmla="*/ 2330605 w 2509025"/>
                <a:gd name="connsiteY29" fmla="*/ 66907 h 2118731"/>
                <a:gd name="connsiteX30" fmla="*/ 2286000 w 2509025"/>
                <a:gd name="connsiteY30" fmla="*/ 44604 h 2118731"/>
                <a:gd name="connsiteX31" fmla="*/ 2185639 w 2509025"/>
                <a:gd name="connsiteY31" fmla="*/ 22302 h 2118731"/>
                <a:gd name="connsiteX32" fmla="*/ 2141035 w 2509025"/>
                <a:gd name="connsiteY32" fmla="*/ 11151 h 2118731"/>
                <a:gd name="connsiteX33" fmla="*/ 2085278 w 2509025"/>
                <a:gd name="connsiteY33" fmla="*/ 0 h 2118731"/>
                <a:gd name="connsiteX34" fmla="*/ 1984917 w 2509025"/>
                <a:gd name="connsiteY34" fmla="*/ 0 h 2118731"/>
                <a:gd name="connsiteX35" fmla="*/ 1884556 w 2509025"/>
                <a:gd name="connsiteY35" fmla="*/ 33453 h 2118731"/>
                <a:gd name="connsiteX36" fmla="*/ 1851103 w 2509025"/>
                <a:gd name="connsiteY36" fmla="*/ 55756 h 2118731"/>
                <a:gd name="connsiteX37" fmla="*/ 1828800 w 2509025"/>
                <a:gd name="connsiteY37" fmla="*/ 66907 h 2118731"/>
                <a:gd name="connsiteX38" fmla="*/ 1706137 w 2509025"/>
                <a:gd name="connsiteY38" fmla="*/ 89209 h 2118731"/>
                <a:gd name="connsiteX39" fmla="*/ 1494264 w 2509025"/>
                <a:gd name="connsiteY39" fmla="*/ 122663 h 2118731"/>
                <a:gd name="connsiteX40" fmla="*/ 1360449 w 2509025"/>
                <a:gd name="connsiteY40" fmla="*/ 122663 h 2118731"/>
                <a:gd name="connsiteX41" fmla="*/ 1260088 w 2509025"/>
                <a:gd name="connsiteY41" fmla="*/ 100360 h 2118731"/>
                <a:gd name="connsiteX42" fmla="*/ 1193181 w 2509025"/>
                <a:gd name="connsiteY42" fmla="*/ 78058 h 2118731"/>
                <a:gd name="connsiteX43" fmla="*/ 1159727 w 2509025"/>
                <a:gd name="connsiteY43" fmla="*/ 66907 h 2118731"/>
                <a:gd name="connsiteX44" fmla="*/ 1103971 w 2509025"/>
                <a:gd name="connsiteY44" fmla="*/ 33453 h 211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09025" h="2118731">
                  <a:moveTo>
                    <a:pt x="1103971" y="33453"/>
                  </a:moveTo>
                  <a:lnTo>
                    <a:pt x="100361" y="367990"/>
                  </a:lnTo>
                  <a:lnTo>
                    <a:pt x="0" y="1215482"/>
                  </a:lnTo>
                  <a:lnTo>
                    <a:pt x="223025" y="1906858"/>
                  </a:lnTo>
                  <a:cubicBezTo>
                    <a:pt x="334355" y="1986380"/>
                    <a:pt x="269108" y="1962614"/>
                    <a:pt x="423747" y="1962614"/>
                  </a:cubicBezTo>
                  <a:lnTo>
                    <a:pt x="814039" y="2040673"/>
                  </a:lnTo>
                  <a:cubicBezTo>
                    <a:pt x="847493" y="2048107"/>
                    <a:pt x="880747" y="2056503"/>
                    <a:pt x="914400" y="2062975"/>
                  </a:cubicBezTo>
                  <a:cubicBezTo>
                    <a:pt x="977412" y="2075093"/>
                    <a:pt x="1041720" y="2080867"/>
                    <a:pt x="1103971" y="2096429"/>
                  </a:cubicBezTo>
                  <a:lnTo>
                    <a:pt x="1148576" y="2107580"/>
                  </a:lnTo>
                  <a:lnTo>
                    <a:pt x="1427356" y="2118731"/>
                  </a:lnTo>
                  <a:lnTo>
                    <a:pt x="1672683" y="2118731"/>
                  </a:lnTo>
                  <a:lnTo>
                    <a:pt x="1862254" y="2029521"/>
                  </a:lnTo>
                  <a:cubicBezTo>
                    <a:pt x="1895708" y="2010936"/>
                    <a:pt x="1931474" y="1996009"/>
                    <a:pt x="1962615" y="1973765"/>
                  </a:cubicBezTo>
                  <a:cubicBezTo>
                    <a:pt x="1984003" y="1958488"/>
                    <a:pt x="2018371" y="1918009"/>
                    <a:pt x="2018371" y="1918009"/>
                  </a:cubicBezTo>
                  <a:lnTo>
                    <a:pt x="2141035" y="1761892"/>
                  </a:lnTo>
                  <a:lnTo>
                    <a:pt x="2141035" y="1505414"/>
                  </a:lnTo>
                  <a:lnTo>
                    <a:pt x="2141035" y="1282390"/>
                  </a:lnTo>
                  <a:cubicBezTo>
                    <a:pt x="2093986" y="1129480"/>
                    <a:pt x="2119041" y="1182644"/>
                    <a:pt x="2085278" y="1115121"/>
                  </a:cubicBezTo>
                  <a:lnTo>
                    <a:pt x="2040674" y="992458"/>
                  </a:lnTo>
                  <a:lnTo>
                    <a:pt x="2196791" y="680224"/>
                  </a:lnTo>
                  <a:cubicBezTo>
                    <a:pt x="2222810" y="657922"/>
                    <a:pt x="2249236" y="636084"/>
                    <a:pt x="2274849" y="613317"/>
                  </a:cubicBezTo>
                  <a:cubicBezTo>
                    <a:pt x="2282707" y="606332"/>
                    <a:pt x="2288942" y="597582"/>
                    <a:pt x="2297152" y="591014"/>
                  </a:cubicBezTo>
                  <a:cubicBezTo>
                    <a:pt x="2307617" y="582642"/>
                    <a:pt x="2330605" y="568712"/>
                    <a:pt x="2330605" y="568712"/>
                  </a:cubicBezTo>
                  <a:lnTo>
                    <a:pt x="2397513" y="546409"/>
                  </a:lnTo>
                  <a:lnTo>
                    <a:pt x="2486722" y="479502"/>
                  </a:lnTo>
                  <a:lnTo>
                    <a:pt x="2509025" y="278780"/>
                  </a:lnTo>
                  <a:cubicBezTo>
                    <a:pt x="2486722" y="252760"/>
                    <a:pt x="2465170" y="226079"/>
                    <a:pt x="2442117" y="200721"/>
                  </a:cubicBezTo>
                  <a:cubicBezTo>
                    <a:pt x="2374515" y="126359"/>
                    <a:pt x="2417795" y="186539"/>
                    <a:pt x="2375210" y="122663"/>
                  </a:cubicBezTo>
                  <a:cubicBezTo>
                    <a:pt x="2371493" y="111512"/>
                    <a:pt x="2371402" y="98388"/>
                    <a:pt x="2364059" y="89209"/>
                  </a:cubicBezTo>
                  <a:cubicBezTo>
                    <a:pt x="2355687" y="78744"/>
                    <a:pt x="2342241" y="73556"/>
                    <a:pt x="2330605" y="66907"/>
                  </a:cubicBezTo>
                  <a:cubicBezTo>
                    <a:pt x="2316172" y="58660"/>
                    <a:pt x="2301565" y="50441"/>
                    <a:pt x="2286000" y="44604"/>
                  </a:cubicBezTo>
                  <a:cubicBezTo>
                    <a:pt x="2266220" y="37187"/>
                    <a:pt x="2202982" y="26156"/>
                    <a:pt x="2185639" y="22302"/>
                  </a:cubicBezTo>
                  <a:cubicBezTo>
                    <a:pt x="2170678" y="18977"/>
                    <a:pt x="2155996" y="14476"/>
                    <a:pt x="2141035" y="11151"/>
                  </a:cubicBezTo>
                  <a:cubicBezTo>
                    <a:pt x="2122533" y="7039"/>
                    <a:pt x="2085278" y="0"/>
                    <a:pt x="2085278" y="0"/>
                  </a:cubicBezTo>
                  <a:lnTo>
                    <a:pt x="1984917" y="0"/>
                  </a:lnTo>
                  <a:cubicBezTo>
                    <a:pt x="1951463" y="11151"/>
                    <a:pt x="1917107" y="19890"/>
                    <a:pt x="1884556" y="33453"/>
                  </a:cubicBezTo>
                  <a:cubicBezTo>
                    <a:pt x="1872185" y="38608"/>
                    <a:pt x="1862595" y="48861"/>
                    <a:pt x="1851103" y="55756"/>
                  </a:cubicBezTo>
                  <a:cubicBezTo>
                    <a:pt x="1843976" y="60032"/>
                    <a:pt x="1836234" y="63190"/>
                    <a:pt x="1828800" y="66907"/>
                  </a:cubicBezTo>
                  <a:lnTo>
                    <a:pt x="1706137" y="89209"/>
                  </a:lnTo>
                  <a:cubicBezTo>
                    <a:pt x="1524289" y="125579"/>
                    <a:pt x="1595729" y="122663"/>
                    <a:pt x="1494264" y="122663"/>
                  </a:cubicBezTo>
                  <a:lnTo>
                    <a:pt x="1360449" y="122663"/>
                  </a:lnTo>
                  <a:cubicBezTo>
                    <a:pt x="1326995" y="115229"/>
                    <a:pt x="1293201" y="109190"/>
                    <a:pt x="1260088" y="100360"/>
                  </a:cubicBezTo>
                  <a:cubicBezTo>
                    <a:pt x="1237373" y="94303"/>
                    <a:pt x="1215483" y="85492"/>
                    <a:pt x="1193181" y="78058"/>
                  </a:cubicBezTo>
                  <a:lnTo>
                    <a:pt x="1159727" y="66907"/>
                  </a:lnTo>
                  <a:cubicBezTo>
                    <a:pt x="1152674" y="64556"/>
                    <a:pt x="1144859" y="66907"/>
                    <a:pt x="1103971" y="33453"/>
                  </a:cubicBezTo>
                  <a:close/>
                </a:path>
              </a:pathLst>
            </a:custGeom>
            <a:solidFill>
              <a:srgbClr val="FFFFCC"/>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6" name="Group 5"/>
            <p:cNvGrpSpPr/>
            <p:nvPr/>
          </p:nvGrpSpPr>
          <p:grpSpPr>
            <a:xfrm>
              <a:off x="9040812" y="4789449"/>
              <a:ext cx="1295400" cy="1066800"/>
              <a:chOff x="685800" y="4267200"/>
              <a:chExt cx="1295400" cy="1066800"/>
            </a:xfrm>
          </p:grpSpPr>
          <p:sp>
            <p:nvSpPr>
              <p:cNvPr id="11" name="Oval 10"/>
              <p:cNvSpPr/>
              <p:nvPr/>
            </p:nvSpPr>
            <p:spPr bwMode="auto">
              <a:xfrm>
                <a:off x="685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2" name="Oval 11"/>
              <p:cNvSpPr/>
              <p:nvPr/>
            </p:nvSpPr>
            <p:spPr bwMode="auto">
              <a:xfrm>
                <a:off x="1066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 name="Oval 12"/>
              <p:cNvSpPr/>
              <p:nvPr/>
            </p:nvSpPr>
            <p:spPr bwMode="auto">
              <a:xfrm>
                <a:off x="1447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4" name="Oval 13"/>
              <p:cNvSpPr/>
              <p:nvPr/>
            </p:nvSpPr>
            <p:spPr bwMode="auto">
              <a:xfrm>
                <a:off x="1828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5" name="Oval 14"/>
              <p:cNvSpPr/>
              <p:nvPr/>
            </p:nvSpPr>
            <p:spPr bwMode="auto">
              <a:xfrm>
                <a:off x="685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6" name="Oval 15"/>
              <p:cNvSpPr/>
              <p:nvPr/>
            </p:nvSpPr>
            <p:spPr bwMode="auto">
              <a:xfrm>
                <a:off x="1066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7" name="Oval 16"/>
              <p:cNvSpPr/>
              <p:nvPr/>
            </p:nvSpPr>
            <p:spPr bwMode="auto">
              <a:xfrm>
                <a:off x="1447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8" name="Oval 17"/>
              <p:cNvSpPr/>
              <p:nvPr/>
            </p:nvSpPr>
            <p:spPr bwMode="auto">
              <a:xfrm>
                <a:off x="1828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9" name="Oval 18"/>
              <p:cNvSpPr/>
              <p:nvPr/>
            </p:nvSpPr>
            <p:spPr bwMode="auto">
              <a:xfrm>
                <a:off x="685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0" name="Oval 19"/>
              <p:cNvSpPr/>
              <p:nvPr/>
            </p:nvSpPr>
            <p:spPr bwMode="auto">
              <a:xfrm>
                <a:off x="1066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1" name="Oval 20"/>
              <p:cNvSpPr/>
              <p:nvPr/>
            </p:nvSpPr>
            <p:spPr bwMode="auto">
              <a:xfrm>
                <a:off x="1447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2" name="Oval 21"/>
              <p:cNvSpPr/>
              <p:nvPr/>
            </p:nvSpPr>
            <p:spPr bwMode="auto">
              <a:xfrm>
                <a:off x="1828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3" name="Oval 22"/>
              <p:cNvSpPr/>
              <p:nvPr/>
            </p:nvSpPr>
            <p:spPr bwMode="auto">
              <a:xfrm>
                <a:off x="685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4" name="Oval 23"/>
              <p:cNvSpPr/>
              <p:nvPr/>
            </p:nvSpPr>
            <p:spPr bwMode="auto">
              <a:xfrm>
                <a:off x="1066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5" name="Oval 24"/>
              <p:cNvSpPr/>
              <p:nvPr/>
            </p:nvSpPr>
            <p:spPr bwMode="auto">
              <a:xfrm>
                <a:off x="1447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6" name="Oval 25"/>
              <p:cNvSpPr/>
              <p:nvPr/>
            </p:nvSpPr>
            <p:spPr bwMode="auto">
              <a:xfrm>
                <a:off x="1828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grpSp>
      <p:grpSp>
        <p:nvGrpSpPr>
          <p:cNvPr id="61" name="Group 60"/>
          <p:cNvGrpSpPr/>
          <p:nvPr/>
        </p:nvGrpSpPr>
        <p:grpSpPr>
          <a:xfrm>
            <a:off x="990600" y="5875471"/>
            <a:ext cx="2743200" cy="228600"/>
            <a:chOff x="990600" y="5334000"/>
            <a:chExt cx="2743200" cy="228600"/>
          </a:xfrm>
        </p:grpSpPr>
        <p:cxnSp>
          <p:nvCxnSpPr>
            <p:cNvPr id="36" name="Straight Connector 35"/>
            <p:cNvCxnSpPr/>
            <p:nvPr/>
          </p:nvCxnSpPr>
          <p:spPr bwMode="auto">
            <a:xfrm flipV="1">
              <a:off x="990600" y="5448300"/>
              <a:ext cx="2743200" cy="8363"/>
            </a:xfrm>
            <a:prstGeom prst="line">
              <a:avLst/>
            </a:prstGeom>
            <a:noFill/>
            <a:ln w="38100"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a:off x="35814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54" name="Straight Connector 53"/>
            <p:cNvCxnSpPr/>
            <p:nvPr/>
          </p:nvCxnSpPr>
          <p:spPr bwMode="auto">
            <a:xfrm>
              <a:off x="32766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55" name="Straight Connector 54"/>
            <p:cNvCxnSpPr/>
            <p:nvPr/>
          </p:nvCxnSpPr>
          <p:spPr bwMode="auto">
            <a:xfrm>
              <a:off x="29718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a:off x="26670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57" name="Straight Connector 56"/>
            <p:cNvCxnSpPr/>
            <p:nvPr/>
          </p:nvCxnSpPr>
          <p:spPr bwMode="auto">
            <a:xfrm>
              <a:off x="23622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58" name="Straight Connector 57"/>
            <p:cNvCxnSpPr/>
            <p:nvPr/>
          </p:nvCxnSpPr>
          <p:spPr bwMode="auto">
            <a:xfrm>
              <a:off x="20574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59" name="Straight Connector 58"/>
            <p:cNvCxnSpPr/>
            <p:nvPr/>
          </p:nvCxnSpPr>
          <p:spPr bwMode="auto">
            <a:xfrm>
              <a:off x="17526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60" name="Straight Connector 59"/>
            <p:cNvCxnSpPr/>
            <p:nvPr/>
          </p:nvCxnSpPr>
          <p:spPr bwMode="auto">
            <a:xfrm>
              <a:off x="1447800" y="5334000"/>
              <a:ext cx="0" cy="228600"/>
            </a:xfrm>
            <a:prstGeom prst="line">
              <a:avLst/>
            </a:prstGeom>
            <a:noFill/>
            <a:ln w="38100" cap="flat" cmpd="sng" algn="ctr">
              <a:solidFill>
                <a:schemeClr val="tx1"/>
              </a:solidFill>
              <a:prstDash val="solid"/>
              <a:round/>
              <a:headEnd type="none" w="med" len="med"/>
              <a:tailEnd type="none" w="med" len="med"/>
            </a:ln>
            <a:effectLst/>
          </p:spPr>
        </p:cxnSp>
      </p:grpSp>
      <p:grpSp>
        <p:nvGrpSpPr>
          <p:cNvPr id="62" name="Group 61"/>
          <p:cNvGrpSpPr/>
          <p:nvPr/>
        </p:nvGrpSpPr>
        <p:grpSpPr>
          <a:xfrm rot="19800000">
            <a:off x="997636" y="4625849"/>
            <a:ext cx="2405915" cy="1356055"/>
            <a:chOff x="1175485" y="4766664"/>
            <a:chExt cx="2405915" cy="1356055"/>
          </a:xfrm>
        </p:grpSpPr>
        <p:cxnSp>
          <p:nvCxnSpPr>
            <p:cNvPr id="63" name="Straight Connector 62"/>
            <p:cNvCxnSpPr/>
            <p:nvPr/>
          </p:nvCxnSpPr>
          <p:spPr bwMode="auto">
            <a:xfrm rot="1800000" flipV="1">
              <a:off x="1175485" y="4766664"/>
              <a:ext cx="2300868" cy="1356055"/>
            </a:xfrm>
            <a:prstGeom prst="line">
              <a:avLst/>
            </a:prstGeom>
            <a:noFill/>
            <a:ln w="38100" cap="flat" cmpd="sng" algn="ctr">
              <a:solidFill>
                <a:schemeClr val="tx1"/>
              </a:solidFill>
              <a:prstDash val="solid"/>
              <a:round/>
              <a:headEnd type="none" w="med" len="med"/>
              <a:tailEnd type="none" w="med" len="med"/>
            </a:ln>
            <a:effectLst/>
          </p:spPr>
        </p:cxnSp>
        <p:cxnSp>
          <p:nvCxnSpPr>
            <p:cNvPr id="67" name="Straight Connector 66"/>
            <p:cNvCxnSpPr/>
            <p:nvPr/>
          </p:nvCxnSpPr>
          <p:spPr bwMode="auto">
            <a:xfrm>
              <a:off x="35814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68" name="Straight Connector 67"/>
            <p:cNvCxnSpPr/>
            <p:nvPr/>
          </p:nvCxnSpPr>
          <p:spPr bwMode="auto">
            <a:xfrm>
              <a:off x="32766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69" name="Straight Connector 68"/>
            <p:cNvCxnSpPr/>
            <p:nvPr/>
          </p:nvCxnSpPr>
          <p:spPr bwMode="auto">
            <a:xfrm>
              <a:off x="29718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70" name="Straight Connector 69"/>
            <p:cNvCxnSpPr/>
            <p:nvPr/>
          </p:nvCxnSpPr>
          <p:spPr bwMode="auto">
            <a:xfrm>
              <a:off x="26670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71" name="Straight Connector 70"/>
            <p:cNvCxnSpPr/>
            <p:nvPr/>
          </p:nvCxnSpPr>
          <p:spPr bwMode="auto">
            <a:xfrm>
              <a:off x="23622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72" name="Straight Connector 71"/>
            <p:cNvCxnSpPr/>
            <p:nvPr/>
          </p:nvCxnSpPr>
          <p:spPr bwMode="auto">
            <a:xfrm>
              <a:off x="20574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73" name="Straight Connector 72"/>
            <p:cNvCxnSpPr/>
            <p:nvPr/>
          </p:nvCxnSpPr>
          <p:spPr bwMode="auto">
            <a:xfrm>
              <a:off x="17526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74" name="Straight Connector 73"/>
            <p:cNvCxnSpPr/>
            <p:nvPr/>
          </p:nvCxnSpPr>
          <p:spPr bwMode="auto">
            <a:xfrm>
              <a:off x="1447800" y="5334000"/>
              <a:ext cx="0" cy="228600"/>
            </a:xfrm>
            <a:prstGeom prst="line">
              <a:avLst/>
            </a:prstGeom>
            <a:noFill/>
            <a:ln w="38100" cap="flat" cmpd="sng" algn="ctr">
              <a:solidFill>
                <a:schemeClr val="tx1"/>
              </a:solidFill>
              <a:prstDash val="solid"/>
              <a:round/>
              <a:headEnd type="none" w="med" len="med"/>
              <a:tailEnd type="none" w="med" len="med"/>
            </a:ln>
            <a:effectLst/>
          </p:spPr>
        </p:cxnSp>
      </p:grpSp>
      <p:grpSp>
        <p:nvGrpSpPr>
          <p:cNvPr id="75" name="Group 74"/>
          <p:cNvGrpSpPr/>
          <p:nvPr/>
        </p:nvGrpSpPr>
        <p:grpSpPr>
          <a:xfrm rot="18000000">
            <a:off x="498808" y="4114280"/>
            <a:ext cx="2407852" cy="1374445"/>
            <a:chOff x="1173548" y="4764985"/>
            <a:chExt cx="2407852" cy="1374445"/>
          </a:xfrm>
        </p:grpSpPr>
        <p:cxnSp>
          <p:nvCxnSpPr>
            <p:cNvPr id="76" name="Straight Connector 75"/>
            <p:cNvCxnSpPr/>
            <p:nvPr/>
          </p:nvCxnSpPr>
          <p:spPr bwMode="auto">
            <a:xfrm rot="3600000" flipV="1">
              <a:off x="1685537" y="4252996"/>
              <a:ext cx="1374445" cy="2398424"/>
            </a:xfrm>
            <a:prstGeom prst="line">
              <a:avLst/>
            </a:prstGeom>
            <a:noFill/>
            <a:ln w="38100" cap="flat" cmpd="sng" algn="ctr">
              <a:solidFill>
                <a:schemeClr val="tx1"/>
              </a:solidFill>
              <a:prstDash val="solid"/>
              <a:round/>
              <a:headEnd type="none" w="med" len="med"/>
              <a:tailEnd type="none" w="med" len="med"/>
            </a:ln>
            <a:effectLst/>
          </p:spPr>
        </p:cxnSp>
        <p:cxnSp>
          <p:nvCxnSpPr>
            <p:cNvPr id="80" name="Straight Connector 79"/>
            <p:cNvCxnSpPr/>
            <p:nvPr/>
          </p:nvCxnSpPr>
          <p:spPr bwMode="auto">
            <a:xfrm>
              <a:off x="35814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81" name="Straight Connector 80"/>
            <p:cNvCxnSpPr/>
            <p:nvPr/>
          </p:nvCxnSpPr>
          <p:spPr bwMode="auto">
            <a:xfrm>
              <a:off x="32766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82" name="Straight Connector 81"/>
            <p:cNvCxnSpPr/>
            <p:nvPr/>
          </p:nvCxnSpPr>
          <p:spPr bwMode="auto">
            <a:xfrm>
              <a:off x="29718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83" name="Straight Connector 82"/>
            <p:cNvCxnSpPr/>
            <p:nvPr/>
          </p:nvCxnSpPr>
          <p:spPr bwMode="auto">
            <a:xfrm>
              <a:off x="26670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84" name="Straight Connector 83"/>
            <p:cNvCxnSpPr/>
            <p:nvPr/>
          </p:nvCxnSpPr>
          <p:spPr bwMode="auto">
            <a:xfrm>
              <a:off x="23622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85" name="Straight Connector 84"/>
            <p:cNvCxnSpPr/>
            <p:nvPr/>
          </p:nvCxnSpPr>
          <p:spPr bwMode="auto">
            <a:xfrm>
              <a:off x="20574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86" name="Straight Connector 85"/>
            <p:cNvCxnSpPr/>
            <p:nvPr/>
          </p:nvCxnSpPr>
          <p:spPr bwMode="auto">
            <a:xfrm>
              <a:off x="17526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87" name="Straight Connector 86"/>
            <p:cNvCxnSpPr/>
            <p:nvPr/>
          </p:nvCxnSpPr>
          <p:spPr bwMode="auto">
            <a:xfrm>
              <a:off x="1447800" y="5334000"/>
              <a:ext cx="0" cy="228600"/>
            </a:xfrm>
            <a:prstGeom prst="line">
              <a:avLst/>
            </a:prstGeom>
            <a:noFill/>
            <a:ln w="38100" cap="flat" cmpd="sng" algn="ctr">
              <a:solidFill>
                <a:schemeClr val="tx1"/>
              </a:solidFill>
              <a:prstDash val="solid"/>
              <a:round/>
              <a:headEnd type="none" w="med" len="med"/>
              <a:tailEnd type="none" w="med" len="med"/>
            </a:ln>
            <a:effectLst/>
          </p:spPr>
        </p:cxnSp>
      </p:grpSp>
      <p:grpSp>
        <p:nvGrpSpPr>
          <p:cNvPr id="88" name="Group 87"/>
          <p:cNvGrpSpPr/>
          <p:nvPr/>
        </p:nvGrpSpPr>
        <p:grpSpPr>
          <a:xfrm rot="16200000">
            <a:off x="-381000" y="4533901"/>
            <a:ext cx="2743201" cy="228600"/>
            <a:chOff x="990599" y="5334000"/>
            <a:chExt cx="2743201" cy="228600"/>
          </a:xfrm>
        </p:grpSpPr>
        <p:cxnSp>
          <p:nvCxnSpPr>
            <p:cNvPr id="89" name="Straight Connector 88"/>
            <p:cNvCxnSpPr/>
            <p:nvPr/>
          </p:nvCxnSpPr>
          <p:spPr bwMode="auto">
            <a:xfrm rot="5400000" flipV="1">
              <a:off x="2354768" y="4092494"/>
              <a:ext cx="14864" cy="2743201"/>
            </a:xfrm>
            <a:prstGeom prst="line">
              <a:avLst/>
            </a:prstGeom>
            <a:noFill/>
            <a:ln w="38100" cap="flat" cmpd="sng" algn="ctr">
              <a:solidFill>
                <a:schemeClr val="tx1"/>
              </a:solidFill>
              <a:prstDash val="solid"/>
              <a:round/>
              <a:headEnd type="none" w="med" len="med"/>
              <a:tailEnd type="none" w="med" len="med"/>
            </a:ln>
            <a:effectLst/>
          </p:spPr>
        </p:cxnSp>
        <p:cxnSp>
          <p:nvCxnSpPr>
            <p:cNvPr id="93" name="Straight Connector 92"/>
            <p:cNvCxnSpPr/>
            <p:nvPr/>
          </p:nvCxnSpPr>
          <p:spPr bwMode="auto">
            <a:xfrm>
              <a:off x="35814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94" name="Straight Connector 93"/>
            <p:cNvCxnSpPr/>
            <p:nvPr/>
          </p:nvCxnSpPr>
          <p:spPr bwMode="auto">
            <a:xfrm>
              <a:off x="32766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95" name="Straight Connector 94"/>
            <p:cNvCxnSpPr/>
            <p:nvPr/>
          </p:nvCxnSpPr>
          <p:spPr bwMode="auto">
            <a:xfrm>
              <a:off x="29718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96" name="Straight Connector 95"/>
            <p:cNvCxnSpPr/>
            <p:nvPr/>
          </p:nvCxnSpPr>
          <p:spPr bwMode="auto">
            <a:xfrm>
              <a:off x="26670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97" name="Straight Connector 96"/>
            <p:cNvCxnSpPr/>
            <p:nvPr/>
          </p:nvCxnSpPr>
          <p:spPr bwMode="auto">
            <a:xfrm>
              <a:off x="23622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98" name="Straight Connector 97"/>
            <p:cNvCxnSpPr/>
            <p:nvPr/>
          </p:nvCxnSpPr>
          <p:spPr bwMode="auto">
            <a:xfrm>
              <a:off x="20574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99" name="Straight Connector 98"/>
            <p:cNvCxnSpPr/>
            <p:nvPr/>
          </p:nvCxnSpPr>
          <p:spPr bwMode="auto">
            <a:xfrm>
              <a:off x="1752600" y="533400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100" name="Straight Connector 99"/>
            <p:cNvCxnSpPr/>
            <p:nvPr/>
          </p:nvCxnSpPr>
          <p:spPr bwMode="auto">
            <a:xfrm>
              <a:off x="1447800" y="5334000"/>
              <a:ext cx="0" cy="228600"/>
            </a:xfrm>
            <a:prstGeom prst="line">
              <a:avLst/>
            </a:prstGeom>
            <a:noFill/>
            <a:ln w="3810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29151451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Turning Bands Method (Dietrich 1995)</a:t>
            </a:r>
          </a:p>
        </p:txBody>
      </p:sp>
      <p:sp>
        <p:nvSpPr>
          <p:cNvPr id="3" name="Content Placeholder 2"/>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1) Create a number of lines at different angles from an origin</a:t>
            </a:r>
          </a:p>
          <a:p>
            <a:pPr marL="0" indent="0">
              <a:buNone/>
            </a:pPr>
            <a:r>
              <a:rPr lang="en-US" dirty="0">
                <a:latin typeface="Times New Roman" panose="02020603050405020304" pitchFamily="18" charset="0"/>
                <a:cs typeface="Times New Roman" panose="02020603050405020304" pitchFamily="18" charset="0"/>
              </a:rPr>
              <a:t>2) Simulate values on each line within each band (1D simulation)</a:t>
            </a:r>
          </a:p>
          <a:p>
            <a:pPr marL="0" indent="0">
              <a:buNone/>
            </a:pPr>
            <a:r>
              <a:rPr lang="en-US" dirty="0">
                <a:latin typeface="Times New Roman" panose="02020603050405020304" pitchFamily="18" charset="0"/>
                <a:cs typeface="Times New Roman" panose="02020603050405020304" pitchFamily="18" charset="0"/>
              </a:rPr>
              <a:t>3) Project each point in your site grid to each line</a:t>
            </a:r>
          </a:p>
          <a:p>
            <a:endParaRPr lang="en-US"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990600" y="3886875"/>
            <a:ext cx="2509025" cy="2118731"/>
            <a:chOff x="8578036" y="4282069"/>
            <a:chExt cx="2509025" cy="2118731"/>
          </a:xfrm>
        </p:grpSpPr>
        <p:sp>
          <p:nvSpPr>
            <p:cNvPr id="5" name="Freeform 4"/>
            <p:cNvSpPr/>
            <p:nvPr/>
          </p:nvSpPr>
          <p:spPr bwMode="auto">
            <a:xfrm>
              <a:off x="8578036" y="4282069"/>
              <a:ext cx="2509025" cy="2118731"/>
            </a:xfrm>
            <a:custGeom>
              <a:avLst/>
              <a:gdLst>
                <a:gd name="connsiteX0" fmla="*/ 1103971 w 2509025"/>
                <a:gd name="connsiteY0" fmla="*/ 33453 h 2118731"/>
                <a:gd name="connsiteX1" fmla="*/ 100361 w 2509025"/>
                <a:gd name="connsiteY1" fmla="*/ 367990 h 2118731"/>
                <a:gd name="connsiteX2" fmla="*/ 0 w 2509025"/>
                <a:gd name="connsiteY2" fmla="*/ 1215482 h 2118731"/>
                <a:gd name="connsiteX3" fmla="*/ 223025 w 2509025"/>
                <a:gd name="connsiteY3" fmla="*/ 1906858 h 2118731"/>
                <a:gd name="connsiteX4" fmla="*/ 423747 w 2509025"/>
                <a:gd name="connsiteY4" fmla="*/ 1962614 h 2118731"/>
                <a:gd name="connsiteX5" fmla="*/ 814039 w 2509025"/>
                <a:gd name="connsiteY5" fmla="*/ 2040673 h 2118731"/>
                <a:gd name="connsiteX6" fmla="*/ 914400 w 2509025"/>
                <a:gd name="connsiteY6" fmla="*/ 2062975 h 2118731"/>
                <a:gd name="connsiteX7" fmla="*/ 1103971 w 2509025"/>
                <a:gd name="connsiteY7" fmla="*/ 2096429 h 2118731"/>
                <a:gd name="connsiteX8" fmla="*/ 1148576 w 2509025"/>
                <a:gd name="connsiteY8" fmla="*/ 2107580 h 2118731"/>
                <a:gd name="connsiteX9" fmla="*/ 1427356 w 2509025"/>
                <a:gd name="connsiteY9" fmla="*/ 2118731 h 2118731"/>
                <a:gd name="connsiteX10" fmla="*/ 1672683 w 2509025"/>
                <a:gd name="connsiteY10" fmla="*/ 2118731 h 2118731"/>
                <a:gd name="connsiteX11" fmla="*/ 1862254 w 2509025"/>
                <a:gd name="connsiteY11" fmla="*/ 2029521 h 2118731"/>
                <a:gd name="connsiteX12" fmla="*/ 1962615 w 2509025"/>
                <a:gd name="connsiteY12" fmla="*/ 1973765 h 2118731"/>
                <a:gd name="connsiteX13" fmla="*/ 2018371 w 2509025"/>
                <a:gd name="connsiteY13" fmla="*/ 1918009 h 2118731"/>
                <a:gd name="connsiteX14" fmla="*/ 2141035 w 2509025"/>
                <a:gd name="connsiteY14" fmla="*/ 1761892 h 2118731"/>
                <a:gd name="connsiteX15" fmla="*/ 2141035 w 2509025"/>
                <a:gd name="connsiteY15" fmla="*/ 1505414 h 2118731"/>
                <a:gd name="connsiteX16" fmla="*/ 2141035 w 2509025"/>
                <a:gd name="connsiteY16" fmla="*/ 1282390 h 2118731"/>
                <a:gd name="connsiteX17" fmla="*/ 2085278 w 2509025"/>
                <a:gd name="connsiteY17" fmla="*/ 1115121 h 2118731"/>
                <a:gd name="connsiteX18" fmla="*/ 2040674 w 2509025"/>
                <a:gd name="connsiteY18" fmla="*/ 992458 h 2118731"/>
                <a:gd name="connsiteX19" fmla="*/ 2196791 w 2509025"/>
                <a:gd name="connsiteY19" fmla="*/ 680224 h 2118731"/>
                <a:gd name="connsiteX20" fmla="*/ 2274849 w 2509025"/>
                <a:gd name="connsiteY20" fmla="*/ 613317 h 2118731"/>
                <a:gd name="connsiteX21" fmla="*/ 2297152 w 2509025"/>
                <a:gd name="connsiteY21" fmla="*/ 591014 h 2118731"/>
                <a:gd name="connsiteX22" fmla="*/ 2330605 w 2509025"/>
                <a:gd name="connsiteY22" fmla="*/ 568712 h 2118731"/>
                <a:gd name="connsiteX23" fmla="*/ 2397513 w 2509025"/>
                <a:gd name="connsiteY23" fmla="*/ 546409 h 2118731"/>
                <a:gd name="connsiteX24" fmla="*/ 2486722 w 2509025"/>
                <a:gd name="connsiteY24" fmla="*/ 479502 h 2118731"/>
                <a:gd name="connsiteX25" fmla="*/ 2509025 w 2509025"/>
                <a:gd name="connsiteY25" fmla="*/ 278780 h 2118731"/>
                <a:gd name="connsiteX26" fmla="*/ 2442117 w 2509025"/>
                <a:gd name="connsiteY26" fmla="*/ 200721 h 2118731"/>
                <a:gd name="connsiteX27" fmla="*/ 2375210 w 2509025"/>
                <a:gd name="connsiteY27" fmla="*/ 122663 h 2118731"/>
                <a:gd name="connsiteX28" fmla="*/ 2364059 w 2509025"/>
                <a:gd name="connsiteY28" fmla="*/ 89209 h 2118731"/>
                <a:gd name="connsiteX29" fmla="*/ 2330605 w 2509025"/>
                <a:gd name="connsiteY29" fmla="*/ 66907 h 2118731"/>
                <a:gd name="connsiteX30" fmla="*/ 2286000 w 2509025"/>
                <a:gd name="connsiteY30" fmla="*/ 44604 h 2118731"/>
                <a:gd name="connsiteX31" fmla="*/ 2185639 w 2509025"/>
                <a:gd name="connsiteY31" fmla="*/ 22302 h 2118731"/>
                <a:gd name="connsiteX32" fmla="*/ 2141035 w 2509025"/>
                <a:gd name="connsiteY32" fmla="*/ 11151 h 2118731"/>
                <a:gd name="connsiteX33" fmla="*/ 2085278 w 2509025"/>
                <a:gd name="connsiteY33" fmla="*/ 0 h 2118731"/>
                <a:gd name="connsiteX34" fmla="*/ 1984917 w 2509025"/>
                <a:gd name="connsiteY34" fmla="*/ 0 h 2118731"/>
                <a:gd name="connsiteX35" fmla="*/ 1884556 w 2509025"/>
                <a:gd name="connsiteY35" fmla="*/ 33453 h 2118731"/>
                <a:gd name="connsiteX36" fmla="*/ 1851103 w 2509025"/>
                <a:gd name="connsiteY36" fmla="*/ 55756 h 2118731"/>
                <a:gd name="connsiteX37" fmla="*/ 1828800 w 2509025"/>
                <a:gd name="connsiteY37" fmla="*/ 66907 h 2118731"/>
                <a:gd name="connsiteX38" fmla="*/ 1706137 w 2509025"/>
                <a:gd name="connsiteY38" fmla="*/ 89209 h 2118731"/>
                <a:gd name="connsiteX39" fmla="*/ 1494264 w 2509025"/>
                <a:gd name="connsiteY39" fmla="*/ 122663 h 2118731"/>
                <a:gd name="connsiteX40" fmla="*/ 1360449 w 2509025"/>
                <a:gd name="connsiteY40" fmla="*/ 122663 h 2118731"/>
                <a:gd name="connsiteX41" fmla="*/ 1260088 w 2509025"/>
                <a:gd name="connsiteY41" fmla="*/ 100360 h 2118731"/>
                <a:gd name="connsiteX42" fmla="*/ 1193181 w 2509025"/>
                <a:gd name="connsiteY42" fmla="*/ 78058 h 2118731"/>
                <a:gd name="connsiteX43" fmla="*/ 1159727 w 2509025"/>
                <a:gd name="connsiteY43" fmla="*/ 66907 h 2118731"/>
                <a:gd name="connsiteX44" fmla="*/ 1103971 w 2509025"/>
                <a:gd name="connsiteY44" fmla="*/ 33453 h 211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09025" h="2118731">
                  <a:moveTo>
                    <a:pt x="1103971" y="33453"/>
                  </a:moveTo>
                  <a:lnTo>
                    <a:pt x="100361" y="367990"/>
                  </a:lnTo>
                  <a:lnTo>
                    <a:pt x="0" y="1215482"/>
                  </a:lnTo>
                  <a:lnTo>
                    <a:pt x="223025" y="1906858"/>
                  </a:lnTo>
                  <a:cubicBezTo>
                    <a:pt x="334355" y="1986380"/>
                    <a:pt x="269108" y="1962614"/>
                    <a:pt x="423747" y="1962614"/>
                  </a:cubicBezTo>
                  <a:lnTo>
                    <a:pt x="814039" y="2040673"/>
                  </a:lnTo>
                  <a:cubicBezTo>
                    <a:pt x="847493" y="2048107"/>
                    <a:pt x="880747" y="2056503"/>
                    <a:pt x="914400" y="2062975"/>
                  </a:cubicBezTo>
                  <a:cubicBezTo>
                    <a:pt x="977412" y="2075093"/>
                    <a:pt x="1041720" y="2080867"/>
                    <a:pt x="1103971" y="2096429"/>
                  </a:cubicBezTo>
                  <a:lnTo>
                    <a:pt x="1148576" y="2107580"/>
                  </a:lnTo>
                  <a:lnTo>
                    <a:pt x="1427356" y="2118731"/>
                  </a:lnTo>
                  <a:lnTo>
                    <a:pt x="1672683" y="2118731"/>
                  </a:lnTo>
                  <a:lnTo>
                    <a:pt x="1862254" y="2029521"/>
                  </a:lnTo>
                  <a:cubicBezTo>
                    <a:pt x="1895708" y="2010936"/>
                    <a:pt x="1931474" y="1996009"/>
                    <a:pt x="1962615" y="1973765"/>
                  </a:cubicBezTo>
                  <a:cubicBezTo>
                    <a:pt x="1984003" y="1958488"/>
                    <a:pt x="2018371" y="1918009"/>
                    <a:pt x="2018371" y="1918009"/>
                  </a:cubicBezTo>
                  <a:lnTo>
                    <a:pt x="2141035" y="1761892"/>
                  </a:lnTo>
                  <a:lnTo>
                    <a:pt x="2141035" y="1505414"/>
                  </a:lnTo>
                  <a:lnTo>
                    <a:pt x="2141035" y="1282390"/>
                  </a:lnTo>
                  <a:cubicBezTo>
                    <a:pt x="2093986" y="1129480"/>
                    <a:pt x="2119041" y="1182644"/>
                    <a:pt x="2085278" y="1115121"/>
                  </a:cubicBezTo>
                  <a:lnTo>
                    <a:pt x="2040674" y="992458"/>
                  </a:lnTo>
                  <a:lnTo>
                    <a:pt x="2196791" y="680224"/>
                  </a:lnTo>
                  <a:cubicBezTo>
                    <a:pt x="2222810" y="657922"/>
                    <a:pt x="2249236" y="636084"/>
                    <a:pt x="2274849" y="613317"/>
                  </a:cubicBezTo>
                  <a:cubicBezTo>
                    <a:pt x="2282707" y="606332"/>
                    <a:pt x="2288942" y="597582"/>
                    <a:pt x="2297152" y="591014"/>
                  </a:cubicBezTo>
                  <a:cubicBezTo>
                    <a:pt x="2307617" y="582642"/>
                    <a:pt x="2330605" y="568712"/>
                    <a:pt x="2330605" y="568712"/>
                  </a:cubicBezTo>
                  <a:lnTo>
                    <a:pt x="2397513" y="546409"/>
                  </a:lnTo>
                  <a:lnTo>
                    <a:pt x="2486722" y="479502"/>
                  </a:lnTo>
                  <a:lnTo>
                    <a:pt x="2509025" y="278780"/>
                  </a:lnTo>
                  <a:cubicBezTo>
                    <a:pt x="2486722" y="252760"/>
                    <a:pt x="2465170" y="226079"/>
                    <a:pt x="2442117" y="200721"/>
                  </a:cubicBezTo>
                  <a:cubicBezTo>
                    <a:pt x="2374515" y="126359"/>
                    <a:pt x="2417795" y="186539"/>
                    <a:pt x="2375210" y="122663"/>
                  </a:cubicBezTo>
                  <a:cubicBezTo>
                    <a:pt x="2371493" y="111512"/>
                    <a:pt x="2371402" y="98388"/>
                    <a:pt x="2364059" y="89209"/>
                  </a:cubicBezTo>
                  <a:cubicBezTo>
                    <a:pt x="2355687" y="78744"/>
                    <a:pt x="2342241" y="73556"/>
                    <a:pt x="2330605" y="66907"/>
                  </a:cubicBezTo>
                  <a:cubicBezTo>
                    <a:pt x="2316172" y="58660"/>
                    <a:pt x="2301565" y="50441"/>
                    <a:pt x="2286000" y="44604"/>
                  </a:cubicBezTo>
                  <a:cubicBezTo>
                    <a:pt x="2266220" y="37187"/>
                    <a:pt x="2202982" y="26156"/>
                    <a:pt x="2185639" y="22302"/>
                  </a:cubicBezTo>
                  <a:cubicBezTo>
                    <a:pt x="2170678" y="18977"/>
                    <a:pt x="2155996" y="14476"/>
                    <a:pt x="2141035" y="11151"/>
                  </a:cubicBezTo>
                  <a:cubicBezTo>
                    <a:pt x="2122533" y="7039"/>
                    <a:pt x="2085278" y="0"/>
                    <a:pt x="2085278" y="0"/>
                  </a:cubicBezTo>
                  <a:lnTo>
                    <a:pt x="1984917" y="0"/>
                  </a:lnTo>
                  <a:cubicBezTo>
                    <a:pt x="1951463" y="11151"/>
                    <a:pt x="1917107" y="19890"/>
                    <a:pt x="1884556" y="33453"/>
                  </a:cubicBezTo>
                  <a:cubicBezTo>
                    <a:pt x="1872185" y="38608"/>
                    <a:pt x="1862595" y="48861"/>
                    <a:pt x="1851103" y="55756"/>
                  </a:cubicBezTo>
                  <a:cubicBezTo>
                    <a:pt x="1843976" y="60032"/>
                    <a:pt x="1836234" y="63190"/>
                    <a:pt x="1828800" y="66907"/>
                  </a:cubicBezTo>
                  <a:lnTo>
                    <a:pt x="1706137" y="89209"/>
                  </a:lnTo>
                  <a:cubicBezTo>
                    <a:pt x="1524289" y="125579"/>
                    <a:pt x="1595729" y="122663"/>
                    <a:pt x="1494264" y="122663"/>
                  </a:cubicBezTo>
                  <a:lnTo>
                    <a:pt x="1360449" y="122663"/>
                  </a:lnTo>
                  <a:cubicBezTo>
                    <a:pt x="1326995" y="115229"/>
                    <a:pt x="1293201" y="109190"/>
                    <a:pt x="1260088" y="100360"/>
                  </a:cubicBezTo>
                  <a:cubicBezTo>
                    <a:pt x="1237373" y="94303"/>
                    <a:pt x="1215483" y="85492"/>
                    <a:pt x="1193181" y="78058"/>
                  </a:cubicBezTo>
                  <a:lnTo>
                    <a:pt x="1159727" y="66907"/>
                  </a:lnTo>
                  <a:cubicBezTo>
                    <a:pt x="1152674" y="64556"/>
                    <a:pt x="1144859" y="66907"/>
                    <a:pt x="1103971" y="33453"/>
                  </a:cubicBezTo>
                  <a:close/>
                </a:path>
              </a:pathLst>
            </a:custGeom>
            <a:solidFill>
              <a:srgbClr val="FFFFCC"/>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6" name="Group 5"/>
            <p:cNvGrpSpPr/>
            <p:nvPr/>
          </p:nvGrpSpPr>
          <p:grpSpPr>
            <a:xfrm>
              <a:off x="9040812" y="4789449"/>
              <a:ext cx="1295400" cy="1066800"/>
              <a:chOff x="685800" y="4267200"/>
              <a:chExt cx="1295400" cy="1066800"/>
            </a:xfrm>
          </p:grpSpPr>
          <p:sp>
            <p:nvSpPr>
              <p:cNvPr id="11" name="Oval 10"/>
              <p:cNvSpPr/>
              <p:nvPr/>
            </p:nvSpPr>
            <p:spPr bwMode="auto">
              <a:xfrm>
                <a:off x="685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2" name="Oval 11"/>
              <p:cNvSpPr/>
              <p:nvPr/>
            </p:nvSpPr>
            <p:spPr bwMode="auto">
              <a:xfrm>
                <a:off x="1066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 name="Oval 12"/>
              <p:cNvSpPr/>
              <p:nvPr/>
            </p:nvSpPr>
            <p:spPr bwMode="auto">
              <a:xfrm>
                <a:off x="1447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4" name="Oval 13"/>
              <p:cNvSpPr/>
              <p:nvPr/>
            </p:nvSpPr>
            <p:spPr bwMode="auto">
              <a:xfrm>
                <a:off x="1828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5" name="Oval 14"/>
              <p:cNvSpPr/>
              <p:nvPr/>
            </p:nvSpPr>
            <p:spPr bwMode="auto">
              <a:xfrm>
                <a:off x="685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6" name="Oval 15"/>
              <p:cNvSpPr/>
              <p:nvPr/>
            </p:nvSpPr>
            <p:spPr bwMode="auto">
              <a:xfrm>
                <a:off x="1066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7" name="Oval 16"/>
              <p:cNvSpPr/>
              <p:nvPr/>
            </p:nvSpPr>
            <p:spPr bwMode="auto">
              <a:xfrm>
                <a:off x="1447800" y="45720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8" name="Oval 17"/>
              <p:cNvSpPr/>
              <p:nvPr/>
            </p:nvSpPr>
            <p:spPr bwMode="auto">
              <a:xfrm>
                <a:off x="1828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9" name="Oval 18"/>
              <p:cNvSpPr/>
              <p:nvPr/>
            </p:nvSpPr>
            <p:spPr bwMode="auto">
              <a:xfrm>
                <a:off x="685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0" name="Oval 19"/>
              <p:cNvSpPr/>
              <p:nvPr/>
            </p:nvSpPr>
            <p:spPr bwMode="auto">
              <a:xfrm>
                <a:off x="1066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1" name="Oval 20"/>
              <p:cNvSpPr/>
              <p:nvPr/>
            </p:nvSpPr>
            <p:spPr bwMode="auto">
              <a:xfrm>
                <a:off x="1447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2" name="Oval 21"/>
              <p:cNvSpPr/>
              <p:nvPr/>
            </p:nvSpPr>
            <p:spPr bwMode="auto">
              <a:xfrm>
                <a:off x="1828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3" name="Oval 22"/>
              <p:cNvSpPr/>
              <p:nvPr/>
            </p:nvSpPr>
            <p:spPr bwMode="auto">
              <a:xfrm>
                <a:off x="685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4" name="Oval 23"/>
              <p:cNvSpPr/>
              <p:nvPr/>
            </p:nvSpPr>
            <p:spPr bwMode="auto">
              <a:xfrm>
                <a:off x="1066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5" name="Oval 24"/>
              <p:cNvSpPr/>
              <p:nvPr/>
            </p:nvSpPr>
            <p:spPr bwMode="auto">
              <a:xfrm>
                <a:off x="1447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6" name="Oval 25"/>
              <p:cNvSpPr/>
              <p:nvPr/>
            </p:nvSpPr>
            <p:spPr bwMode="auto">
              <a:xfrm>
                <a:off x="1828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grpSp>
      <p:cxnSp>
        <p:nvCxnSpPr>
          <p:cNvPr id="46" name="Straight Connector 45"/>
          <p:cNvCxnSpPr/>
          <p:nvPr/>
        </p:nvCxnSpPr>
        <p:spPr bwMode="auto">
          <a:xfrm flipV="1">
            <a:off x="990600" y="5989770"/>
            <a:ext cx="2743200" cy="8363"/>
          </a:xfrm>
          <a:prstGeom prst="line">
            <a:avLst/>
          </a:prstGeom>
          <a:noFill/>
          <a:ln w="38100" cap="flat" cmpd="sng" algn="ctr">
            <a:solidFill>
              <a:schemeClr val="tx1"/>
            </a:solidFill>
            <a:prstDash val="solid"/>
            <a:round/>
            <a:headEnd type="none" w="med" len="med"/>
            <a:tailEnd type="none" w="med" len="med"/>
          </a:ln>
          <a:effectLst/>
        </p:spPr>
      </p:cxnSp>
      <p:cxnSp>
        <p:nvCxnSpPr>
          <p:cNvPr id="47" name="Straight Connector 46"/>
          <p:cNvCxnSpPr/>
          <p:nvPr/>
        </p:nvCxnSpPr>
        <p:spPr bwMode="auto">
          <a:xfrm flipV="1">
            <a:off x="1004673" y="4652110"/>
            <a:ext cx="2300868" cy="1356055"/>
          </a:xfrm>
          <a:prstGeom prst="line">
            <a:avLst/>
          </a:prstGeom>
          <a:noFill/>
          <a:ln w="38100" cap="flat" cmpd="sng" algn="ctr">
            <a:solidFill>
              <a:schemeClr val="tx1"/>
            </a:solidFill>
            <a:prstDash val="solid"/>
            <a:round/>
            <a:headEnd type="none" w="med" len="med"/>
            <a:tailEnd type="none" w="med" len="med"/>
          </a:ln>
          <a:effectLst/>
        </p:spPr>
      </p:cxnSp>
      <p:cxnSp>
        <p:nvCxnSpPr>
          <p:cNvPr id="48" name="Straight Connector 47"/>
          <p:cNvCxnSpPr/>
          <p:nvPr/>
        </p:nvCxnSpPr>
        <p:spPr bwMode="auto">
          <a:xfrm flipV="1">
            <a:off x="1013155" y="3606373"/>
            <a:ext cx="1374445" cy="2398424"/>
          </a:xfrm>
          <a:prstGeom prst="line">
            <a:avLst/>
          </a:prstGeom>
          <a:noFill/>
          <a:ln w="38100" cap="flat" cmpd="sng" algn="ctr">
            <a:solidFill>
              <a:schemeClr val="tx1"/>
            </a:solidFill>
            <a:prstDash val="solid"/>
            <a:round/>
            <a:headEnd type="none" w="med" len="med"/>
            <a:tailEnd type="none" w="med" len="med"/>
          </a:ln>
          <a:effectLst/>
        </p:spPr>
      </p:cxnSp>
      <p:cxnSp>
        <p:nvCxnSpPr>
          <p:cNvPr id="49" name="Straight Connector 48"/>
          <p:cNvCxnSpPr/>
          <p:nvPr/>
        </p:nvCxnSpPr>
        <p:spPr bwMode="auto">
          <a:xfrm flipV="1">
            <a:off x="998963" y="3276599"/>
            <a:ext cx="14864" cy="2743201"/>
          </a:xfrm>
          <a:prstGeom prst="line">
            <a:avLst/>
          </a:prstGeom>
          <a:noFill/>
          <a:ln w="381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rot="16200000">
            <a:off x="990600" y="331470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rot="16200000">
            <a:off x="990600" y="361950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rot="16200000">
            <a:off x="990600" y="392430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rot="16200000">
            <a:off x="990600" y="422910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rot="16200000">
            <a:off x="990600" y="453390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rot="16200000">
            <a:off x="990600" y="483870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rot="16200000">
            <a:off x="990600" y="514350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rot="16200000">
            <a:off x="990600" y="544830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rot="18000000">
            <a:off x="2301313" y="3642618"/>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rot="18000000">
            <a:off x="2148913" y="3906583"/>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rot="18000000">
            <a:off x="1996513" y="4170547"/>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rot="18000000">
            <a:off x="1844113" y="4434512"/>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rot="18000000">
            <a:off x="1691713" y="4698476"/>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rot="18000000">
            <a:off x="1539313" y="496244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rot="18000000">
            <a:off x="1386913" y="5226406"/>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42" name="Straight Connector 41"/>
          <p:cNvCxnSpPr/>
          <p:nvPr/>
        </p:nvCxnSpPr>
        <p:spPr bwMode="auto">
          <a:xfrm rot="18000000">
            <a:off x="1234513" y="549037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rot="19800000">
            <a:off x="3244190" y="4591223"/>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44" name="Straight Connector 43"/>
          <p:cNvCxnSpPr/>
          <p:nvPr/>
        </p:nvCxnSpPr>
        <p:spPr bwMode="auto">
          <a:xfrm rot="19800000">
            <a:off x="2980225" y="4743623"/>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45" name="Straight Connector 44"/>
          <p:cNvCxnSpPr/>
          <p:nvPr/>
        </p:nvCxnSpPr>
        <p:spPr bwMode="auto">
          <a:xfrm rot="19800000">
            <a:off x="2716260" y="4896023"/>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rot="19800000">
            <a:off x="2452296" y="5048423"/>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rot="19800000">
            <a:off x="2188331" y="5200823"/>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rot="19800000">
            <a:off x="1924367" y="5353223"/>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rot="19800000">
            <a:off x="1660402" y="5505623"/>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54" name="Straight Connector 53"/>
          <p:cNvCxnSpPr/>
          <p:nvPr/>
        </p:nvCxnSpPr>
        <p:spPr bwMode="auto">
          <a:xfrm rot="19800000">
            <a:off x="1396438" y="5658023"/>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55" name="Straight Connector 54"/>
          <p:cNvCxnSpPr/>
          <p:nvPr/>
        </p:nvCxnSpPr>
        <p:spPr bwMode="auto">
          <a:xfrm>
            <a:off x="3581400" y="587547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a:off x="3276600" y="587547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57" name="Straight Connector 56"/>
          <p:cNvCxnSpPr/>
          <p:nvPr/>
        </p:nvCxnSpPr>
        <p:spPr bwMode="auto">
          <a:xfrm>
            <a:off x="2971800" y="587547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58" name="Straight Connector 57"/>
          <p:cNvCxnSpPr/>
          <p:nvPr/>
        </p:nvCxnSpPr>
        <p:spPr bwMode="auto">
          <a:xfrm>
            <a:off x="2667000" y="587547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59" name="Straight Connector 58"/>
          <p:cNvCxnSpPr/>
          <p:nvPr/>
        </p:nvCxnSpPr>
        <p:spPr bwMode="auto">
          <a:xfrm>
            <a:off x="2362200" y="587547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60" name="Straight Connector 59"/>
          <p:cNvCxnSpPr/>
          <p:nvPr/>
        </p:nvCxnSpPr>
        <p:spPr bwMode="auto">
          <a:xfrm>
            <a:off x="2057400" y="587547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61" name="Straight Connector 60"/>
          <p:cNvCxnSpPr/>
          <p:nvPr/>
        </p:nvCxnSpPr>
        <p:spPr bwMode="auto">
          <a:xfrm>
            <a:off x="1752600" y="587547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62" name="Straight Connector 61"/>
          <p:cNvCxnSpPr/>
          <p:nvPr/>
        </p:nvCxnSpPr>
        <p:spPr bwMode="auto">
          <a:xfrm>
            <a:off x="1447800" y="5875471"/>
            <a:ext cx="0" cy="228600"/>
          </a:xfrm>
          <a:prstGeom prst="line">
            <a:avLst/>
          </a:prstGeom>
          <a:no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4947117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Turning Bands Method (Dietrich 1995)</a:t>
            </a:r>
          </a:p>
        </p:txBody>
      </p:sp>
      <p:sp>
        <p:nvSpPr>
          <p:cNvPr id="3" name="Content Placeholder 2"/>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1) Create a number of lines at different angles from an origin</a:t>
            </a:r>
          </a:p>
          <a:p>
            <a:pPr marL="0" indent="0">
              <a:buNone/>
            </a:pPr>
            <a:r>
              <a:rPr lang="en-US" dirty="0">
                <a:latin typeface="Times New Roman" panose="02020603050405020304" pitchFamily="18" charset="0"/>
                <a:cs typeface="Times New Roman" panose="02020603050405020304" pitchFamily="18" charset="0"/>
              </a:rPr>
              <a:t>2) Simulate values on each line within each band (1D simulation)</a:t>
            </a:r>
          </a:p>
          <a:p>
            <a:pPr marL="0" indent="0">
              <a:buNone/>
            </a:pPr>
            <a:r>
              <a:rPr lang="en-US" dirty="0">
                <a:latin typeface="Times New Roman" panose="02020603050405020304" pitchFamily="18" charset="0"/>
                <a:cs typeface="Times New Roman" panose="02020603050405020304" pitchFamily="18" charset="0"/>
              </a:rPr>
              <a:t>3) Project each point in your site grid to each line</a:t>
            </a:r>
          </a:p>
          <a:p>
            <a:endParaRPr lang="en-US"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990600" y="3867265"/>
            <a:ext cx="2509025" cy="2118731"/>
            <a:chOff x="8578036" y="4282069"/>
            <a:chExt cx="2509025" cy="2118731"/>
          </a:xfrm>
        </p:grpSpPr>
        <p:sp>
          <p:nvSpPr>
            <p:cNvPr id="5" name="Freeform 4"/>
            <p:cNvSpPr/>
            <p:nvPr/>
          </p:nvSpPr>
          <p:spPr bwMode="auto">
            <a:xfrm>
              <a:off x="8578036" y="4282069"/>
              <a:ext cx="2509025" cy="2118731"/>
            </a:xfrm>
            <a:custGeom>
              <a:avLst/>
              <a:gdLst>
                <a:gd name="connsiteX0" fmla="*/ 1103971 w 2509025"/>
                <a:gd name="connsiteY0" fmla="*/ 33453 h 2118731"/>
                <a:gd name="connsiteX1" fmla="*/ 100361 w 2509025"/>
                <a:gd name="connsiteY1" fmla="*/ 367990 h 2118731"/>
                <a:gd name="connsiteX2" fmla="*/ 0 w 2509025"/>
                <a:gd name="connsiteY2" fmla="*/ 1215482 h 2118731"/>
                <a:gd name="connsiteX3" fmla="*/ 223025 w 2509025"/>
                <a:gd name="connsiteY3" fmla="*/ 1906858 h 2118731"/>
                <a:gd name="connsiteX4" fmla="*/ 423747 w 2509025"/>
                <a:gd name="connsiteY4" fmla="*/ 1962614 h 2118731"/>
                <a:gd name="connsiteX5" fmla="*/ 814039 w 2509025"/>
                <a:gd name="connsiteY5" fmla="*/ 2040673 h 2118731"/>
                <a:gd name="connsiteX6" fmla="*/ 914400 w 2509025"/>
                <a:gd name="connsiteY6" fmla="*/ 2062975 h 2118731"/>
                <a:gd name="connsiteX7" fmla="*/ 1103971 w 2509025"/>
                <a:gd name="connsiteY7" fmla="*/ 2096429 h 2118731"/>
                <a:gd name="connsiteX8" fmla="*/ 1148576 w 2509025"/>
                <a:gd name="connsiteY8" fmla="*/ 2107580 h 2118731"/>
                <a:gd name="connsiteX9" fmla="*/ 1427356 w 2509025"/>
                <a:gd name="connsiteY9" fmla="*/ 2118731 h 2118731"/>
                <a:gd name="connsiteX10" fmla="*/ 1672683 w 2509025"/>
                <a:gd name="connsiteY10" fmla="*/ 2118731 h 2118731"/>
                <a:gd name="connsiteX11" fmla="*/ 1862254 w 2509025"/>
                <a:gd name="connsiteY11" fmla="*/ 2029521 h 2118731"/>
                <a:gd name="connsiteX12" fmla="*/ 1962615 w 2509025"/>
                <a:gd name="connsiteY12" fmla="*/ 1973765 h 2118731"/>
                <a:gd name="connsiteX13" fmla="*/ 2018371 w 2509025"/>
                <a:gd name="connsiteY13" fmla="*/ 1918009 h 2118731"/>
                <a:gd name="connsiteX14" fmla="*/ 2141035 w 2509025"/>
                <a:gd name="connsiteY14" fmla="*/ 1761892 h 2118731"/>
                <a:gd name="connsiteX15" fmla="*/ 2141035 w 2509025"/>
                <a:gd name="connsiteY15" fmla="*/ 1505414 h 2118731"/>
                <a:gd name="connsiteX16" fmla="*/ 2141035 w 2509025"/>
                <a:gd name="connsiteY16" fmla="*/ 1282390 h 2118731"/>
                <a:gd name="connsiteX17" fmla="*/ 2085278 w 2509025"/>
                <a:gd name="connsiteY17" fmla="*/ 1115121 h 2118731"/>
                <a:gd name="connsiteX18" fmla="*/ 2040674 w 2509025"/>
                <a:gd name="connsiteY18" fmla="*/ 992458 h 2118731"/>
                <a:gd name="connsiteX19" fmla="*/ 2196791 w 2509025"/>
                <a:gd name="connsiteY19" fmla="*/ 680224 h 2118731"/>
                <a:gd name="connsiteX20" fmla="*/ 2274849 w 2509025"/>
                <a:gd name="connsiteY20" fmla="*/ 613317 h 2118731"/>
                <a:gd name="connsiteX21" fmla="*/ 2297152 w 2509025"/>
                <a:gd name="connsiteY21" fmla="*/ 591014 h 2118731"/>
                <a:gd name="connsiteX22" fmla="*/ 2330605 w 2509025"/>
                <a:gd name="connsiteY22" fmla="*/ 568712 h 2118731"/>
                <a:gd name="connsiteX23" fmla="*/ 2397513 w 2509025"/>
                <a:gd name="connsiteY23" fmla="*/ 546409 h 2118731"/>
                <a:gd name="connsiteX24" fmla="*/ 2486722 w 2509025"/>
                <a:gd name="connsiteY24" fmla="*/ 479502 h 2118731"/>
                <a:gd name="connsiteX25" fmla="*/ 2509025 w 2509025"/>
                <a:gd name="connsiteY25" fmla="*/ 278780 h 2118731"/>
                <a:gd name="connsiteX26" fmla="*/ 2442117 w 2509025"/>
                <a:gd name="connsiteY26" fmla="*/ 200721 h 2118731"/>
                <a:gd name="connsiteX27" fmla="*/ 2375210 w 2509025"/>
                <a:gd name="connsiteY27" fmla="*/ 122663 h 2118731"/>
                <a:gd name="connsiteX28" fmla="*/ 2364059 w 2509025"/>
                <a:gd name="connsiteY28" fmla="*/ 89209 h 2118731"/>
                <a:gd name="connsiteX29" fmla="*/ 2330605 w 2509025"/>
                <a:gd name="connsiteY29" fmla="*/ 66907 h 2118731"/>
                <a:gd name="connsiteX30" fmla="*/ 2286000 w 2509025"/>
                <a:gd name="connsiteY30" fmla="*/ 44604 h 2118731"/>
                <a:gd name="connsiteX31" fmla="*/ 2185639 w 2509025"/>
                <a:gd name="connsiteY31" fmla="*/ 22302 h 2118731"/>
                <a:gd name="connsiteX32" fmla="*/ 2141035 w 2509025"/>
                <a:gd name="connsiteY32" fmla="*/ 11151 h 2118731"/>
                <a:gd name="connsiteX33" fmla="*/ 2085278 w 2509025"/>
                <a:gd name="connsiteY33" fmla="*/ 0 h 2118731"/>
                <a:gd name="connsiteX34" fmla="*/ 1984917 w 2509025"/>
                <a:gd name="connsiteY34" fmla="*/ 0 h 2118731"/>
                <a:gd name="connsiteX35" fmla="*/ 1884556 w 2509025"/>
                <a:gd name="connsiteY35" fmla="*/ 33453 h 2118731"/>
                <a:gd name="connsiteX36" fmla="*/ 1851103 w 2509025"/>
                <a:gd name="connsiteY36" fmla="*/ 55756 h 2118731"/>
                <a:gd name="connsiteX37" fmla="*/ 1828800 w 2509025"/>
                <a:gd name="connsiteY37" fmla="*/ 66907 h 2118731"/>
                <a:gd name="connsiteX38" fmla="*/ 1706137 w 2509025"/>
                <a:gd name="connsiteY38" fmla="*/ 89209 h 2118731"/>
                <a:gd name="connsiteX39" fmla="*/ 1494264 w 2509025"/>
                <a:gd name="connsiteY39" fmla="*/ 122663 h 2118731"/>
                <a:gd name="connsiteX40" fmla="*/ 1360449 w 2509025"/>
                <a:gd name="connsiteY40" fmla="*/ 122663 h 2118731"/>
                <a:gd name="connsiteX41" fmla="*/ 1260088 w 2509025"/>
                <a:gd name="connsiteY41" fmla="*/ 100360 h 2118731"/>
                <a:gd name="connsiteX42" fmla="*/ 1193181 w 2509025"/>
                <a:gd name="connsiteY42" fmla="*/ 78058 h 2118731"/>
                <a:gd name="connsiteX43" fmla="*/ 1159727 w 2509025"/>
                <a:gd name="connsiteY43" fmla="*/ 66907 h 2118731"/>
                <a:gd name="connsiteX44" fmla="*/ 1103971 w 2509025"/>
                <a:gd name="connsiteY44" fmla="*/ 33453 h 211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09025" h="2118731">
                  <a:moveTo>
                    <a:pt x="1103971" y="33453"/>
                  </a:moveTo>
                  <a:lnTo>
                    <a:pt x="100361" y="367990"/>
                  </a:lnTo>
                  <a:lnTo>
                    <a:pt x="0" y="1215482"/>
                  </a:lnTo>
                  <a:lnTo>
                    <a:pt x="223025" y="1906858"/>
                  </a:lnTo>
                  <a:cubicBezTo>
                    <a:pt x="334355" y="1986380"/>
                    <a:pt x="269108" y="1962614"/>
                    <a:pt x="423747" y="1962614"/>
                  </a:cubicBezTo>
                  <a:lnTo>
                    <a:pt x="814039" y="2040673"/>
                  </a:lnTo>
                  <a:cubicBezTo>
                    <a:pt x="847493" y="2048107"/>
                    <a:pt x="880747" y="2056503"/>
                    <a:pt x="914400" y="2062975"/>
                  </a:cubicBezTo>
                  <a:cubicBezTo>
                    <a:pt x="977412" y="2075093"/>
                    <a:pt x="1041720" y="2080867"/>
                    <a:pt x="1103971" y="2096429"/>
                  </a:cubicBezTo>
                  <a:lnTo>
                    <a:pt x="1148576" y="2107580"/>
                  </a:lnTo>
                  <a:lnTo>
                    <a:pt x="1427356" y="2118731"/>
                  </a:lnTo>
                  <a:lnTo>
                    <a:pt x="1672683" y="2118731"/>
                  </a:lnTo>
                  <a:lnTo>
                    <a:pt x="1862254" y="2029521"/>
                  </a:lnTo>
                  <a:cubicBezTo>
                    <a:pt x="1895708" y="2010936"/>
                    <a:pt x="1931474" y="1996009"/>
                    <a:pt x="1962615" y="1973765"/>
                  </a:cubicBezTo>
                  <a:cubicBezTo>
                    <a:pt x="1984003" y="1958488"/>
                    <a:pt x="2018371" y="1918009"/>
                    <a:pt x="2018371" y="1918009"/>
                  </a:cubicBezTo>
                  <a:lnTo>
                    <a:pt x="2141035" y="1761892"/>
                  </a:lnTo>
                  <a:lnTo>
                    <a:pt x="2141035" y="1505414"/>
                  </a:lnTo>
                  <a:lnTo>
                    <a:pt x="2141035" y="1282390"/>
                  </a:lnTo>
                  <a:cubicBezTo>
                    <a:pt x="2093986" y="1129480"/>
                    <a:pt x="2119041" y="1182644"/>
                    <a:pt x="2085278" y="1115121"/>
                  </a:cubicBezTo>
                  <a:lnTo>
                    <a:pt x="2040674" y="992458"/>
                  </a:lnTo>
                  <a:lnTo>
                    <a:pt x="2196791" y="680224"/>
                  </a:lnTo>
                  <a:cubicBezTo>
                    <a:pt x="2222810" y="657922"/>
                    <a:pt x="2249236" y="636084"/>
                    <a:pt x="2274849" y="613317"/>
                  </a:cubicBezTo>
                  <a:cubicBezTo>
                    <a:pt x="2282707" y="606332"/>
                    <a:pt x="2288942" y="597582"/>
                    <a:pt x="2297152" y="591014"/>
                  </a:cubicBezTo>
                  <a:cubicBezTo>
                    <a:pt x="2307617" y="582642"/>
                    <a:pt x="2330605" y="568712"/>
                    <a:pt x="2330605" y="568712"/>
                  </a:cubicBezTo>
                  <a:lnTo>
                    <a:pt x="2397513" y="546409"/>
                  </a:lnTo>
                  <a:lnTo>
                    <a:pt x="2486722" y="479502"/>
                  </a:lnTo>
                  <a:lnTo>
                    <a:pt x="2509025" y="278780"/>
                  </a:lnTo>
                  <a:cubicBezTo>
                    <a:pt x="2486722" y="252760"/>
                    <a:pt x="2465170" y="226079"/>
                    <a:pt x="2442117" y="200721"/>
                  </a:cubicBezTo>
                  <a:cubicBezTo>
                    <a:pt x="2374515" y="126359"/>
                    <a:pt x="2417795" y="186539"/>
                    <a:pt x="2375210" y="122663"/>
                  </a:cubicBezTo>
                  <a:cubicBezTo>
                    <a:pt x="2371493" y="111512"/>
                    <a:pt x="2371402" y="98388"/>
                    <a:pt x="2364059" y="89209"/>
                  </a:cubicBezTo>
                  <a:cubicBezTo>
                    <a:pt x="2355687" y="78744"/>
                    <a:pt x="2342241" y="73556"/>
                    <a:pt x="2330605" y="66907"/>
                  </a:cubicBezTo>
                  <a:cubicBezTo>
                    <a:pt x="2316172" y="58660"/>
                    <a:pt x="2301565" y="50441"/>
                    <a:pt x="2286000" y="44604"/>
                  </a:cubicBezTo>
                  <a:cubicBezTo>
                    <a:pt x="2266220" y="37187"/>
                    <a:pt x="2202982" y="26156"/>
                    <a:pt x="2185639" y="22302"/>
                  </a:cubicBezTo>
                  <a:cubicBezTo>
                    <a:pt x="2170678" y="18977"/>
                    <a:pt x="2155996" y="14476"/>
                    <a:pt x="2141035" y="11151"/>
                  </a:cubicBezTo>
                  <a:cubicBezTo>
                    <a:pt x="2122533" y="7039"/>
                    <a:pt x="2085278" y="0"/>
                    <a:pt x="2085278" y="0"/>
                  </a:cubicBezTo>
                  <a:lnTo>
                    <a:pt x="1984917" y="0"/>
                  </a:lnTo>
                  <a:cubicBezTo>
                    <a:pt x="1951463" y="11151"/>
                    <a:pt x="1917107" y="19890"/>
                    <a:pt x="1884556" y="33453"/>
                  </a:cubicBezTo>
                  <a:cubicBezTo>
                    <a:pt x="1872185" y="38608"/>
                    <a:pt x="1862595" y="48861"/>
                    <a:pt x="1851103" y="55756"/>
                  </a:cubicBezTo>
                  <a:cubicBezTo>
                    <a:pt x="1843976" y="60032"/>
                    <a:pt x="1836234" y="63190"/>
                    <a:pt x="1828800" y="66907"/>
                  </a:cubicBezTo>
                  <a:lnTo>
                    <a:pt x="1706137" y="89209"/>
                  </a:lnTo>
                  <a:cubicBezTo>
                    <a:pt x="1524289" y="125579"/>
                    <a:pt x="1595729" y="122663"/>
                    <a:pt x="1494264" y="122663"/>
                  </a:cubicBezTo>
                  <a:lnTo>
                    <a:pt x="1360449" y="122663"/>
                  </a:lnTo>
                  <a:cubicBezTo>
                    <a:pt x="1326995" y="115229"/>
                    <a:pt x="1293201" y="109190"/>
                    <a:pt x="1260088" y="100360"/>
                  </a:cubicBezTo>
                  <a:cubicBezTo>
                    <a:pt x="1237373" y="94303"/>
                    <a:pt x="1215483" y="85492"/>
                    <a:pt x="1193181" y="78058"/>
                  </a:cubicBezTo>
                  <a:lnTo>
                    <a:pt x="1159727" y="66907"/>
                  </a:lnTo>
                  <a:cubicBezTo>
                    <a:pt x="1152674" y="64556"/>
                    <a:pt x="1144859" y="66907"/>
                    <a:pt x="1103971" y="33453"/>
                  </a:cubicBezTo>
                  <a:close/>
                </a:path>
              </a:pathLst>
            </a:custGeom>
            <a:solidFill>
              <a:srgbClr val="FFFFCC"/>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6" name="Group 5"/>
            <p:cNvGrpSpPr/>
            <p:nvPr/>
          </p:nvGrpSpPr>
          <p:grpSpPr>
            <a:xfrm>
              <a:off x="9040812" y="4789449"/>
              <a:ext cx="1295400" cy="1066800"/>
              <a:chOff x="685800" y="4267200"/>
              <a:chExt cx="1295400" cy="1066800"/>
            </a:xfrm>
          </p:grpSpPr>
          <p:sp>
            <p:nvSpPr>
              <p:cNvPr id="11" name="Oval 10"/>
              <p:cNvSpPr/>
              <p:nvPr/>
            </p:nvSpPr>
            <p:spPr bwMode="auto">
              <a:xfrm>
                <a:off x="685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2" name="Oval 11"/>
              <p:cNvSpPr/>
              <p:nvPr/>
            </p:nvSpPr>
            <p:spPr bwMode="auto">
              <a:xfrm>
                <a:off x="1066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 name="Oval 12"/>
              <p:cNvSpPr/>
              <p:nvPr/>
            </p:nvSpPr>
            <p:spPr bwMode="auto">
              <a:xfrm>
                <a:off x="1447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4" name="Oval 13"/>
              <p:cNvSpPr/>
              <p:nvPr/>
            </p:nvSpPr>
            <p:spPr bwMode="auto">
              <a:xfrm>
                <a:off x="1828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5" name="Oval 14"/>
              <p:cNvSpPr/>
              <p:nvPr/>
            </p:nvSpPr>
            <p:spPr bwMode="auto">
              <a:xfrm>
                <a:off x="685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6" name="Oval 15"/>
              <p:cNvSpPr/>
              <p:nvPr/>
            </p:nvSpPr>
            <p:spPr bwMode="auto">
              <a:xfrm>
                <a:off x="1066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7" name="Oval 16"/>
              <p:cNvSpPr/>
              <p:nvPr/>
            </p:nvSpPr>
            <p:spPr bwMode="auto">
              <a:xfrm>
                <a:off x="1447800" y="45720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8" name="Oval 17"/>
              <p:cNvSpPr/>
              <p:nvPr/>
            </p:nvSpPr>
            <p:spPr bwMode="auto">
              <a:xfrm>
                <a:off x="1828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9" name="Oval 18"/>
              <p:cNvSpPr/>
              <p:nvPr/>
            </p:nvSpPr>
            <p:spPr bwMode="auto">
              <a:xfrm>
                <a:off x="685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0" name="Oval 19"/>
              <p:cNvSpPr/>
              <p:nvPr/>
            </p:nvSpPr>
            <p:spPr bwMode="auto">
              <a:xfrm>
                <a:off x="1066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1" name="Oval 20"/>
              <p:cNvSpPr/>
              <p:nvPr/>
            </p:nvSpPr>
            <p:spPr bwMode="auto">
              <a:xfrm>
                <a:off x="1447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2" name="Oval 21"/>
              <p:cNvSpPr/>
              <p:nvPr/>
            </p:nvSpPr>
            <p:spPr bwMode="auto">
              <a:xfrm>
                <a:off x="1828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3" name="Oval 22"/>
              <p:cNvSpPr/>
              <p:nvPr/>
            </p:nvSpPr>
            <p:spPr bwMode="auto">
              <a:xfrm>
                <a:off x="685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4" name="Oval 23"/>
              <p:cNvSpPr/>
              <p:nvPr/>
            </p:nvSpPr>
            <p:spPr bwMode="auto">
              <a:xfrm>
                <a:off x="1066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5" name="Oval 24"/>
              <p:cNvSpPr/>
              <p:nvPr/>
            </p:nvSpPr>
            <p:spPr bwMode="auto">
              <a:xfrm>
                <a:off x="1447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6" name="Oval 25"/>
              <p:cNvSpPr/>
              <p:nvPr/>
            </p:nvSpPr>
            <p:spPr bwMode="auto">
              <a:xfrm>
                <a:off x="1828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grpSp>
      <p:cxnSp>
        <p:nvCxnSpPr>
          <p:cNvPr id="8" name="Straight Connector 7"/>
          <p:cNvCxnSpPr/>
          <p:nvPr/>
        </p:nvCxnSpPr>
        <p:spPr bwMode="auto">
          <a:xfrm flipH="1" flipV="1">
            <a:off x="1834376" y="4527045"/>
            <a:ext cx="458013" cy="237661"/>
          </a:xfrm>
          <a:prstGeom prst="line">
            <a:avLst/>
          </a:prstGeom>
          <a:noFill/>
          <a:ln w="38100" cap="flat" cmpd="sng" algn="ctr">
            <a:solidFill>
              <a:schemeClr val="tx1"/>
            </a:solidFill>
            <a:prstDash val="solid"/>
            <a:round/>
            <a:headEnd type="none" w="med" len="med"/>
            <a:tailEnd type="arrow" w="med" len="med"/>
          </a:ln>
          <a:effectLst/>
        </p:spPr>
      </p:cxnSp>
      <p:cxnSp>
        <p:nvCxnSpPr>
          <p:cNvPr id="28" name="Straight Arrow Connector 27"/>
          <p:cNvCxnSpPr/>
          <p:nvPr/>
        </p:nvCxnSpPr>
        <p:spPr bwMode="auto">
          <a:xfrm>
            <a:off x="2286000" y="4755645"/>
            <a:ext cx="223446" cy="353665"/>
          </a:xfrm>
          <a:prstGeom prst="straightConnector1">
            <a:avLst/>
          </a:prstGeom>
          <a:noFill/>
          <a:ln w="38100" cap="flat" cmpd="sng" algn="ctr">
            <a:solidFill>
              <a:schemeClr val="tx1"/>
            </a:solidFill>
            <a:prstDash val="solid"/>
            <a:round/>
            <a:headEnd type="none" w="med" len="med"/>
            <a:tailEnd type="arrow"/>
          </a:ln>
          <a:effectLst/>
        </p:spPr>
      </p:cxnSp>
      <p:cxnSp>
        <p:nvCxnSpPr>
          <p:cNvPr id="34" name="Straight Arrow Connector 33"/>
          <p:cNvCxnSpPr/>
          <p:nvPr/>
        </p:nvCxnSpPr>
        <p:spPr bwMode="auto">
          <a:xfrm flipH="1">
            <a:off x="2286000" y="4785382"/>
            <a:ext cx="5576" cy="1200615"/>
          </a:xfrm>
          <a:prstGeom prst="straightConnector1">
            <a:avLst/>
          </a:prstGeom>
          <a:noFill/>
          <a:ln w="38100" cap="flat" cmpd="sng" algn="ctr">
            <a:solidFill>
              <a:schemeClr val="tx1"/>
            </a:solidFill>
            <a:prstDash val="solid"/>
            <a:round/>
            <a:headEnd type="none" w="med" len="med"/>
            <a:tailEnd type="arrow"/>
          </a:ln>
          <a:effectLst/>
        </p:spPr>
      </p:cxnSp>
      <p:cxnSp>
        <p:nvCxnSpPr>
          <p:cNvPr id="45" name="Straight Arrow Connector 44"/>
          <p:cNvCxnSpPr/>
          <p:nvPr/>
        </p:nvCxnSpPr>
        <p:spPr bwMode="auto">
          <a:xfrm flipH="1">
            <a:off x="990600" y="4774216"/>
            <a:ext cx="1295400" cy="11166"/>
          </a:xfrm>
          <a:prstGeom prst="straightConnector1">
            <a:avLst/>
          </a:prstGeom>
          <a:noFill/>
          <a:ln w="38100" cap="flat" cmpd="sng" algn="ctr">
            <a:solidFill>
              <a:schemeClr val="tx1"/>
            </a:solidFill>
            <a:prstDash val="solid"/>
            <a:round/>
            <a:headEnd type="none" w="med" len="med"/>
            <a:tailEnd type="arrow"/>
          </a:ln>
          <a:effectLst/>
        </p:spPr>
      </p:cxnSp>
      <p:cxnSp>
        <p:nvCxnSpPr>
          <p:cNvPr id="53" name="Straight Connector 52"/>
          <p:cNvCxnSpPr/>
          <p:nvPr/>
        </p:nvCxnSpPr>
        <p:spPr bwMode="auto">
          <a:xfrm flipV="1">
            <a:off x="990600" y="5970160"/>
            <a:ext cx="2743200" cy="8363"/>
          </a:xfrm>
          <a:prstGeom prst="line">
            <a:avLst/>
          </a:prstGeom>
          <a:noFill/>
          <a:ln w="38100" cap="flat" cmpd="sng" algn="ctr">
            <a:solidFill>
              <a:schemeClr val="tx1"/>
            </a:solidFill>
            <a:prstDash val="solid"/>
            <a:round/>
            <a:headEnd type="none" w="med" len="med"/>
            <a:tailEnd type="none" w="med" len="med"/>
          </a:ln>
          <a:effectLst/>
        </p:spPr>
      </p:cxnSp>
      <p:cxnSp>
        <p:nvCxnSpPr>
          <p:cNvPr id="54" name="Straight Connector 53"/>
          <p:cNvCxnSpPr/>
          <p:nvPr/>
        </p:nvCxnSpPr>
        <p:spPr bwMode="auto">
          <a:xfrm flipV="1">
            <a:off x="1004673" y="4632500"/>
            <a:ext cx="2300868" cy="1356055"/>
          </a:xfrm>
          <a:prstGeom prst="line">
            <a:avLst/>
          </a:prstGeom>
          <a:noFill/>
          <a:ln w="38100" cap="flat" cmpd="sng" algn="ctr">
            <a:solidFill>
              <a:schemeClr val="tx1"/>
            </a:solidFill>
            <a:prstDash val="solid"/>
            <a:round/>
            <a:headEnd type="none" w="med" len="med"/>
            <a:tailEnd type="none" w="med" len="med"/>
          </a:ln>
          <a:effectLst/>
        </p:spPr>
      </p:cxnSp>
      <p:cxnSp>
        <p:nvCxnSpPr>
          <p:cNvPr id="55" name="Straight Connector 54"/>
          <p:cNvCxnSpPr/>
          <p:nvPr/>
        </p:nvCxnSpPr>
        <p:spPr bwMode="auto">
          <a:xfrm flipV="1">
            <a:off x="1013155" y="3586763"/>
            <a:ext cx="1374445" cy="2398424"/>
          </a:xfrm>
          <a:prstGeom prst="line">
            <a:avLst/>
          </a:prstGeom>
          <a:noFill/>
          <a:ln w="38100"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flipV="1">
            <a:off x="998963" y="3256989"/>
            <a:ext cx="14864" cy="2743201"/>
          </a:xfrm>
          <a:prstGeom prst="line">
            <a:avLst/>
          </a:prstGeom>
          <a:noFill/>
          <a:ln w="38100" cap="flat" cmpd="sng" algn="ctr">
            <a:solidFill>
              <a:schemeClr val="tx1"/>
            </a:solidFill>
            <a:prstDash val="solid"/>
            <a:round/>
            <a:headEnd type="none" w="med" len="med"/>
            <a:tailEnd type="none" w="med" len="med"/>
          </a:ln>
          <a:effectLst/>
        </p:spPr>
      </p:cxnSp>
      <p:cxnSp>
        <p:nvCxnSpPr>
          <p:cNvPr id="42" name="Straight Connector 41"/>
          <p:cNvCxnSpPr/>
          <p:nvPr/>
        </p:nvCxnSpPr>
        <p:spPr bwMode="auto">
          <a:xfrm>
            <a:off x="2049926" y="5978523"/>
            <a:ext cx="312274" cy="0"/>
          </a:xfrm>
          <a:prstGeom prst="line">
            <a:avLst/>
          </a:prstGeom>
          <a:noFill/>
          <a:ln w="38100" cap="flat" cmpd="sng" algn="ctr">
            <a:solidFill>
              <a:schemeClr val="accent1"/>
            </a:solidFill>
            <a:prstDash val="solid"/>
            <a:round/>
            <a:headEnd type="none" w="med" len="med"/>
            <a:tailEnd type="none" w="med" len="med"/>
          </a:ln>
          <a:effectLst/>
        </p:spPr>
      </p:cxnSp>
      <p:cxnSp>
        <p:nvCxnSpPr>
          <p:cNvPr id="47" name="Straight Connector 46"/>
          <p:cNvCxnSpPr/>
          <p:nvPr/>
        </p:nvCxnSpPr>
        <p:spPr bwMode="auto">
          <a:xfrm flipH="1" flipV="1">
            <a:off x="998963" y="4648201"/>
            <a:ext cx="5710" cy="304800"/>
          </a:xfrm>
          <a:prstGeom prst="line">
            <a:avLst/>
          </a:prstGeom>
          <a:noFill/>
          <a:ln w="38100" cap="flat" cmpd="sng" algn="ctr">
            <a:solidFill>
              <a:schemeClr val="accent1"/>
            </a:solidFill>
            <a:prstDash val="solid"/>
            <a:round/>
            <a:headEnd type="none" w="med" len="med"/>
            <a:tailEnd type="none" w="med" len="med"/>
          </a:ln>
          <a:effectLst/>
        </p:spPr>
      </p:cxnSp>
      <p:cxnSp>
        <p:nvCxnSpPr>
          <p:cNvPr id="61" name="Straight Connector 60"/>
          <p:cNvCxnSpPr/>
          <p:nvPr/>
        </p:nvCxnSpPr>
        <p:spPr bwMode="auto">
          <a:xfrm flipV="1">
            <a:off x="2452295" y="4975455"/>
            <a:ext cx="263965" cy="158436"/>
          </a:xfrm>
          <a:prstGeom prst="line">
            <a:avLst/>
          </a:prstGeom>
          <a:noFill/>
          <a:ln w="38100" cap="flat" cmpd="sng" algn="ctr">
            <a:solidFill>
              <a:schemeClr val="accent1"/>
            </a:solidFill>
            <a:prstDash val="solid"/>
            <a:round/>
            <a:headEnd type="none" w="med" len="med"/>
            <a:tailEnd type="none" w="med" len="med"/>
          </a:ln>
          <a:effectLst/>
        </p:spPr>
      </p:cxnSp>
      <p:cxnSp>
        <p:nvCxnSpPr>
          <p:cNvPr id="65" name="Straight Connector 64"/>
          <p:cNvCxnSpPr/>
          <p:nvPr/>
        </p:nvCxnSpPr>
        <p:spPr bwMode="auto">
          <a:xfrm flipV="1">
            <a:off x="1844113" y="4269595"/>
            <a:ext cx="152065" cy="279217"/>
          </a:xfrm>
          <a:prstGeom prst="line">
            <a:avLst/>
          </a:prstGeom>
          <a:noFill/>
          <a:ln w="38100" cap="flat" cmpd="sng" algn="ctr">
            <a:solidFill>
              <a:schemeClr val="accent1"/>
            </a:solidFill>
            <a:prstDash val="solid"/>
            <a:round/>
            <a:headEnd type="none" w="med" len="med"/>
            <a:tailEnd type="none" w="med" len="med"/>
          </a:ln>
          <a:effectLst/>
        </p:spPr>
      </p:cxnSp>
      <p:cxnSp>
        <p:nvCxnSpPr>
          <p:cNvPr id="68" name="Straight Connector 67"/>
          <p:cNvCxnSpPr/>
          <p:nvPr/>
        </p:nvCxnSpPr>
        <p:spPr bwMode="auto">
          <a:xfrm>
            <a:off x="3581400" y="587547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69" name="Straight Connector 68"/>
          <p:cNvCxnSpPr/>
          <p:nvPr/>
        </p:nvCxnSpPr>
        <p:spPr bwMode="auto">
          <a:xfrm>
            <a:off x="3276600" y="587547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70" name="Straight Connector 69"/>
          <p:cNvCxnSpPr/>
          <p:nvPr/>
        </p:nvCxnSpPr>
        <p:spPr bwMode="auto">
          <a:xfrm>
            <a:off x="2971800" y="587547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71" name="Straight Connector 70"/>
          <p:cNvCxnSpPr/>
          <p:nvPr/>
        </p:nvCxnSpPr>
        <p:spPr bwMode="auto">
          <a:xfrm>
            <a:off x="2667000" y="587547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72" name="Straight Connector 71"/>
          <p:cNvCxnSpPr/>
          <p:nvPr/>
        </p:nvCxnSpPr>
        <p:spPr bwMode="auto">
          <a:xfrm>
            <a:off x="2362200" y="587547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73" name="Straight Connector 72"/>
          <p:cNvCxnSpPr/>
          <p:nvPr/>
        </p:nvCxnSpPr>
        <p:spPr bwMode="auto">
          <a:xfrm>
            <a:off x="2057400" y="587547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74" name="Straight Connector 73"/>
          <p:cNvCxnSpPr/>
          <p:nvPr/>
        </p:nvCxnSpPr>
        <p:spPr bwMode="auto">
          <a:xfrm>
            <a:off x="1752600" y="587547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75" name="Straight Connector 74"/>
          <p:cNvCxnSpPr/>
          <p:nvPr/>
        </p:nvCxnSpPr>
        <p:spPr bwMode="auto">
          <a:xfrm>
            <a:off x="1447800" y="587547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76" name="Straight Connector 75"/>
          <p:cNvCxnSpPr/>
          <p:nvPr/>
        </p:nvCxnSpPr>
        <p:spPr bwMode="auto">
          <a:xfrm rot="19800000">
            <a:off x="3244190" y="4591223"/>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77" name="Straight Connector 76"/>
          <p:cNvCxnSpPr/>
          <p:nvPr/>
        </p:nvCxnSpPr>
        <p:spPr bwMode="auto">
          <a:xfrm rot="19800000">
            <a:off x="2980225" y="4743623"/>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78" name="Straight Connector 77"/>
          <p:cNvCxnSpPr/>
          <p:nvPr/>
        </p:nvCxnSpPr>
        <p:spPr bwMode="auto">
          <a:xfrm rot="19800000">
            <a:off x="2716260" y="4896023"/>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79" name="Straight Connector 78"/>
          <p:cNvCxnSpPr/>
          <p:nvPr/>
        </p:nvCxnSpPr>
        <p:spPr bwMode="auto">
          <a:xfrm rot="19800000">
            <a:off x="2452296" y="5048423"/>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80" name="Straight Connector 79"/>
          <p:cNvCxnSpPr/>
          <p:nvPr/>
        </p:nvCxnSpPr>
        <p:spPr bwMode="auto">
          <a:xfrm rot="19800000">
            <a:off x="2188331" y="5200823"/>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81" name="Straight Connector 80"/>
          <p:cNvCxnSpPr/>
          <p:nvPr/>
        </p:nvCxnSpPr>
        <p:spPr bwMode="auto">
          <a:xfrm rot="19800000">
            <a:off x="1924367" y="5353223"/>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82" name="Straight Connector 81"/>
          <p:cNvCxnSpPr/>
          <p:nvPr/>
        </p:nvCxnSpPr>
        <p:spPr bwMode="auto">
          <a:xfrm rot="19800000">
            <a:off x="1660402" y="5505623"/>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83" name="Straight Connector 82"/>
          <p:cNvCxnSpPr/>
          <p:nvPr/>
        </p:nvCxnSpPr>
        <p:spPr bwMode="auto">
          <a:xfrm rot="19800000">
            <a:off x="1396438" y="5658023"/>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84" name="Straight Connector 83"/>
          <p:cNvCxnSpPr/>
          <p:nvPr/>
        </p:nvCxnSpPr>
        <p:spPr bwMode="auto">
          <a:xfrm rot="18000000">
            <a:off x="2301313" y="3642618"/>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85" name="Straight Connector 84"/>
          <p:cNvCxnSpPr/>
          <p:nvPr/>
        </p:nvCxnSpPr>
        <p:spPr bwMode="auto">
          <a:xfrm rot="18000000">
            <a:off x="2148913" y="3906583"/>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86" name="Straight Connector 85"/>
          <p:cNvCxnSpPr/>
          <p:nvPr/>
        </p:nvCxnSpPr>
        <p:spPr bwMode="auto">
          <a:xfrm rot="18000000">
            <a:off x="1996513" y="4170547"/>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87" name="Straight Connector 86"/>
          <p:cNvCxnSpPr/>
          <p:nvPr/>
        </p:nvCxnSpPr>
        <p:spPr bwMode="auto">
          <a:xfrm rot="18000000">
            <a:off x="1844113" y="4434512"/>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88" name="Straight Connector 87"/>
          <p:cNvCxnSpPr/>
          <p:nvPr/>
        </p:nvCxnSpPr>
        <p:spPr bwMode="auto">
          <a:xfrm rot="18000000">
            <a:off x="1691713" y="4698476"/>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89" name="Straight Connector 88"/>
          <p:cNvCxnSpPr/>
          <p:nvPr/>
        </p:nvCxnSpPr>
        <p:spPr bwMode="auto">
          <a:xfrm rot="18000000">
            <a:off x="1539313" y="496244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90" name="Straight Connector 89"/>
          <p:cNvCxnSpPr/>
          <p:nvPr/>
        </p:nvCxnSpPr>
        <p:spPr bwMode="auto">
          <a:xfrm rot="18000000">
            <a:off x="1386913" y="5226406"/>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91" name="Straight Connector 90"/>
          <p:cNvCxnSpPr/>
          <p:nvPr/>
        </p:nvCxnSpPr>
        <p:spPr bwMode="auto">
          <a:xfrm rot="18000000">
            <a:off x="1234513" y="549037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92" name="Straight Connector 91"/>
          <p:cNvCxnSpPr/>
          <p:nvPr/>
        </p:nvCxnSpPr>
        <p:spPr bwMode="auto">
          <a:xfrm rot="16200000">
            <a:off x="990600" y="331470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93" name="Straight Connector 92"/>
          <p:cNvCxnSpPr/>
          <p:nvPr/>
        </p:nvCxnSpPr>
        <p:spPr bwMode="auto">
          <a:xfrm rot="16200000">
            <a:off x="990600" y="361950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94" name="Straight Connector 93"/>
          <p:cNvCxnSpPr/>
          <p:nvPr/>
        </p:nvCxnSpPr>
        <p:spPr bwMode="auto">
          <a:xfrm rot="16200000">
            <a:off x="990600" y="392430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95" name="Straight Connector 94"/>
          <p:cNvCxnSpPr/>
          <p:nvPr/>
        </p:nvCxnSpPr>
        <p:spPr bwMode="auto">
          <a:xfrm rot="16200000">
            <a:off x="990600" y="422910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96" name="Straight Connector 95"/>
          <p:cNvCxnSpPr/>
          <p:nvPr/>
        </p:nvCxnSpPr>
        <p:spPr bwMode="auto">
          <a:xfrm rot="16200000">
            <a:off x="990600" y="453390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97" name="Straight Connector 96"/>
          <p:cNvCxnSpPr/>
          <p:nvPr/>
        </p:nvCxnSpPr>
        <p:spPr bwMode="auto">
          <a:xfrm rot="16200000">
            <a:off x="990600" y="483870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98" name="Straight Connector 97"/>
          <p:cNvCxnSpPr/>
          <p:nvPr/>
        </p:nvCxnSpPr>
        <p:spPr bwMode="auto">
          <a:xfrm rot="16200000">
            <a:off x="990600" y="514350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99" name="Straight Connector 98"/>
          <p:cNvCxnSpPr/>
          <p:nvPr/>
        </p:nvCxnSpPr>
        <p:spPr bwMode="auto">
          <a:xfrm rot="16200000">
            <a:off x="990600" y="5448301"/>
            <a:ext cx="0" cy="228600"/>
          </a:xfrm>
          <a:prstGeom prst="line">
            <a:avLst/>
          </a:prstGeom>
          <a:no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07209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Turning Bands Method (Dietrich 1995)</a:t>
            </a:r>
          </a:p>
        </p:txBody>
      </p:sp>
      <p:sp>
        <p:nvSpPr>
          <p:cNvPr id="3" name="Content Placeholder 2"/>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1) Create a number of lines at different angles from an origin</a:t>
            </a:r>
          </a:p>
          <a:p>
            <a:pPr marL="0" indent="0">
              <a:buNone/>
            </a:pPr>
            <a:r>
              <a:rPr lang="en-US" dirty="0">
                <a:latin typeface="Times New Roman" panose="02020603050405020304" pitchFamily="18" charset="0"/>
                <a:cs typeface="Times New Roman" panose="02020603050405020304" pitchFamily="18" charset="0"/>
              </a:rPr>
              <a:t>2) Simulate values on each line within each band (1D simulation)</a:t>
            </a:r>
          </a:p>
          <a:p>
            <a:pPr marL="0" indent="0">
              <a:buNone/>
            </a:pPr>
            <a:r>
              <a:rPr lang="en-US" dirty="0">
                <a:latin typeface="Times New Roman" panose="02020603050405020304" pitchFamily="18" charset="0"/>
                <a:cs typeface="Times New Roman" panose="02020603050405020304" pitchFamily="18" charset="0"/>
              </a:rPr>
              <a:t>3) Project each point in your site grid to each line</a:t>
            </a:r>
          </a:p>
          <a:p>
            <a:pPr marL="0" indent="0">
              <a:buNone/>
            </a:pPr>
            <a:r>
              <a:rPr lang="en-US" dirty="0">
                <a:latin typeface="Times New Roman" panose="02020603050405020304" pitchFamily="18" charset="0"/>
                <a:cs typeface="Times New Roman" panose="02020603050405020304" pitchFamily="18" charset="0"/>
              </a:rPr>
              <a:t>4) Sum the values to obtain realized value</a:t>
            </a:r>
          </a:p>
          <a:p>
            <a:endParaRPr lang="en-US"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990600" y="3867265"/>
            <a:ext cx="2509025" cy="2118731"/>
            <a:chOff x="8578036" y="4282069"/>
            <a:chExt cx="2509025" cy="2118731"/>
          </a:xfrm>
        </p:grpSpPr>
        <p:sp>
          <p:nvSpPr>
            <p:cNvPr id="5" name="Freeform 4"/>
            <p:cNvSpPr/>
            <p:nvPr/>
          </p:nvSpPr>
          <p:spPr bwMode="auto">
            <a:xfrm>
              <a:off x="8578036" y="4282069"/>
              <a:ext cx="2509025" cy="2118731"/>
            </a:xfrm>
            <a:custGeom>
              <a:avLst/>
              <a:gdLst>
                <a:gd name="connsiteX0" fmla="*/ 1103971 w 2509025"/>
                <a:gd name="connsiteY0" fmla="*/ 33453 h 2118731"/>
                <a:gd name="connsiteX1" fmla="*/ 100361 w 2509025"/>
                <a:gd name="connsiteY1" fmla="*/ 367990 h 2118731"/>
                <a:gd name="connsiteX2" fmla="*/ 0 w 2509025"/>
                <a:gd name="connsiteY2" fmla="*/ 1215482 h 2118731"/>
                <a:gd name="connsiteX3" fmla="*/ 223025 w 2509025"/>
                <a:gd name="connsiteY3" fmla="*/ 1906858 h 2118731"/>
                <a:gd name="connsiteX4" fmla="*/ 423747 w 2509025"/>
                <a:gd name="connsiteY4" fmla="*/ 1962614 h 2118731"/>
                <a:gd name="connsiteX5" fmla="*/ 814039 w 2509025"/>
                <a:gd name="connsiteY5" fmla="*/ 2040673 h 2118731"/>
                <a:gd name="connsiteX6" fmla="*/ 914400 w 2509025"/>
                <a:gd name="connsiteY6" fmla="*/ 2062975 h 2118731"/>
                <a:gd name="connsiteX7" fmla="*/ 1103971 w 2509025"/>
                <a:gd name="connsiteY7" fmla="*/ 2096429 h 2118731"/>
                <a:gd name="connsiteX8" fmla="*/ 1148576 w 2509025"/>
                <a:gd name="connsiteY8" fmla="*/ 2107580 h 2118731"/>
                <a:gd name="connsiteX9" fmla="*/ 1427356 w 2509025"/>
                <a:gd name="connsiteY9" fmla="*/ 2118731 h 2118731"/>
                <a:gd name="connsiteX10" fmla="*/ 1672683 w 2509025"/>
                <a:gd name="connsiteY10" fmla="*/ 2118731 h 2118731"/>
                <a:gd name="connsiteX11" fmla="*/ 1862254 w 2509025"/>
                <a:gd name="connsiteY11" fmla="*/ 2029521 h 2118731"/>
                <a:gd name="connsiteX12" fmla="*/ 1962615 w 2509025"/>
                <a:gd name="connsiteY12" fmla="*/ 1973765 h 2118731"/>
                <a:gd name="connsiteX13" fmla="*/ 2018371 w 2509025"/>
                <a:gd name="connsiteY13" fmla="*/ 1918009 h 2118731"/>
                <a:gd name="connsiteX14" fmla="*/ 2141035 w 2509025"/>
                <a:gd name="connsiteY14" fmla="*/ 1761892 h 2118731"/>
                <a:gd name="connsiteX15" fmla="*/ 2141035 w 2509025"/>
                <a:gd name="connsiteY15" fmla="*/ 1505414 h 2118731"/>
                <a:gd name="connsiteX16" fmla="*/ 2141035 w 2509025"/>
                <a:gd name="connsiteY16" fmla="*/ 1282390 h 2118731"/>
                <a:gd name="connsiteX17" fmla="*/ 2085278 w 2509025"/>
                <a:gd name="connsiteY17" fmla="*/ 1115121 h 2118731"/>
                <a:gd name="connsiteX18" fmla="*/ 2040674 w 2509025"/>
                <a:gd name="connsiteY18" fmla="*/ 992458 h 2118731"/>
                <a:gd name="connsiteX19" fmla="*/ 2196791 w 2509025"/>
                <a:gd name="connsiteY19" fmla="*/ 680224 h 2118731"/>
                <a:gd name="connsiteX20" fmla="*/ 2274849 w 2509025"/>
                <a:gd name="connsiteY20" fmla="*/ 613317 h 2118731"/>
                <a:gd name="connsiteX21" fmla="*/ 2297152 w 2509025"/>
                <a:gd name="connsiteY21" fmla="*/ 591014 h 2118731"/>
                <a:gd name="connsiteX22" fmla="*/ 2330605 w 2509025"/>
                <a:gd name="connsiteY22" fmla="*/ 568712 h 2118731"/>
                <a:gd name="connsiteX23" fmla="*/ 2397513 w 2509025"/>
                <a:gd name="connsiteY23" fmla="*/ 546409 h 2118731"/>
                <a:gd name="connsiteX24" fmla="*/ 2486722 w 2509025"/>
                <a:gd name="connsiteY24" fmla="*/ 479502 h 2118731"/>
                <a:gd name="connsiteX25" fmla="*/ 2509025 w 2509025"/>
                <a:gd name="connsiteY25" fmla="*/ 278780 h 2118731"/>
                <a:gd name="connsiteX26" fmla="*/ 2442117 w 2509025"/>
                <a:gd name="connsiteY26" fmla="*/ 200721 h 2118731"/>
                <a:gd name="connsiteX27" fmla="*/ 2375210 w 2509025"/>
                <a:gd name="connsiteY27" fmla="*/ 122663 h 2118731"/>
                <a:gd name="connsiteX28" fmla="*/ 2364059 w 2509025"/>
                <a:gd name="connsiteY28" fmla="*/ 89209 h 2118731"/>
                <a:gd name="connsiteX29" fmla="*/ 2330605 w 2509025"/>
                <a:gd name="connsiteY29" fmla="*/ 66907 h 2118731"/>
                <a:gd name="connsiteX30" fmla="*/ 2286000 w 2509025"/>
                <a:gd name="connsiteY30" fmla="*/ 44604 h 2118731"/>
                <a:gd name="connsiteX31" fmla="*/ 2185639 w 2509025"/>
                <a:gd name="connsiteY31" fmla="*/ 22302 h 2118731"/>
                <a:gd name="connsiteX32" fmla="*/ 2141035 w 2509025"/>
                <a:gd name="connsiteY32" fmla="*/ 11151 h 2118731"/>
                <a:gd name="connsiteX33" fmla="*/ 2085278 w 2509025"/>
                <a:gd name="connsiteY33" fmla="*/ 0 h 2118731"/>
                <a:gd name="connsiteX34" fmla="*/ 1984917 w 2509025"/>
                <a:gd name="connsiteY34" fmla="*/ 0 h 2118731"/>
                <a:gd name="connsiteX35" fmla="*/ 1884556 w 2509025"/>
                <a:gd name="connsiteY35" fmla="*/ 33453 h 2118731"/>
                <a:gd name="connsiteX36" fmla="*/ 1851103 w 2509025"/>
                <a:gd name="connsiteY36" fmla="*/ 55756 h 2118731"/>
                <a:gd name="connsiteX37" fmla="*/ 1828800 w 2509025"/>
                <a:gd name="connsiteY37" fmla="*/ 66907 h 2118731"/>
                <a:gd name="connsiteX38" fmla="*/ 1706137 w 2509025"/>
                <a:gd name="connsiteY38" fmla="*/ 89209 h 2118731"/>
                <a:gd name="connsiteX39" fmla="*/ 1494264 w 2509025"/>
                <a:gd name="connsiteY39" fmla="*/ 122663 h 2118731"/>
                <a:gd name="connsiteX40" fmla="*/ 1360449 w 2509025"/>
                <a:gd name="connsiteY40" fmla="*/ 122663 h 2118731"/>
                <a:gd name="connsiteX41" fmla="*/ 1260088 w 2509025"/>
                <a:gd name="connsiteY41" fmla="*/ 100360 h 2118731"/>
                <a:gd name="connsiteX42" fmla="*/ 1193181 w 2509025"/>
                <a:gd name="connsiteY42" fmla="*/ 78058 h 2118731"/>
                <a:gd name="connsiteX43" fmla="*/ 1159727 w 2509025"/>
                <a:gd name="connsiteY43" fmla="*/ 66907 h 2118731"/>
                <a:gd name="connsiteX44" fmla="*/ 1103971 w 2509025"/>
                <a:gd name="connsiteY44" fmla="*/ 33453 h 211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09025" h="2118731">
                  <a:moveTo>
                    <a:pt x="1103971" y="33453"/>
                  </a:moveTo>
                  <a:lnTo>
                    <a:pt x="100361" y="367990"/>
                  </a:lnTo>
                  <a:lnTo>
                    <a:pt x="0" y="1215482"/>
                  </a:lnTo>
                  <a:lnTo>
                    <a:pt x="223025" y="1906858"/>
                  </a:lnTo>
                  <a:cubicBezTo>
                    <a:pt x="334355" y="1986380"/>
                    <a:pt x="269108" y="1962614"/>
                    <a:pt x="423747" y="1962614"/>
                  </a:cubicBezTo>
                  <a:lnTo>
                    <a:pt x="814039" y="2040673"/>
                  </a:lnTo>
                  <a:cubicBezTo>
                    <a:pt x="847493" y="2048107"/>
                    <a:pt x="880747" y="2056503"/>
                    <a:pt x="914400" y="2062975"/>
                  </a:cubicBezTo>
                  <a:cubicBezTo>
                    <a:pt x="977412" y="2075093"/>
                    <a:pt x="1041720" y="2080867"/>
                    <a:pt x="1103971" y="2096429"/>
                  </a:cubicBezTo>
                  <a:lnTo>
                    <a:pt x="1148576" y="2107580"/>
                  </a:lnTo>
                  <a:lnTo>
                    <a:pt x="1427356" y="2118731"/>
                  </a:lnTo>
                  <a:lnTo>
                    <a:pt x="1672683" y="2118731"/>
                  </a:lnTo>
                  <a:lnTo>
                    <a:pt x="1862254" y="2029521"/>
                  </a:lnTo>
                  <a:cubicBezTo>
                    <a:pt x="1895708" y="2010936"/>
                    <a:pt x="1931474" y="1996009"/>
                    <a:pt x="1962615" y="1973765"/>
                  </a:cubicBezTo>
                  <a:cubicBezTo>
                    <a:pt x="1984003" y="1958488"/>
                    <a:pt x="2018371" y="1918009"/>
                    <a:pt x="2018371" y="1918009"/>
                  </a:cubicBezTo>
                  <a:lnTo>
                    <a:pt x="2141035" y="1761892"/>
                  </a:lnTo>
                  <a:lnTo>
                    <a:pt x="2141035" y="1505414"/>
                  </a:lnTo>
                  <a:lnTo>
                    <a:pt x="2141035" y="1282390"/>
                  </a:lnTo>
                  <a:cubicBezTo>
                    <a:pt x="2093986" y="1129480"/>
                    <a:pt x="2119041" y="1182644"/>
                    <a:pt x="2085278" y="1115121"/>
                  </a:cubicBezTo>
                  <a:lnTo>
                    <a:pt x="2040674" y="992458"/>
                  </a:lnTo>
                  <a:lnTo>
                    <a:pt x="2196791" y="680224"/>
                  </a:lnTo>
                  <a:cubicBezTo>
                    <a:pt x="2222810" y="657922"/>
                    <a:pt x="2249236" y="636084"/>
                    <a:pt x="2274849" y="613317"/>
                  </a:cubicBezTo>
                  <a:cubicBezTo>
                    <a:pt x="2282707" y="606332"/>
                    <a:pt x="2288942" y="597582"/>
                    <a:pt x="2297152" y="591014"/>
                  </a:cubicBezTo>
                  <a:cubicBezTo>
                    <a:pt x="2307617" y="582642"/>
                    <a:pt x="2330605" y="568712"/>
                    <a:pt x="2330605" y="568712"/>
                  </a:cubicBezTo>
                  <a:lnTo>
                    <a:pt x="2397513" y="546409"/>
                  </a:lnTo>
                  <a:lnTo>
                    <a:pt x="2486722" y="479502"/>
                  </a:lnTo>
                  <a:lnTo>
                    <a:pt x="2509025" y="278780"/>
                  </a:lnTo>
                  <a:cubicBezTo>
                    <a:pt x="2486722" y="252760"/>
                    <a:pt x="2465170" y="226079"/>
                    <a:pt x="2442117" y="200721"/>
                  </a:cubicBezTo>
                  <a:cubicBezTo>
                    <a:pt x="2374515" y="126359"/>
                    <a:pt x="2417795" y="186539"/>
                    <a:pt x="2375210" y="122663"/>
                  </a:cubicBezTo>
                  <a:cubicBezTo>
                    <a:pt x="2371493" y="111512"/>
                    <a:pt x="2371402" y="98388"/>
                    <a:pt x="2364059" y="89209"/>
                  </a:cubicBezTo>
                  <a:cubicBezTo>
                    <a:pt x="2355687" y="78744"/>
                    <a:pt x="2342241" y="73556"/>
                    <a:pt x="2330605" y="66907"/>
                  </a:cubicBezTo>
                  <a:cubicBezTo>
                    <a:pt x="2316172" y="58660"/>
                    <a:pt x="2301565" y="50441"/>
                    <a:pt x="2286000" y="44604"/>
                  </a:cubicBezTo>
                  <a:cubicBezTo>
                    <a:pt x="2266220" y="37187"/>
                    <a:pt x="2202982" y="26156"/>
                    <a:pt x="2185639" y="22302"/>
                  </a:cubicBezTo>
                  <a:cubicBezTo>
                    <a:pt x="2170678" y="18977"/>
                    <a:pt x="2155996" y="14476"/>
                    <a:pt x="2141035" y="11151"/>
                  </a:cubicBezTo>
                  <a:cubicBezTo>
                    <a:pt x="2122533" y="7039"/>
                    <a:pt x="2085278" y="0"/>
                    <a:pt x="2085278" y="0"/>
                  </a:cubicBezTo>
                  <a:lnTo>
                    <a:pt x="1984917" y="0"/>
                  </a:lnTo>
                  <a:cubicBezTo>
                    <a:pt x="1951463" y="11151"/>
                    <a:pt x="1917107" y="19890"/>
                    <a:pt x="1884556" y="33453"/>
                  </a:cubicBezTo>
                  <a:cubicBezTo>
                    <a:pt x="1872185" y="38608"/>
                    <a:pt x="1862595" y="48861"/>
                    <a:pt x="1851103" y="55756"/>
                  </a:cubicBezTo>
                  <a:cubicBezTo>
                    <a:pt x="1843976" y="60032"/>
                    <a:pt x="1836234" y="63190"/>
                    <a:pt x="1828800" y="66907"/>
                  </a:cubicBezTo>
                  <a:lnTo>
                    <a:pt x="1706137" y="89209"/>
                  </a:lnTo>
                  <a:cubicBezTo>
                    <a:pt x="1524289" y="125579"/>
                    <a:pt x="1595729" y="122663"/>
                    <a:pt x="1494264" y="122663"/>
                  </a:cubicBezTo>
                  <a:lnTo>
                    <a:pt x="1360449" y="122663"/>
                  </a:lnTo>
                  <a:cubicBezTo>
                    <a:pt x="1326995" y="115229"/>
                    <a:pt x="1293201" y="109190"/>
                    <a:pt x="1260088" y="100360"/>
                  </a:cubicBezTo>
                  <a:cubicBezTo>
                    <a:pt x="1237373" y="94303"/>
                    <a:pt x="1215483" y="85492"/>
                    <a:pt x="1193181" y="78058"/>
                  </a:cubicBezTo>
                  <a:lnTo>
                    <a:pt x="1159727" y="66907"/>
                  </a:lnTo>
                  <a:cubicBezTo>
                    <a:pt x="1152674" y="64556"/>
                    <a:pt x="1144859" y="66907"/>
                    <a:pt x="1103971" y="33453"/>
                  </a:cubicBezTo>
                  <a:close/>
                </a:path>
              </a:pathLst>
            </a:custGeom>
            <a:solidFill>
              <a:srgbClr val="FFFFCC"/>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6" name="Group 5"/>
            <p:cNvGrpSpPr/>
            <p:nvPr/>
          </p:nvGrpSpPr>
          <p:grpSpPr>
            <a:xfrm>
              <a:off x="9040812" y="4789449"/>
              <a:ext cx="1295400" cy="1066800"/>
              <a:chOff x="685800" y="4267200"/>
              <a:chExt cx="1295400" cy="1066800"/>
            </a:xfrm>
          </p:grpSpPr>
          <p:sp>
            <p:nvSpPr>
              <p:cNvPr id="11" name="Oval 10"/>
              <p:cNvSpPr/>
              <p:nvPr/>
            </p:nvSpPr>
            <p:spPr bwMode="auto">
              <a:xfrm>
                <a:off x="685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2" name="Oval 11"/>
              <p:cNvSpPr/>
              <p:nvPr/>
            </p:nvSpPr>
            <p:spPr bwMode="auto">
              <a:xfrm>
                <a:off x="1066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 name="Oval 12"/>
              <p:cNvSpPr/>
              <p:nvPr/>
            </p:nvSpPr>
            <p:spPr bwMode="auto">
              <a:xfrm>
                <a:off x="1447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4" name="Oval 13"/>
              <p:cNvSpPr/>
              <p:nvPr/>
            </p:nvSpPr>
            <p:spPr bwMode="auto">
              <a:xfrm>
                <a:off x="1828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5" name="Oval 14"/>
              <p:cNvSpPr/>
              <p:nvPr/>
            </p:nvSpPr>
            <p:spPr bwMode="auto">
              <a:xfrm>
                <a:off x="685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6" name="Oval 15"/>
              <p:cNvSpPr/>
              <p:nvPr/>
            </p:nvSpPr>
            <p:spPr bwMode="auto">
              <a:xfrm>
                <a:off x="1066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7" name="Oval 16"/>
              <p:cNvSpPr/>
              <p:nvPr/>
            </p:nvSpPr>
            <p:spPr bwMode="auto">
              <a:xfrm>
                <a:off x="1447800" y="4572000"/>
                <a:ext cx="152400" cy="152400"/>
              </a:xfrm>
              <a:prstGeom prst="ellipse">
                <a:avLst/>
              </a:prstGeom>
              <a:solidFill>
                <a:srgbClr val="00B05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8" name="Oval 17"/>
              <p:cNvSpPr/>
              <p:nvPr/>
            </p:nvSpPr>
            <p:spPr bwMode="auto">
              <a:xfrm>
                <a:off x="1828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9" name="Oval 18"/>
              <p:cNvSpPr/>
              <p:nvPr/>
            </p:nvSpPr>
            <p:spPr bwMode="auto">
              <a:xfrm>
                <a:off x="685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0" name="Oval 19"/>
              <p:cNvSpPr/>
              <p:nvPr/>
            </p:nvSpPr>
            <p:spPr bwMode="auto">
              <a:xfrm>
                <a:off x="1066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1" name="Oval 20"/>
              <p:cNvSpPr/>
              <p:nvPr/>
            </p:nvSpPr>
            <p:spPr bwMode="auto">
              <a:xfrm>
                <a:off x="1447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2" name="Oval 21"/>
              <p:cNvSpPr/>
              <p:nvPr/>
            </p:nvSpPr>
            <p:spPr bwMode="auto">
              <a:xfrm>
                <a:off x="1828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3" name="Oval 22"/>
              <p:cNvSpPr/>
              <p:nvPr/>
            </p:nvSpPr>
            <p:spPr bwMode="auto">
              <a:xfrm>
                <a:off x="685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4" name="Oval 23"/>
              <p:cNvSpPr/>
              <p:nvPr/>
            </p:nvSpPr>
            <p:spPr bwMode="auto">
              <a:xfrm>
                <a:off x="1066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5" name="Oval 24"/>
              <p:cNvSpPr/>
              <p:nvPr/>
            </p:nvSpPr>
            <p:spPr bwMode="auto">
              <a:xfrm>
                <a:off x="1447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6" name="Oval 25"/>
              <p:cNvSpPr/>
              <p:nvPr/>
            </p:nvSpPr>
            <p:spPr bwMode="auto">
              <a:xfrm>
                <a:off x="1828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grpSp>
      <p:cxnSp>
        <p:nvCxnSpPr>
          <p:cNvPr id="8" name="Straight Connector 7"/>
          <p:cNvCxnSpPr/>
          <p:nvPr/>
        </p:nvCxnSpPr>
        <p:spPr bwMode="auto">
          <a:xfrm flipH="1" flipV="1">
            <a:off x="1834376" y="4527045"/>
            <a:ext cx="458013" cy="237661"/>
          </a:xfrm>
          <a:prstGeom prst="line">
            <a:avLst/>
          </a:prstGeom>
          <a:noFill/>
          <a:ln w="38100" cap="flat" cmpd="sng" algn="ctr">
            <a:solidFill>
              <a:schemeClr val="tx1"/>
            </a:solidFill>
            <a:prstDash val="solid"/>
            <a:round/>
            <a:headEnd type="none" w="med" len="med"/>
            <a:tailEnd type="arrow" w="med" len="med"/>
          </a:ln>
          <a:effectLst/>
        </p:spPr>
      </p:cxnSp>
      <p:cxnSp>
        <p:nvCxnSpPr>
          <p:cNvPr id="28" name="Straight Arrow Connector 27"/>
          <p:cNvCxnSpPr/>
          <p:nvPr/>
        </p:nvCxnSpPr>
        <p:spPr bwMode="auto">
          <a:xfrm>
            <a:off x="2286000" y="4755645"/>
            <a:ext cx="223446" cy="353665"/>
          </a:xfrm>
          <a:prstGeom prst="straightConnector1">
            <a:avLst/>
          </a:prstGeom>
          <a:noFill/>
          <a:ln w="38100" cap="flat" cmpd="sng" algn="ctr">
            <a:solidFill>
              <a:schemeClr val="tx1"/>
            </a:solidFill>
            <a:prstDash val="solid"/>
            <a:round/>
            <a:headEnd type="none" w="med" len="med"/>
            <a:tailEnd type="arrow"/>
          </a:ln>
          <a:effectLst/>
        </p:spPr>
      </p:cxnSp>
      <p:cxnSp>
        <p:nvCxnSpPr>
          <p:cNvPr id="34" name="Straight Arrow Connector 33"/>
          <p:cNvCxnSpPr/>
          <p:nvPr/>
        </p:nvCxnSpPr>
        <p:spPr bwMode="auto">
          <a:xfrm flipH="1">
            <a:off x="2286000" y="4785382"/>
            <a:ext cx="5576" cy="1200615"/>
          </a:xfrm>
          <a:prstGeom prst="straightConnector1">
            <a:avLst/>
          </a:prstGeom>
          <a:noFill/>
          <a:ln w="38100" cap="flat" cmpd="sng" algn="ctr">
            <a:solidFill>
              <a:schemeClr val="tx1"/>
            </a:solidFill>
            <a:prstDash val="solid"/>
            <a:round/>
            <a:headEnd type="none" w="med" len="med"/>
            <a:tailEnd type="arrow"/>
          </a:ln>
          <a:effectLst/>
        </p:spPr>
      </p:cxnSp>
      <p:cxnSp>
        <p:nvCxnSpPr>
          <p:cNvPr id="45" name="Straight Arrow Connector 44"/>
          <p:cNvCxnSpPr/>
          <p:nvPr/>
        </p:nvCxnSpPr>
        <p:spPr bwMode="auto">
          <a:xfrm flipH="1">
            <a:off x="990600" y="4774216"/>
            <a:ext cx="1295400" cy="11166"/>
          </a:xfrm>
          <a:prstGeom prst="straightConnector1">
            <a:avLst/>
          </a:prstGeom>
          <a:noFill/>
          <a:ln w="38100" cap="flat" cmpd="sng" algn="ctr">
            <a:solidFill>
              <a:schemeClr val="tx1"/>
            </a:solidFill>
            <a:prstDash val="solid"/>
            <a:round/>
            <a:headEnd type="none" w="med" len="med"/>
            <a:tailEnd type="arrow"/>
          </a:ln>
          <a:effectLst/>
        </p:spPr>
      </p:cxnSp>
      <p:cxnSp>
        <p:nvCxnSpPr>
          <p:cNvPr id="53" name="Straight Connector 52"/>
          <p:cNvCxnSpPr/>
          <p:nvPr/>
        </p:nvCxnSpPr>
        <p:spPr bwMode="auto">
          <a:xfrm flipV="1">
            <a:off x="990600" y="5970160"/>
            <a:ext cx="2743200" cy="8363"/>
          </a:xfrm>
          <a:prstGeom prst="line">
            <a:avLst/>
          </a:prstGeom>
          <a:noFill/>
          <a:ln w="38100" cap="flat" cmpd="sng" algn="ctr">
            <a:solidFill>
              <a:schemeClr val="tx1"/>
            </a:solidFill>
            <a:prstDash val="solid"/>
            <a:round/>
            <a:headEnd type="none" w="med" len="med"/>
            <a:tailEnd type="none" w="med" len="med"/>
          </a:ln>
          <a:effectLst/>
        </p:spPr>
      </p:cxnSp>
      <p:cxnSp>
        <p:nvCxnSpPr>
          <p:cNvPr id="54" name="Straight Connector 53"/>
          <p:cNvCxnSpPr/>
          <p:nvPr/>
        </p:nvCxnSpPr>
        <p:spPr bwMode="auto">
          <a:xfrm flipV="1">
            <a:off x="1004673" y="4632500"/>
            <a:ext cx="2300868" cy="1356055"/>
          </a:xfrm>
          <a:prstGeom prst="line">
            <a:avLst/>
          </a:prstGeom>
          <a:noFill/>
          <a:ln w="38100" cap="flat" cmpd="sng" algn="ctr">
            <a:solidFill>
              <a:schemeClr val="tx1"/>
            </a:solidFill>
            <a:prstDash val="solid"/>
            <a:round/>
            <a:headEnd type="none" w="med" len="med"/>
            <a:tailEnd type="none" w="med" len="med"/>
          </a:ln>
          <a:effectLst/>
        </p:spPr>
      </p:cxnSp>
      <p:cxnSp>
        <p:nvCxnSpPr>
          <p:cNvPr id="55" name="Straight Connector 54"/>
          <p:cNvCxnSpPr/>
          <p:nvPr/>
        </p:nvCxnSpPr>
        <p:spPr bwMode="auto">
          <a:xfrm flipV="1">
            <a:off x="1013155" y="3586763"/>
            <a:ext cx="1374445" cy="2398424"/>
          </a:xfrm>
          <a:prstGeom prst="line">
            <a:avLst/>
          </a:prstGeom>
          <a:noFill/>
          <a:ln w="38100"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flipV="1">
            <a:off x="998963" y="3256989"/>
            <a:ext cx="14864" cy="2743201"/>
          </a:xfrm>
          <a:prstGeom prst="line">
            <a:avLst/>
          </a:prstGeom>
          <a:noFill/>
          <a:ln w="38100" cap="flat" cmpd="sng" algn="ctr">
            <a:solidFill>
              <a:schemeClr val="tx1"/>
            </a:solidFill>
            <a:prstDash val="solid"/>
            <a:round/>
            <a:headEnd type="none" w="med" len="med"/>
            <a:tailEnd type="none" w="med" len="med"/>
          </a:ln>
          <a:effectLst/>
        </p:spPr>
      </p:cxnSp>
      <p:graphicFrame>
        <p:nvGraphicFramePr>
          <p:cNvPr id="7" name="Object 6"/>
          <p:cNvGraphicFramePr>
            <a:graphicFrameLocks noChangeAspect="1"/>
          </p:cNvGraphicFramePr>
          <p:nvPr>
            <p:extLst/>
          </p:nvPr>
        </p:nvGraphicFramePr>
        <p:xfrm>
          <a:off x="4114800" y="3886200"/>
          <a:ext cx="4696150" cy="1237745"/>
        </p:xfrm>
        <a:graphic>
          <a:graphicData uri="http://schemas.openxmlformats.org/presentationml/2006/ole">
            <mc:AlternateContent xmlns:mc="http://schemas.openxmlformats.org/markup-compatibility/2006">
              <mc:Choice xmlns:v="urn:schemas-microsoft-com:vml" Requires="v">
                <p:oleObj spid="_x0000_s9524" name="Equation" r:id="rId3" imgW="1638000" imgH="431640" progId="Equation.DSMT4">
                  <p:embed/>
                </p:oleObj>
              </mc:Choice>
              <mc:Fallback>
                <p:oleObj name="Equation" r:id="rId3" imgW="1638000" imgH="431640" progId="Equation.DSMT4">
                  <p:embed/>
                  <p:pic>
                    <p:nvPicPr>
                      <p:cNvPr id="7" name="Object 6"/>
                      <p:cNvPicPr/>
                      <p:nvPr/>
                    </p:nvPicPr>
                    <p:blipFill>
                      <a:blip r:embed="rId4"/>
                      <a:stretch>
                        <a:fillRect/>
                      </a:stretch>
                    </p:blipFill>
                    <p:spPr>
                      <a:xfrm>
                        <a:off x="4114800" y="3886200"/>
                        <a:ext cx="4696150" cy="1237745"/>
                      </a:xfrm>
                      <a:prstGeom prst="rect">
                        <a:avLst/>
                      </a:prstGeom>
                    </p:spPr>
                  </p:pic>
                </p:oleObj>
              </mc:Fallback>
            </mc:AlternateContent>
          </a:graphicData>
        </a:graphic>
      </p:graphicFrame>
      <p:cxnSp>
        <p:nvCxnSpPr>
          <p:cNvPr id="36" name="Straight Connector 35"/>
          <p:cNvCxnSpPr/>
          <p:nvPr/>
        </p:nvCxnSpPr>
        <p:spPr bwMode="auto">
          <a:xfrm>
            <a:off x="3581400" y="587547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a:off x="3276600" y="587547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a:off x="2971800" y="587547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a:off x="2667000" y="587547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a:off x="2362200" y="587547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a:off x="2057400" y="587547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1752600" y="587547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44" name="Straight Connector 43"/>
          <p:cNvCxnSpPr/>
          <p:nvPr/>
        </p:nvCxnSpPr>
        <p:spPr bwMode="auto">
          <a:xfrm>
            <a:off x="1447800" y="587547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46" name="Straight Connector 45"/>
          <p:cNvCxnSpPr/>
          <p:nvPr/>
        </p:nvCxnSpPr>
        <p:spPr bwMode="auto">
          <a:xfrm rot="19800000">
            <a:off x="3244190" y="4591223"/>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48" name="Straight Connector 47"/>
          <p:cNvCxnSpPr/>
          <p:nvPr/>
        </p:nvCxnSpPr>
        <p:spPr bwMode="auto">
          <a:xfrm rot="19800000">
            <a:off x="2980225" y="4743623"/>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49" name="Straight Connector 48"/>
          <p:cNvCxnSpPr/>
          <p:nvPr/>
        </p:nvCxnSpPr>
        <p:spPr bwMode="auto">
          <a:xfrm rot="19800000">
            <a:off x="2716260" y="4896023"/>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rot="19800000">
            <a:off x="2452296" y="5048423"/>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rot="19800000">
            <a:off x="2188331" y="5200823"/>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rot="19800000">
            <a:off x="1924367" y="5353223"/>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57" name="Straight Connector 56"/>
          <p:cNvCxnSpPr/>
          <p:nvPr/>
        </p:nvCxnSpPr>
        <p:spPr bwMode="auto">
          <a:xfrm rot="19800000">
            <a:off x="1660402" y="5505623"/>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58" name="Straight Connector 57"/>
          <p:cNvCxnSpPr/>
          <p:nvPr/>
        </p:nvCxnSpPr>
        <p:spPr bwMode="auto">
          <a:xfrm rot="19800000">
            <a:off x="1396438" y="5658023"/>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59" name="Straight Connector 58"/>
          <p:cNvCxnSpPr/>
          <p:nvPr/>
        </p:nvCxnSpPr>
        <p:spPr bwMode="auto">
          <a:xfrm rot="18000000">
            <a:off x="2301313" y="3642618"/>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60" name="Straight Connector 59"/>
          <p:cNvCxnSpPr/>
          <p:nvPr/>
        </p:nvCxnSpPr>
        <p:spPr bwMode="auto">
          <a:xfrm rot="18000000">
            <a:off x="2148913" y="3906583"/>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62" name="Straight Connector 61"/>
          <p:cNvCxnSpPr/>
          <p:nvPr/>
        </p:nvCxnSpPr>
        <p:spPr bwMode="auto">
          <a:xfrm rot="18000000">
            <a:off x="1996513" y="4170547"/>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rot="18000000">
            <a:off x="1844113" y="4434512"/>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64" name="Straight Connector 63"/>
          <p:cNvCxnSpPr/>
          <p:nvPr/>
        </p:nvCxnSpPr>
        <p:spPr bwMode="auto">
          <a:xfrm rot="18000000">
            <a:off x="1691713" y="4698476"/>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66" name="Straight Connector 65"/>
          <p:cNvCxnSpPr/>
          <p:nvPr/>
        </p:nvCxnSpPr>
        <p:spPr bwMode="auto">
          <a:xfrm rot="18000000">
            <a:off x="1539313" y="496244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67" name="Straight Connector 66"/>
          <p:cNvCxnSpPr/>
          <p:nvPr/>
        </p:nvCxnSpPr>
        <p:spPr bwMode="auto">
          <a:xfrm rot="18000000">
            <a:off x="1386913" y="5226406"/>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68" name="Straight Connector 67"/>
          <p:cNvCxnSpPr/>
          <p:nvPr/>
        </p:nvCxnSpPr>
        <p:spPr bwMode="auto">
          <a:xfrm rot="18000000">
            <a:off x="1234513" y="5490370"/>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69" name="Straight Connector 68"/>
          <p:cNvCxnSpPr/>
          <p:nvPr/>
        </p:nvCxnSpPr>
        <p:spPr bwMode="auto">
          <a:xfrm rot="16200000">
            <a:off x="990600" y="331470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70" name="Straight Connector 69"/>
          <p:cNvCxnSpPr/>
          <p:nvPr/>
        </p:nvCxnSpPr>
        <p:spPr bwMode="auto">
          <a:xfrm rot="16200000">
            <a:off x="990600" y="361950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71" name="Straight Connector 70"/>
          <p:cNvCxnSpPr/>
          <p:nvPr/>
        </p:nvCxnSpPr>
        <p:spPr bwMode="auto">
          <a:xfrm rot="16200000">
            <a:off x="990600" y="392430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72" name="Straight Connector 71"/>
          <p:cNvCxnSpPr/>
          <p:nvPr/>
        </p:nvCxnSpPr>
        <p:spPr bwMode="auto">
          <a:xfrm rot="16200000">
            <a:off x="990600" y="422910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73" name="Straight Connector 72"/>
          <p:cNvCxnSpPr/>
          <p:nvPr/>
        </p:nvCxnSpPr>
        <p:spPr bwMode="auto">
          <a:xfrm rot="16200000">
            <a:off x="990600" y="453390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74" name="Straight Connector 73"/>
          <p:cNvCxnSpPr/>
          <p:nvPr/>
        </p:nvCxnSpPr>
        <p:spPr bwMode="auto">
          <a:xfrm rot="16200000">
            <a:off x="990600" y="483870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75" name="Straight Connector 74"/>
          <p:cNvCxnSpPr/>
          <p:nvPr/>
        </p:nvCxnSpPr>
        <p:spPr bwMode="auto">
          <a:xfrm rot="16200000">
            <a:off x="990600" y="514350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76" name="Straight Connector 75"/>
          <p:cNvCxnSpPr/>
          <p:nvPr/>
        </p:nvCxnSpPr>
        <p:spPr bwMode="auto">
          <a:xfrm rot="16200000">
            <a:off x="990600" y="5448301"/>
            <a:ext cx="0" cy="228600"/>
          </a:xfrm>
          <a:prstGeom prst="line">
            <a:avLst/>
          </a:prstGeom>
          <a:noFill/>
          <a:ln w="38100" cap="flat" cmpd="sng" algn="ctr">
            <a:solidFill>
              <a:schemeClr val="tx1"/>
            </a:solidFill>
            <a:prstDash val="solid"/>
            <a:round/>
            <a:headEnd type="none" w="med" len="med"/>
            <a:tailEnd type="none" w="med" len="med"/>
          </a:ln>
          <a:effectLst/>
        </p:spPr>
      </p:cxnSp>
      <p:cxnSp>
        <p:nvCxnSpPr>
          <p:cNvPr id="77" name="Straight Connector 76"/>
          <p:cNvCxnSpPr/>
          <p:nvPr/>
        </p:nvCxnSpPr>
        <p:spPr bwMode="auto">
          <a:xfrm>
            <a:off x="2049926" y="5978523"/>
            <a:ext cx="312274" cy="0"/>
          </a:xfrm>
          <a:prstGeom prst="line">
            <a:avLst/>
          </a:prstGeom>
          <a:noFill/>
          <a:ln w="38100" cap="flat" cmpd="sng" algn="ctr">
            <a:solidFill>
              <a:schemeClr val="accent1"/>
            </a:solidFill>
            <a:prstDash val="solid"/>
            <a:round/>
            <a:headEnd type="none" w="med" len="med"/>
            <a:tailEnd type="none" w="med" len="med"/>
          </a:ln>
          <a:effectLst/>
        </p:spPr>
      </p:cxnSp>
      <p:cxnSp>
        <p:nvCxnSpPr>
          <p:cNvPr id="78" name="Straight Connector 77"/>
          <p:cNvCxnSpPr/>
          <p:nvPr/>
        </p:nvCxnSpPr>
        <p:spPr bwMode="auto">
          <a:xfrm flipH="1" flipV="1">
            <a:off x="998963" y="4648201"/>
            <a:ext cx="5710" cy="304800"/>
          </a:xfrm>
          <a:prstGeom prst="line">
            <a:avLst/>
          </a:prstGeom>
          <a:noFill/>
          <a:ln w="38100" cap="flat" cmpd="sng" algn="ctr">
            <a:solidFill>
              <a:schemeClr val="accent1"/>
            </a:solidFill>
            <a:prstDash val="solid"/>
            <a:round/>
            <a:headEnd type="none" w="med" len="med"/>
            <a:tailEnd type="none" w="med" len="med"/>
          </a:ln>
          <a:effectLst/>
        </p:spPr>
      </p:cxnSp>
      <p:cxnSp>
        <p:nvCxnSpPr>
          <p:cNvPr id="79" name="Straight Connector 78"/>
          <p:cNvCxnSpPr/>
          <p:nvPr/>
        </p:nvCxnSpPr>
        <p:spPr bwMode="auto">
          <a:xfrm flipV="1">
            <a:off x="2452295" y="4975455"/>
            <a:ext cx="263965" cy="158436"/>
          </a:xfrm>
          <a:prstGeom prst="line">
            <a:avLst/>
          </a:prstGeom>
          <a:noFill/>
          <a:ln w="38100" cap="flat" cmpd="sng" algn="ctr">
            <a:solidFill>
              <a:schemeClr val="accent1"/>
            </a:solidFill>
            <a:prstDash val="solid"/>
            <a:round/>
            <a:headEnd type="none" w="med" len="med"/>
            <a:tailEnd type="none" w="med" len="med"/>
          </a:ln>
          <a:effectLst/>
        </p:spPr>
      </p:cxnSp>
      <p:cxnSp>
        <p:nvCxnSpPr>
          <p:cNvPr id="80" name="Straight Connector 79"/>
          <p:cNvCxnSpPr/>
          <p:nvPr/>
        </p:nvCxnSpPr>
        <p:spPr bwMode="auto">
          <a:xfrm flipV="1">
            <a:off x="1844113" y="4269595"/>
            <a:ext cx="152065" cy="279217"/>
          </a:xfrm>
          <a:prstGeom prst="line">
            <a:avLst/>
          </a:prstGeom>
          <a:noFill/>
          <a:ln w="38100" cap="flat" cmpd="sng" algn="ctr">
            <a:solidFill>
              <a:schemeClr val="accent1"/>
            </a:solidFill>
            <a:prstDash val="solid"/>
            <a:round/>
            <a:headEnd type="none" w="med" len="med"/>
            <a:tailEnd type="none" w="med" len="med"/>
          </a:ln>
          <a:effectLst/>
        </p:spPr>
      </p:cxnSp>
    </p:spTree>
    <p:extLst>
      <p:ext uri="{BB962C8B-B14F-4D97-AF65-F5344CB8AC3E}">
        <p14:creationId xmlns:p14="http://schemas.microsoft.com/office/powerpoint/2010/main" val="32594479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Circulant Embedding (Kroese and Botev 2013)</a:t>
            </a:r>
          </a:p>
        </p:txBody>
      </p:sp>
      <p:sp>
        <p:nvSpPr>
          <p:cNvPr id="4" name="Freeform 3"/>
          <p:cNvSpPr/>
          <p:nvPr/>
        </p:nvSpPr>
        <p:spPr bwMode="auto">
          <a:xfrm>
            <a:off x="223024" y="4282069"/>
            <a:ext cx="2509025" cy="2118731"/>
          </a:xfrm>
          <a:custGeom>
            <a:avLst/>
            <a:gdLst>
              <a:gd name="connsiteX0" fmla="*/ 1103971 w 2509025"/>
              <a:gd name="connsiteY0" fmla="*/ 33453 h 2118731"/>
              <a:gd name="connsiteX1" fmla="*/ 100361 w 2509025"/>
              <a:gd name="connsiteY1" fmla="*/ 367990 h 2118731"/>
              <a:gd name="connsiteX2" fmla="*/ 0 w 2509025"/>
              <a:gd name="connsiteY2" fmla="*/ 1215482 h 2118731"/>
              <a:gd name="connsiteX3" fmla="*/ 223025 w 2509025"/>
              <a:gd name="connsiteY3" fmla="*/ 1906858 h 2118731"/>
              <a:gd name="connsiteX4" fmla="*/ 423747 w 2509025"/>
              <a:gd name="connsiteY4" fmla="*/ 1962614 h 2118731"/>
              <a:gd name="connsiteX5" fmla="*/ 814039 w 2509025"/>
              <a:gd name="connsiteY5" fmla="*/ 2040673 h 2118731"/>
              <a:gd name="connsiteX6" fmla="*/ 914400 w 2509025"/>
              <a:gd name="connsiteY6" fmla="*/ 2062975 h 2118731"/>
              <a:gd name="connsiteX7" fmla="*/ 1103971 w 2509025"/>
              <a:gd name="connsiteY7" fmla="*/ 2096429 h 2118731"/>
              <a:gd name="connsiteX8" fmla="*/ 1148576 w 2509025"/>
              <a:gd name="connsiteY8" fmla="*/ 2107580 h 2118731"/>
              <a:gd name="connsiteX9" fmla="*/ 1427356 w 2509025"/>
              <a:gd name="connsiteY9" fmla="*/ 2118731 h 2118731"/>
              <a:gd name="connsiteX10" fmla="*/ 1672683 w 2509025"/>
              <a:gd name="connsiteY10" fmla="*/ 2118731 h 2118731"/>
              <a:gd name="connsiteX11" fmla="*/ 1862254 w 2509025"/>
              <a:gd name="connsiteY11" fmla="*/ 2029521 h 2118731"/>
              <a:gd name="connsiteX12" fmla="*/ 1962615 w 2509025"/>
              <a:gd name="connsiteY12" fmla="*/ 1973765 h 2118731"/>
              <a:gd name="connsiteX13" fmla="*/ 2018371 w 2509025"/>
              <a:gd name="connsiteY13" fmla="*/ 1918009 h 2118731"/>
              <a:gd name="connsiteX14" fmla="*/ 2141035 w 2509025"/>
              <a:gd name="connsiteY14" fmla="*/ 1761892 h 2118731"/>
              <a:gd name="connsiteX15" fmla="*/ 2141035 w 2509025"/>
              <a:gd name="connsiteY15" fmla="*/ 1505414 h 2118731"/>
              <a:gd name="connsiteX16" fmla="*/ 2141035 w 2509025"/>
              <a:gd name="connsiteY16" fmla="*/ 1282390 h 2118731"/>
              <a:gd name="connsiteX17" fmla="*/ 2085278 w 2509025"/>
              <a:gd name="connsiteY17" fmla="*/ 1115121 h 2118731"/>
              <a:gd name="connsiteX18" fmla="*/ 2040674 w 2509025"/>
              <a:gd name="connsiteY18" fmla="*/ 992458 h 2118731"/>
              <a:gd name="connsiteX19" fmla="*/ 2196791 w 2509025"/>
              <a:gd name="connsiteY19" fmla="*/ 680224 h 2118731"/>
              <a:gd name="connsiteX20" fmla="*/ 2274849 w 2509025"/>
              <a:gd name="connsiteY20" fmla="*/ 613317 h 2118731"/>
              <a:gd name="connsiteX21" fmla="*/ 2297152 w 2509025"/>
              <a:gd name="connsiteY21" fmla="*/ 591014 h 2118731"/>
              <a:gd name="connsiteX22" fmla="*/ 2330605 w 2509025"/>
              <a:gd name="connsiteY22" fmla="*/ 568712 h 2118731"/>
              <a:gd name="connsiteX23" fmla="*/ 2397513 w 2509025"/>
              <a:gd name="connsiteY23" fmla="*/ 546409 h 2118731"/>
              <a:gd name="connsiteX24" fmla="*/ 2486722 w 2509025"/>
              <a:gd name="connsiteY24" fmla="*/ 479502 h 2118731"/>
              <a:gd name="connsiteX25" fmla="*/ 2509025 w 2509025"/>
              <a:gd name="connsiteY25" fmla="*/ 278780 h 2118731"/>
              <a:gd name="connsiteX26" fmla="*/ 2442117 w 2509025"/>
              <a:gd name="connsiteY26" fmla="*/ 200721 h 2118731"/>
              <a:gd name="connsiteX27" fmla="*/ 2375210 w 2509025"/>
              <a:gd name="connsiteY27" fmla="*/ 122663 h 2118731"/>
              <a:gd name="connsiteX28" fmla="*/ 2364059 w 2509025"/>
              <a:gd name="connsiteY28" fmla="*/ 89209 h 2118731"/>
              <a:gd name="connsiteX29" fmla="*/ 2330605 w 2509025"/>
              <a:gd name="connsiteY29" fmla="*/ 66907 h 2118731"/>
              <a:gd name="connsiteX30" fmla="*/ 2286000 w 2509025"/>
              <a:gd name="connsiteY30" fmla="*/ 44604 h 2118731"/>
              <a:gd name="connsiteX31" fmla="*/ 2185639 w 2509025"/>
              <a:gd name="connsiteY31" fmla="*/ 22302 h 2118731"/>
              <a:gd name="connsiteX32" fmla="*/ 2141035 w 2509025"/>
              <a:gd name="connsiteY32" fmla="*/ 11151 h 2118731"/>
              <a:gd name="connsiteX33" fmla="*/ 2085278 w 2509025"/>
              <a:gd name="connsiteY33" fmla="*/ 0 h 2118731"/>
              <a:gd name="connsiteX34" fmla="*/ 1984917 w 2509025"/>
              <a:gd name="connsiteY34" fmla="*/ 0 h 2118731"/>
              <a:gd name="connsiteX35" fmla="*/ 1884556 w 2509025"/>
              <a:gd name="connsiteY35" fmla="*/ 33453 h 2118731"/>
              <a:gd name="connsiteX36" fmla="*/ 1851103 w 2509025"/>
              <a:gd name="connsiteY36" fmla="*/ 55756 h 2118731"/>
              <a:gd name="connsiteX37" fmla="*/ 1828800 w 2509025"/>
              <a:gd name="connsiteY37" fmla="*/ 66907 h 2118731"/>
              <a:gd name="connsiteX38" fmla="*/ 1706137 w 2509025"/>
              <a:gd name="connsiteY38" fmla="*/ 89209 h 2118731"/>
              <a:gd name="connsiteX39" fmla="*/ 1494264 w 2509025"/>
              <a:gd name="connsiteY39" fmla="*/ 122663 h 2118731"/>
              <a:gd name="connsiteX40" fmla="*/ 1360449 w 2509025"/>
              <a:gd name="connsiteY40" fmla="*/ 122663 h 2118731"/>
              <a:gd name="connsiteX41" fmla="*/ 1260088 w 2509025"/>
              <a:gd name="connsiteY41" fmla="*/ 100360 h 2118731"/>
              <a:gd name="connsiteX42" fmla="*/ 1193181 w 2509025"/>
              <a:gd name="connsiteY42" fmla="*/ 78058 h 2118731"/>
              <a:gd name="connsiteX43" fmla="*/ 1159727 w 2509025"/>
              <a:gd name="connsiteY43" fmla="*/ 66907 h 2118731"/>
              <a:gd name="connsiteX44" fmla="*/ 1103971 w 2509025"/>
              <a:gd name="connsiteY44" fmla="*/ 33453 h 211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09025" h="2118731">
                <a:moveTo>
                  <a:pt x="1103971" y="33453"/>
                </a:moveTo>
                <a:lnTo>
                  <a:pt x="100361" y="367990"/>
                </a:lnTo>
                <a:lnTo>
                  <a:pt x="0" y="1215482"/>
                </a:lnTo>
                <a:lnTo>
                  <a:pt x="223025" y="1906858"/>
                </a:lnTo>
                <a:cubicBezTo>
                  <a:pt x="334355" y="1986380"/>
                  <a:pt x="269108" y="1962614"/>
                  <a:pt x="423747" y="1962614"/>
                </a:cubicBezTo>
                <a:lnTo>
                  <a:pt x="814039" y="2040673"/>
                </a:lnTo>
                <a:cubicBezTo>
                  <a:pt x="847493" y="2048107"/>
                  <a:pt x="880747" y="2056503"/>
                  <a:pt x="914400" y="2062975"/>
                </a:cubicBezTo>
                <a:cubicBezTo>
                  <a:pt x="977412" y="2075093"/>
                  <a:pt x="1041720" y="2080867"/>
                  <a:pt x="1103971" y="2096429"/>
                </a:cubicBezTo>
                <a:lnTo>
                  <a:pt x="1148576" y="2107580"/>
                </a:lnTo>
                <a:lnTo>
                  <a:pt x="1427356" y="2118731"/>
                </a:lnTo>
                <a:lnTo>
                  <a:pt x="1672683" y="2118731"/>
                </a:lnTo>
                <a:lnTo>
                  <a:pt x="1862254" y="2029521"/>
                </a:lnTo>
                <a:cubicBezTo>
                  <a:pt x="1895708" y="2010936"/>
                  <a:pt x="1931474" y="1996009"/>
                  <a:pt x="1962615" y="1973765"/>
                </a:cubicBezTo>
                <a:cubicBezTo>
                  <a:pt x="1984003" y="1958488"/>
                  <a:pt x="2018371" y="1918009"/>
                  <a:pt x="2018371" y="1918009"/>
                </a:cubicBezTo>
                <a:lnTo>
                  <a:pt x="2141035" y="1761892"/>
                </a:lnTo>
                <a:lnTo>
                  <a:pt x="2141035" y="1505414"/>
                </a:lnTo>
                <a:lnTo>
                  <a:pt x="2141035" y="1282390"/>
                </a:lnTo>
                <a:cubicBezTo>
                  <a:pt x="2093986" y="1129480"/>
                  <a:pt x="2119041" y="1182644"/>
                  <a:pt x="2085278" y="1115121"/>
                </a:cubicBezTo>
                <a:lnTo>
                  <a:pt x="2040674" y="992458"/>
                </a:lnTo>
                <a:lnTo>
                  <a:pt x="2196791" y="680224"/>
                </a:lnTo>
                <a:cubicBezTo>
                  <a:pt x="2222810" y="657922"/>
                  <a:pt x="2249236" y="636084"/>
                  <a:pt x="2274849" y="613317"/>
                </a:cubicBezTo>
                <a:cubicBezTo>
                  <a:pt x="2282707" y="606332"/>
                  <a:pt x="2288942" y="597582"/>
                  <a:pt x="2297152" y="591014"/>
                </a:cubicBezTo>
                <a:cubicBezTo>
                  <a:pt x="2307617" y="582642"/>
                  <a:pt x="2330605" y="568712"/>
                  <a:pt x="2330605" y="568712"/>
                </a:cubicBezTo>
                <a:lnTo>
                  <a:pt x="2397513" y="546409"/>
                </a:lnTo>
                <a:lnTo>
                  <a:pt x="2486722" y="479502"/>
                </a:lnTo>
                <a:lnTo>
                  <a:pt x="2509025" y="278780"/>
                </a:lnTo>
                <a:cubicBezTo>
                  <a:pt x="2486722" y="252760"/>
                  <a:pt x="2465170" y="226079"/>
                  <a:pt x="2442117" y="200721"/>
                </a:cubicBezTo>
                <a:cubicBezTo>
                  <a:pt x="2374515" y="126359"/>
                  <a:pt x="2417795" y="186539"/>
                  <a:pt x="2375210" y="122663"/>
                </a:cubicBezTo>
                <a:cubicBezTo>
                  <a:pt x="2371493" y="111512"/>
                  <a:pt x="2371402" y="98388"/>
                  <a:pt x="2364059" y="89209"/>
                </a:cubicBezTo>
                <a:cubicBezTo>
                  <a:pt x="2355687" y="78744"/>
                  <a:pt x="2342241" y="73556"/>
                  <a:pt x="2330605" y="66907"/>
                </a:cubicBezTo>
                <a:cubicBezTo>
                  <a:pt x="2316172" y="58660"/>
                  <a:pt x="2301565" y="50441"/>
                  <a:pt x="2286000" y="44604"/>
                </a:cubicBezTo>
                <a:cubicBezTo>
                  <a:pt x="2266220" y="37187"/>
                  <a:pt x="2202982" y="26156"/>
                  <a:pt x="2185639" y="22302"/>
                </a:cubicBezTo>
                <a:cubicBezTo>
                  <a:pt x="2170678" y="18977"/>
                  <a:pt x="2155996" y="14476"/>
                  <a:pt x="2141035" y="11151"/>
                </a:cubicBezTo>
                <a:cubicBezTo>
                  <a:pt x="2122533" y="7039"/>
                  <a:pt x="2085278" y="0"/>
                  <a:pt x="2085278" y="0"/>
                </a:cubicBezTo>
                <a:lnTo>
                  <a:pt x="1984917" y="0"/>
                </a:lnTo>
                <a:cubicBezTo>
                  <a:pt x="1951463" y="11151"/>
                  <a:pt x="1917107" y="19890"/>
                  <a:pt x="1884556" y="33453"/>
                </a:cubicBezTo>
                <a:cubicBezTo>
                  <a:pt x="1872185" y="38608"/>
                  <a:pt x="1862595" y="48861"/>
                  <a:pt x="1851103" y="55756"/>
                </a:cubicBezTo>
                <a:cubicBezTo>
                  <a:pt x="1843976" y="60032"/>
                  <a:pt x="1836234" y="63190"/>
                  <a:pt x="1828800" y="66907"/>
                </a:cubicBezTo>
                <a:lnTo>
                  <a:pt x="1706137" y="89209"/>
                </a:lnTo>
                <a:cubicBezTo>
                  <a:pt x="1524289" y="125579"/>
                  <a:pt x="1595729" y="122663"/>
                  <a:pt x="1494264" y="122663"/>
                </a:cubicBezTo>
                <a:lnTo>
                  <a:pt x="1360449" y="122663"/>
                </a:lnTo>
                <a:cubicBezTo>
                  <a:pt x="1326995" y="115229"/>
                  <a:pt x="1293201" y="109190"/>
                  <a:pt x="1260088" y="100360"/>
                </a:cubicBezTo>
                <a:cubicBezTo>
                  <a:pt x="1237373" y="94303"/>
                  <a:pt x="1215483" y="85492"/>
                  <a:pt x="1193181" y="78058"/>
                </a:cubicBezTo>
                <a:lnTo>
                  <a:pt x="1159727" y="66907"/>
                </a:lnTo>
                <a:cubicBezTo>
                  <a:pt x="1152674" y="64556"/>
                  <a:pt x="1144859" y="66907"/>
                  <a:pt x="1103971" y="33453"/>
                </a:cubicBezTo>
                <a:close/>
              </a:path>
            </a:pathLst>
          </a:custGeom>
          <a:solidFill>
            <a:srgbClr val="FFFFCC"/>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5" name="Group 4"/>
          <p:cNvGrpSpPr/>
          <p:nvPr/>
        </p:nvGrpSpPr>
        <p:grpSpPr>
          <a:xfrm>
            <a:off x="685800" y="4789449"/>
            <a:ext cx="1295400" cy="1066800"/>
            <a:chOff x="685800" y="4267200"/>
            <a:chExt cx="1295400" cy="1066800"/>
          </a:xfrm>
        </p:grpSpPr>
        <p:sp>
          <p:nvSpPr>
            <p:cNvPr id="6" name="Oval 5"/>
            <p:cNvSpPr/>
            <p:nvPr/>
          </p:nvSpPr>
          <p:spPr bwMode="auto">
            <a:xfrm>
              <a:off x="685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7" name="Oval 6"/>
            <p:cNvSpPr/>
            <p:nvPr/>
          </p:nvSpPr>
          <p:spPr bwMode="auto">
            <a:xfrm>
              <a:off x="1066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8" name="Oval 7"/>
            <p:cNvSpPr/>
            <p:nvPr/>
          </p:nvSpPr>
          <p:spPr bwMode="auto">
            <a:xfrm>
              <a:off x="1447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9" name="Oval 8"/>
            <p:cNvSpPr/>
            <p:nvPr/>
          </p:nvSpPr>
          <p:spPr bwMode="auto">
            <a:xfrm>
              <a:off x="1828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0" name="Oval 9"/>
            <p:cNvSpPr/>
            <p:nvPr/>
          </p:nvSpPr>
          <p:spPr bwMode="auto">
            <a:xfrm>
              <a:off x="685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1" name="Oval 10"/>
            <p:cNvSpPr/>
            <p:nvPr/>
          </p:nvSpPr>
          <p:spPr bwMode="auto">
            <a:xfrm>
              <a:off x="1066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2" name="Oval 11"/>
            <p:cNvSpPr/>
            <p:nvPr/>
          </p:nvSpPr>
          <p:spPr bwMode="auto">
            <a:xfrm>
              <a:off x="1447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 name="Oval 12"/>
            <p:cNvSpPr/>
            <p:nvPr/>
          </p:nvSpPr>
          <p:spPr bwMode="auto">
            <a:xfrm>
              <a:off x="1828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4" name="Oval 13"/>
            <p:cNvSpPr/>
            <p:nvPr/>
          </p:nvSpPr>
          <p:spPr bwMode="auto">
            <a:xfrm>
              <a:off x="685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5" name="Oval 14"/>
            <p:cNvSpPr/>
            <p:nvPr/>
          </p:nvSpPr>
          <p:spPr bwMode="auto">
            <a:xfrm>
              <a:off x="1066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6" name="Oval 15"/>
            <p:cNvSpPr/>
            <p:nvPr/>
          </p:nvSpPr>
          <p:spPr bwMode="auto">
            <a:xfrm>
              <a:off x="1447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7" name="Oval 16"/>
            <p:cNvSpPr/>
            <p:nvPr/>
          </p:nvSpPr>
          <p:spPr bwMode="auto">
            <a:xfrm>
              <a:off x="1828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8" name="Oval 17"/>
            <p:cNvSpPr/>
            <p:nvPr/>
          </p:nvSpPr>
          <p:spPr bwMode="auto">
            <a:xfrm>
              <a:off x="685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9" name="Oval 18"/>
            <p:cNvSpPr/>
            <p:nvPr/>
          </p:nvSpPr>
          <p:spPr bwMode="auto">
            <a:xfrm>
              <a:off x="1066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0" name="Oval 19"/>
            <p:cNvSpPr/>
            <p:nvPr/>
          </p:nvSpPr>
          <p:spPr bwMode="auto">
            <a:xfrm>
              <a:off x="1447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1" name="Oval 20"/>
            <p:cNvSpPr/>
            <p:nvPr/>
          </p:nvSpPr>
          <p:spPr bwMode="auto">
            <a:xfrm>
              <a:off x="1828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sp>
        <p:nvSpPr>
          <p:cNvPr id="22" name="TextBox 21"/>
          <p:cNvSpPr txBox="1"/>
          <p:nvPr/>
        </p:nvSpPr>
        <p:spPr>
          <a:xfrm>
            <a:off x="2286000" y="5013584"/>
            <a:ext cx="2286000" cy="461665"/>
          </a:xfrm>
          <a:prstGeom prst="rect">
            <a:avLst/>
          </a:prstGeom>
          <a:noFill/>
        </p:spPr>
        <p:txBody>
          <a:bodyPr wrap="square" rtlCol="0">
            <a:spAutoFit/>
          </a:bodyPr>
          <a:lstStyle/>
          <a:p>
            <a:pPr algn="ctr"/>
            <a:r>
              <a:rPr lang="en-US" sz="2400" dirty="0">
                <a:solidFill>
                  <a:schemeClr val="accent2"/>
                </a:solidFill>
                <a:latin typeface="+mj-lt"/>
              </a:rPr>
              <a:t>4 x 4 = 16 sites</a:t>
            </a:r>
          </a:p>
        </p:txBody>
      </p:sp>
      <p:sp>
        <p:nvSpPr>
          <p:cNvPr id="23" name="Right Arrow 22"/>
          <p:cNvSpPr/>
          <p:nvPr/>
        </p:nvSpPr>
        <p:spPr bwMode="auto">
          <a:xfrm>
            <a:off x="4648200" y="5047279"/>
            <a:ext cx="457200" cy="427970"/>
          </a:xfrm>
          <a:prstGeom prst="rightArrow">
            <a:avLst/>
          </a:prstGeom>
          <a:solidFill>
            <a:srgbClr val="00B050"/>
          </a:solidFill>
          <a:ln w="19050" cap="flat" cmpd="sng" algn="ctr">
            <a:solidFill>
              <a:srgbClr val="00B05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aphicFrame>
        <p:nvGraphicFramePr>
          <p:cNvPr id="24" name="Object 4"/>
          <p:cNvGraphicFramePr>
            <a:graphicFrameLocks noChangeAspect="1"/>
          </p:cNvGraphicFramePr>
          <p:nvPr>
            <p:extLst/>
          </p:nvPr>
        </p:nvGraphicFramePr>
        <p:xfrm>
          <a:off x="5049838" y="4103688"/>
          <a:ext cx="4170362" cy="2286000"/>
        </p:xfrm>
        <a:graphic>
          <a:graphicData uri="http://schemas.openxmlformats.org/presentationml/2006/ole">
            <mc:AlternateContent xmlns:mc="http://schemas.openxmlformats.org/markup-compatibility/2006">
              <mc:Choice xmlns:v="urn:schemas-microsoft-com:vml" Requires="v">
                <p:oleObj spid="_x0000_s10548" name="Equation" r:id="rId3" imgW="1714320" imgH="939600" progId="Equation.DSMT4">
                  <p:embed/>
                </p:oleObj>
              </mc:Choice>
              <mc:Fallback>
                <p:oleObj name="Equation" r:id="rId3" imgW="1714320" imgH="939600" progId="Equation.DSMT4">
                  <p:embed/>
                  <p:pic>
                    <p:nvPicPr>
                      <p:cNvPr id="24" name="Object 4"/>
                      <p:cNvPicPr>
                        <a:picLocks noChangeAspect="1" noChangeArrowheads="1"/>
                      </p:cNvPicPr>
                      <p:nvPr/>
                    </p:nvPicPr>
                    <p:blipFill>
                      <a:blip r:embed="rId4"/>
                      <a:srcRect/>
                      <a:stretch>
                        <a:fillRect/>
                      </a:stretch>
                    </p:blipFill>
                    <p:spPr bwMode="auto">
                      <a:xfrm>
                        <a:off x="5049838" y="4103688"/>
                        <a:ext cx="4170362"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 name="TextBox 24"/>
          <p:cNvSpPr txBox="1"/>
          <p:nvPr/>
        </p:nvSpPr>
        <p:spPr>
          <a:xfrm>
            <a:off x="685800" y="4462046"/>
            <a:ext cx="228600" cy="338554"/>
          </a:xfrm>
          <a:prstGeom prst="rect">
            <a:avLst/>
          </a:prstGeom>
          <a:noFill/>
        </p:spPr>
        <p:txBody>
          <a:bodyPr wrap="square" rtlCol="0">
            <a:spAutoFit/>
          </a:bodyPr>
          <a:lstStyle/>
          <a:p>
            <a:pPr algn="ctr"/>
            <a:r>
              <a:rPr lang="en-US" sz="1600" dirty="0">
                <a:solidFill>
                  <a:schemeClr val="accent2"/>
                </a:solidFill>
                <a:latin typeface="+mj-lt"/>
              </a:rPr>
              <a:t>1</a:t>
            </a:r>
          </a:p>
        </p:txBody>
      </p:sp>
      <p:sp>
        <p:nvSpPr>
          <p:cNvPr id="26" name="TextBox 25"/>
          <p:cNvSpPr txBox="1"/>
          <p:nvPr/>
        </p:nvSpPr>
        <p:spPr>
          <a:xfrm>
            <a:off x="1066800" y="4462046"/>
            <a:ext cx="228600" cy="338554"/>
          </a:xfrm>
          <a:prstGeom prst="rect">
            <a:avLst/>
          </a:prstGeom>
          <a:noFill/>
        </p:spPr>
        <p:txBody>
          <a:bodyPr wrap="square" rtlCol="0">
            <a:spAutoFit/>
          </a:bodyPr>
          <a:lstStyle/>
          <a:p>
            <a:pPr algn="ctr"/>
            <a:r>
              <a:rPr lang="en-US" sz="1600" dirty="0">
                <a:solidFill>
                  <a:schemeClr val="accent2"/>
                </a:solidFill>
                <a:latin typeface="+mj-lt"/>
              </a:rPr>
              <a:t>2</a:t>
            </a:r>
          </a:p>
        </p:txBody>
      </p:sp>
      <p:sp>
        <p:nvSpPr>
          <p:cNvPr id="27" name="TextBox 26"/>
          <p:cNvSpPr txBox="1"/>
          <p:nvPr/>
        </p:nvSpPr>
        <p:spPr>
          <a:xfrm>
            <a:off x="1447800" y="4462046"/>
            <a:ext cx="228600" cy="338554"/>
          </a:xfrm>
          <a:prstGeom prst="rect">
            <a:avLst/>
          </a:prstGeom>
          <a:noFill/>
        </p:spPr>
        <p:txBody>
          <a:bodyPr wrap="square" rtlCol="0">
            <a:spAutoFit/>
          </a:bodyPr>
          <a:lstStyle/>
          <a:p>
            <a:pPr algn="ctr"/>
            <a:r>
              <a:rPr lang="en-US" sz="1600" dirty="0">
                <a:solidFill>
                  <a:schemeClr val="accent2"/>
                </a:solidFill>
                <a:latin typeface="+mj-lt"/>
              </a:rPr>
              <a:t>3</a:t>
            </a:r>
          </a:p>
        </p:txBody>
      </p:sp>
      <p:sp>
        <p:nvSpPr>
          <p:cNvPr id="28" name="TextBox 27"/>
          <p:cNvSpPr txBox="1"/>
          <p:nvPr/>
        </p:nvSpPr>
        <p:spPr>
          <a:xfrm>
            <a:off x="1828800" y="4462046"/>
            <a:ext cx="228600" cy="338554"/>
          </a:xfrm>
          <a:prstGeom prst="rect">
            <a:avLst/>
          </a:prstGeom>
          <a:noFill/>
        </p:spPr>
        <p:txBody>
          <a:bodyPr wrap="square" rtlCol="0">
            <a:spAutoFit/>
          </a:bodyPr>
          <a:lstStyle/>
          <a:p>
            <a:pPr algn="ctr"/>
            <a:r>
              <a:rPr lang="en-US" sz="1600" dirty="0">
                <a:solidFill>
                  <a:schemeClr val="accent2"/>
                </a:solidFill>
                <a:latin typeface="+mj-lt"/>
              </a:rPr>
              <a:t>4</a:t>
            </a:r>
          </a:p>
        </p:txBody>
      </p:sp>
      <p:sp>
        <p:nvSpPr>
          <p:cNvPr id="29" name="TextBox 28"/>
          <p:cNvSpPr txBox="1"/>
          <p:nvPr/>
        </p:nvSpPr>
        <p:spPr>
          <a:xfrm>
            <a:off x="6254019" y="6320135"/>
            <a:ext cx="2286000" cy="461665"/>
          </a:xfrm>
          <a:prstGeom prst="rect">
            <a:avLst/>
          </a:prstGeom>
          <a:noFill/>
        </p:spPr>
        <p:txBody>
          <a:bodyPr wrap="square" rtlCol="0">
            <a:spAutoFit/>
          </a:bodyPr>
          <a:lstStyle/>
          <a:p>
            <a:pPr algn="ctr"/>
            <a:r>
              <a:rPr lang="en-US" sz="2400" dirty="0">
                <a:solidFill>
                  <a:schemeClr val="accent2"/>
                </a:solidFill>
                <a:latin typeface="+mj-lt"/>
              </a:rPr>
              <a:t>16 x 16 Matrix</a:t>
            </a:r>
          </a:p>
        </p:txBody>
      </p:sp>
      <p:grpSp>
        <p:nvGrpSpPr>
          <p:cNvPr id="30" name="Group 29"/>
          <p:cNvGrpSpPr/>
          <p:nvPr/>
        </p:nvGrpSpPr>
        <p:grpSpPr>
          <a:xfrm>
            <a:off x="152400" y="152400"/>
            <a:ext cx="547255" cy="731185"/>
            <a:chOff x="3733800" y="1371600"/>
            <a:chExt cx="3352800" cy="5181600"/>
          </a:xfrm>
        </p:grpSpPr>
        <p:sp>
          <p:nvSpPr>
            <p:cNvPr id="31" name="Rounded Rectangle 30"/>
            <p:cNvSpPr/>
            <p:nvPr/>
          </p:nvSpPr>
          <p:spPr>
            <a:xfrm>
              <a:off x="3733800" y="1371600"/>
              <a:ext cx="3352800" cy="762000"/>
            </a:xfrm>
            <a:prstGeom prst="roundRect">
              <a:avLst/>
            </a:prstGeom>
            <a:solidFill>
              <a:schemeClr val="accent6">
                <a:lumMod val="20000"/>
                <a:lumOff val="80000"/>
              </a:schemeClr>
            </a:solidFill>
            <a:ln w="63500" cmpd="tri">
              <a:solidFill>
                <a:srgbClr val="00B050"/>
              </a:solidFill>
            </a:ln>
            <a:effectLst>
              <a:glow rad="2286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ounded Rectangle 31"/>
            <p:cNvSpPr/>
            <p:nvPr/>
          </p:nvSpPr>
          <p:spPr>
            <a:xfrm>
              <a:off x="3733800" y="37338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Rounded Rectangle 32"/>
            <p:cNvSpPr/>
            <p:nvPr/>
          </p:nvSpPr>
          <p:spPr>
            <a:xfrm>
              <a:off x="3733800" y="57912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34" name="Group 33"/>
            <p:cNvGrpSpPr/>
            <p:nvPr/>
          </p:nvGrpSpPr>
          <p:grpSpPr>
            <a:xfrm>
              <a:off x="4076700" y="2362200"/>
              <a:ext cx="2667000" cy="1066800"/>
              <a:chOff x="4114800" y="2362200"/>
              <a:chExt cx="2667000" cy="1066800"/>
            </a:xfrm>
            <a:solidFill>
              <a:srgbClr val="CCE9AD"/>
            </a:solidFill>
          </p:grpSpPr>
          <p:sp>
            <p:nvSpPr>
              <p:cNvPr id="40" name="Chevron 39"/>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Striped Right Arrow 40"/>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hevron 41"/>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Chevron 42"/>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35" name="Group 34"/>
            <p:cNvGrpSpPr/>
            <p:nvPr/>
          </p:nvGrpSpPr>
          <p:grpSpPr>
            <a:xfrm>
              <a:off x="4076700" y="4648200"/>
              <a:ext cx="2667000" cy="1066800"/>
              <a:chOff x="4114800" y="2362200"/>
              <a:chExt cx="2667000" cy="1066800"/>
            </a:xfrm>
            <a:solidFill>
              <a:srgbClr val="CCE9AD"/>
            </a:solidFill>
          </p:grpSpPr>
          <p:sp>
            <p:nvSpPr>
              <p:cNvPr id="36" name="Chevron 35"/>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Striped Right Arrow 36"/>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hevron 37"/>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Chevron 38"/>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Tree>
    <p:extLst>
      <p:ext uri="{BB962C8B-B14F-4D97-AF65-F5344CB8AC3E}">
        <p14:creationId xmlns:p14="http://schemas.microsoft.com/office/powerpoint/2010/main" val="402554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p:bldP spid="23" grpId="0" animBg="1"/>
      <p:bldP spid="25" grpId="0"/>
      <p:bldP spid="26" grpId="0"/>
      <p:bldP spid="27" grpId="0"/>
      <p:bldP spid="28" grpId="0"/>
      <p:bldP spid="29"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Circulant Embedding (Kroese and Botev 2013)</a:t>
            </a:r>
          </a:p>
        </p:txBody>
      </p:sp>
      <p:sp>
        <p:nvSpPr>
          <p:cNvPr id="3" name="Content Placeholder 2"/>
          <p:cNvSpPr>
            <a:spLocks noGrp="1"/>
          </p:cNvSpPr>
          <p:nvPr>
            <p:ph idx="1"/>
          </p:nvPr>
        </p:nvSpPr>
        <p:spPr/>
        <p:txBody>
          <a:bodyPr/>
          <a:lstStyle/>
          <a:p>
            <a:r>
              <a:rPr lang="en-US" dirty="0"/>
              <a:t>Covariance matrix fully defined by the first row (if gridded)</a:t>
            </a:r>
          </a:p>
        </p:txBody>
      </p:sp>
      <p:sp>
        <p:nvSpPr>
          <p:cNvPr id="4" name="Freeform 3"/>
          <p:cNvSpPr/>
          <p:nvPr/>
        </p:nvSpPr>
        <p:spPr bwMode="auto">
          <a:xfrm>
            <a:off x="223024" y="4282069"/>
            <a:ext cx="2509025" cy="2118731"/>
          </a:xfrm>
          <a:custGeom>
            <a:avLst/>
            <a:gdLst>
              <a:gd name="connsiteX0" fmla="*/ 1103971 w 2509025"/>
              <a:gd name="connsiteY0" fmla="*/ 33453 h 2118731"/>
              <a:gd name="connsiteX1" fmla="*/ 100361 w 2509025"/>
              <a:gd name="connsiteY1" fmla="*/ 367990 h 2118731"/>
              <a:gd name="connsiteX2" fmla="*/ 0 w 2509025"/>
              <a:gd name="connsiteY2" fmla="*/ 1215482 h 2118731"/>
              <a:gd name="connsiteX3" fmla="*/ 223025 w 2509025"/>
              <a:gd name="connsiteY3" fmla="*/ 1906858 h 2118731"/>
              <a:gd name="connsiteX4" fmla="*/ 423747 w 2509025"/>
              <a:gd name="connsiteY4" fmla="*/ 1962614 h 2118731"/>
              <a:gd name="connsiteX5" fmla="*/ 814039 w 2509025"/>
              <a:gd name="connsiteY5" fmla="*/ 2040673 h 2118731"/>
              <a:gd name="connsiteX6" fmla="*/ 914400 w 2509025"/>
              <a:gd name="connsiteY6" fmla="*/ 2062975 h 2118731"/>
              <a:gd name="connsiteX7" fmla="*/ 1103971 w 2509025"/>
              <a:gd name="connsiteY7" fmla="*/ 2096429 h 2118731"/>
              <a:gd name="connsiteX8" fmla="*/ 1148576 w 2509025"/>
              <a:gd name="connsiteY8" fmla="*/ 2107580 h 2118731"/>
              <a:gd name="connsiteX9" fmla="*/ 1427356 w 2509025"/>
              <a:gd name="connsiteY9" fmla="*/ 2118731 h 2118731"/>
              <a:gd name="connsiteX10" fmla="*/ 1672683 w 2509025"/>
              <a:gd name="connsiteY10" fmla="*/ 2118731 h 2118731"/>
              <a:gd name="connsiteX11" fmla="*/ 1862254 w 2509025"/>
              <a:gd name="connsiteY11" fmla="*/ 2029521 h 2118731"/>
              <a:gd name="connsiteX12" fmla="*/ 1962615 w 2509025"/>
              <a:gd name="connsiteY12" fmla="*/ 1973765 h 2118731"/>
              <a:gd name="connsiteX13" fmla="*/ 2018371 w 2509025"/>
              <a:gd name="connsiteY13" fmla="*/ 1918009 h 2118731"/>
              <a:gd name="connsiteX14" fmla="*/ 2141035 w 2509025"/>
              <a:gd name="connsiteY14" fmla="*/ 1761892 h 2118731"/>
              <a:gd name="connsiteX15" fmla="*/ 2141035 w 2509025"/>
              <a:gd name="connsiteY15" fmla="*/ 1505414 h 2118731"/>
              <a:gd name="connsiteX16" fmla="*/ 2141035 w 2509025"/>
              <a:gd name="connsiteY16" fmla="*/ 1282390 h 2118731"/>
              <a:gd name="connsiteX17" fmla="*/ 2085278 w 2509025"/>
              <a:gd name="connsiteY17" fmla="*/ 1115121 h 2118731"/>
              <a:gd name="connsiteX18" fmla="*/ 2040674 w 2509025"/>
              <a:gd name="connsiteY18" fmla="*/ 992458 h 2118731"/>
              <a:gd name="connsiteX19" fmla="*/ 2196791 w 2509025"/>
              <a:gd name="connsiteY19" fmla="*/ 680224 h 2118731"/>
              <a:gd name="connsiteX20" fmla="*/ 2274849 w 2509025"/>
              <a:gd name="connsiteY20" fmla="*/ 613317 h 2118731"/>
              <a:gd name="connsiteX21" fmla="*/ 2297152 w 2509025"/>
              <a:gd name="connsiteY21" fmla="*/ 591014 h 2118731"/>
              <a:gd name="connsiteX22" fmla="*/ 2330605 w 2509025"/>
              <a:gd name="connsiteY22" fmla="*/ 568712 h 2118731"/>
              <a:gd name="connsiteX23" fmla="*/ 2397513 w 2509025"/>
              <a:gd name="connsiteY23" fmla="*/ 546409 h 2118731"/>
              <a:gd name="connsiteX24" fmla="*/ 2486722 w 2509025"/>
              <a:gd name="connsiteY24" fmla="*/ 479502 h 2118731"/>
              <a:gd name="connsiteX25" fmla="*/ 2509025 w 2509025"/>
              <a:gd name="connsiteY25" fmla="*/ 278780 h 2118731"/>
              <a:gd name="connsiteX26" fmla="*/ 2442117 w 2509025"/>
              <a:gd name="connsiteY26" fmla="*/ 200721 h 2118731"/>
              <a:gd name="connsiteX27" fmla="*/ 2375210 w 2509025"/>
              <a:gd name="connsiteY27" fmla="*/ 122663 h 2118731"/>
              <a:gd name="connsiteX28" fmla="*/ 2364059 w 2509025"/>
              <a:gd name="connsiteY28" fmla="*/ 89209 h 2118731"/>
              <a:gd name="connsiteX29" fmla="*/ 2330605 w 2509025"/>
              <a:gd name="connsiteY29" fmla="*/ 66907 h 2118731"/>
              <a:gd name="connsiteX30" fmla="*/ 2286000 w 2509025"/>
              <a:gd name="connsiteY30" fmla="*/ 44604 h 2118731"/>
              <a:gd name="connsiteX31" fmla="*/ 2185639 w 2509025"/>
              <a:gd name="connsiteY31" fmla="*/ 22302 h 2118731"/>
              <a:gd name="connsiteX32" fmla="*/ 2141035 w 2509025"/>
              <a:gd name="connsiteY32" fmla="*/ 11151 h 2118731"/>
              <a:gd name="connsiteX33" fmla="*/ 2085278 w 2509025"/>
              <a:gd name="connsiteY33" fmla="*/ 0 h 2118731"/>
              <a:gd name="connsiteX34" fmla="*/ 1984917 w 2509025"/>
              <a:gd name="connsiteY34" fmla="*/ 0 h 2118731"/>
              <a:gd name="connsiteX35" fmla="*/ 1884556 w 2509025"/>
              <a:gd name="connsiteY35" fmla="*/ 33453 h 2118731"/>
              <a:gd name="connsiteX36" fmla="*/ 1851103 w 2509025"/>
              <a:gd name="connsiteY36" fmla="*/ 55756 h 2118731"/>
              <a:gd name="connsiteX37" fmla="*/ 1828800 w 2509025"/>
              <a:gd name="connsiteY37" fmla="*/ 66907 h 2118731"/>
              <a:gd name="connsiteX38" fmla="*/ 1706137 w 2509025"/>
              <a:gd name="connsiteY38" fmla="*/ 89209 h 2118731"/>
              <a:gd name="connsiteX39" fmla="*/ 1494264 w 2509025"/>
              <a:gd name="connsiteY39" fmla="*/ 122663 h 2118731"/>
              <a:gd name="connsiteX40" fmla="*/ 1360449 w 2509025"/>
              <a:gd name="connsiteY40" fmla="*/ 122663 h 2118731"/>
              <a:gd name="connsiteX41" fmla="*/ 1260088 w 2509025"/>
              <a:gd name="connsiteY41" fmla="*/ 100360 h 2118731"/>
              <a:gd name="connsiteX42" fmla="*/ 1193181 w 2509025"/>
              <a:gd name="connsiteY42" fmla="*/ 78058 h 2118731"/>
              <a:gd name="connsiteX43" fmla="*/ 1159727 w 2509025"/>
              <a:gd name="connsiteY43" fmla="*/ 66907 h 2118731"/>
              <a:gd name="connsiteX44" fmla="*/ 1103971 w 2509025"/>
              <a:gd name="connsiteY44" fmla="*/ 33453 h 211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09025" h="2118731">
                <a:moveTo>
                  <a:pt x="1103971" y="33453"/>
                </a:moveTo>
                <a:lnTo>
                  <a:pt x="100361" y="367990"/>
                </a:lnTo>
                <a:lnTo>
                  <a:pt x="0" y="1215482"/>
                </a:lnTo>
                <a:lnTo>
                  <a:pt x="223025" y="1906858"/>
                </a:lnTo>
                <a:cubicBezTo>
                  <a:pt x="334355" y="1986380"/>
                  <a:pt x="269108" y="1962614"/>
                  <a:pt x="423747" y="1962614"/>
                </a:cubicBezTo>
                <a:lnTo>
                  <a:pt x="814039" y="2040673"/>
                </a:lnTo>
                <a:cubicBezTo>
                  <a:pt x="847493" y="2048107"/>
                  <a:pt x="880747" y="2056503"/>
                  <a:pt x="914400" y="2062975"/>
                </a:cubicBezTo>
                <a:cubicBezTo>
                  <a:pt x="977412" y="2075093"/>
                  <a:pt x="1041720" y="2080867"/>
                  <a:pt x="1103971" y="2096429"/>
                </a:cubicBezTo>
                <a:lnTo>
                  <a:pt x="1148576" y="2107580"/>
                </a:lnTo>
                <a:lnTo>
                  <a:pt x="1427356" y="2118731"/>
                </a:lnTo>
                <a:lnTo>
                  <a:pt x="1672683" y="2118731"/>
                </a:lnTo>
                <a:lnTo>
                  <a:pt x="1862254" y="2029521"/>
                </a:lnTo>
                <a:cubicBezTo>
                  <a:pt x="1895708" y="2010936"/>
                  <a:pt x="1931474" y="1996009"/>
                  <a:pt x="1962615" y="1973765"/>
                </a:cubicBezTo>
                <a:cubicBezTo>
                  <a:pt x="1984003" y="1958488"/>
                  <a:pt x="2018371" y="1918009"/>
                  <a:pt x="2018371" y="1918009"/>
                </a:cubicBezTo>
                <a:lnTo>
                  <a:pt x="2141035" y="1761892"/>
                </a:lnTo>
                <a:lnTo>
                  <a:pt x="2141035" y="1505414"/>
                </a:lnTo>
                <a:lnTo>
                  <a:pt x="2141035" y="1282390"/>
                </a:lnTo>
                <a:cubicBezTo>
                  <a:pt x="2093986" y="1129480"/>
                  <a:pt x="2119041" y="1182644"/>
                  <a:pt x="2085278" y="1115121"/>
                </a:cubicBezTo>
                <a:lnTo>
                  <a:pt x="2040674" y="992458"/>
                </a:lnTo>
                <a:lnTo>
                  <a:pt x="2196791" y="680224"/>
                </a:lnTo>
                <a:cubicBezTo>
                  <a:pt x="2222810" y="657922"/>
                  <a:pt x="2249236" y="636084"/>
                  <a:pt x="2274849" y="613317"/>
                </a:cubicBezTo>
                <a:cubicBezTo>
                  <a:pt x="2282707" y="606332"/>
                  <a:pt x="2288942" y="597582"/>
                  <a:pt x="2297152" y="591014"/>
                </a:cubicBezTo>
                <a:cubicBezTo>
                  <a:pt x="2307617" y="582642"/>
                  <a:pt x="2330605" y="568712"/>
                  <a:pt x="2330605" y="568712"/>
                </a:cubicBezTo>
                <a:lnTo>
                  <a:pt x="2397513" y="546409"/>
                </a:lnTo>
                <a:lnTo>
                  <a:pt x="2486722" y="479502"/>
                </a:lnTo>
                <a:lnTo>
                  <a:pt x="2509025" y="278780"/>
                </a:lnTo>
                <a:cubicBezTo>
                  <a:pt x="2486722" y="252760"/>
                  <a:pt x="2465170" y="226079"/>
                  <a:pt x="2442117" y="200721"/>
                </a:cubicBezTo>
                <a:cubicBezTo>
                  <a:pt x="2374515" y="126359"/>
                  <a:pt x="2417795" y="186539"/>
                  <a:pt x="2375210" y="122663"/>
                </a:cubicBezTo>
                <a:cubicBezTo>
                  <a:pt x="2371493" y="111512"/>
                  <a:pt x="2371402" y="98388"/>
                  <a:pt x="2364059" y="89209"/>
                </a:cubicBezTo>
                <a:cubicBezTo>
                  <a:pt x="2355687" y="78744"/>
                  <a:pt x="2342241" y="73556"/>
                  <a:pt x="2330605" y="66907"/>
                </a:cubicBezTo>
                <a:cubicBezTo>
                  <a:pt x="2316172" y="58660"/>
                  <a:pt x="2301565" y="50441"/>
                  <a:pt x="2286000" y="44604"/>
                </a:cubicBezTo>
                <a:cubicBezTo>
                  <a:pt x="2266220" y="37187"/>
                  <a:pt x="2202982" y="26156"/>
                  <a:pt x="2185639" y="22302"/>
                </a:cubicBezTo>
                <a:cubicBezTo>
                  <a:pt x="2170678" y="18977"/>
                  <a:pt x="2155996" y="14476"/>
                  <a:pt x="2141035" y="11151"/>
                </a:cubicBezTo>
                <a:cubicBezTo>
                  <a:pt x="2122533" y="7039"/>
                  <a:pt x="2085278" y="0"/>
                  <a:pt x="2085278" y="0"/>
                </a:cubicBezTo>
                <a:lnTo>
                  <a:pt x="1984917" y="0"/>
                </a:lnTo>
                <a:cubicBezTo>
                  <a:pt x="1951463" y="11151"/>
                  <a:pt x="1917107" y="19890"/>
                  <a:pt x="1884556" y="33453"/>
                </a:cubicBezTo>
                <a:cubicBezTo>
                  <a:pt x="1872185" y="38608"/>
                  <a:pt x="1862595" y="48861"/>
                  <a:pt x="1851103" y="55756"/>
                </a:cubicBezTo>
                <a:cubicBezTo>
                  <a:pt x="1843976" y="60032"/>
                  <a:pt x="1836234" y="63190"/>
                  <a:pt x="1828800" y="66907"/>
                </a:cubicBezTo>
                <a:lnTo>
                  <a:pt x="1706137" y="89209"/>
                </a:lnTo>
                <a:cubicBezTo>
                  <a:pt x="1524289" y="125579"/>
                  <a:pt x="1595729" y="122663"/>
                  <a:pt x="1494264" y="122663"/>
                </a:cubicBezTo>
                <a:lnTo>
                  <a:pt x="1360449" y="122663"/>
                </a:lnTo>
                <a:cubicBezTo>
                  <a:pt x="1326995" y="115229"/>
                  <a:pt x="1293201" y="109190"/>
                  <a:pt x="1260088" y="100360"/>
                </a:cubicBezTo>
                <a:cubicBezTo>
                  <a:pt x="1237373" y="94303"/>
                  <a:pt x="1215483" y="85492"/>
                  <a:pt x="1193181" y="78058"/>
                </a:cubicBezTo>
                <a:lnTo>
                  <a:pt x="1159727" y="66907"/>
                </a:lnTo>
                <a:cubicBezTo>
                  <a:pt x="1152674" y="64556"/>
                  <a:pt x="1144859" y="66907"/>
                  <a:pt x="1103971" y="33453"/>
                </a:cubicBezTo>
                <a:close/>
              </a:path>
            </a:pathLst>
          </a:custGeom>
          <a:solidFill>
            <a:srgbClr val="FFFFCC"/>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5" name="Group 4"/>
          <p:cNvGrpSpPr/>
          <p:nvPr/>
        </p:nvGrpSpPr>
        <p:grpSpPr>
          <a:xfrm>
            <a:off x="685800" y="4789449"/>
            <a:ext cx="1295400" cy="1066800"/>
            <a:chOff x="685800" y="4267200"/>
            <a:chExt cx="1295400" cy="1066800"/>
          </a:xfrm>
        </p:grpSpPr>
        <p:sp>
          <p:nvSpPr>
            <p:cNvPr id="6" name="Oval 5"/>
            <p:cNvSpPr/>
            <p:nvPr/>
          </p:nvSpPr>
          <p:spPr bwMode="auto">
            <a:xfrm>
              <a:off x="685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7" name="Oval 6"/>
            <p:cNvSpPr/>
            <p:nvPr/>
          </p:nvSpPr>
          <p:spPr bwMode="auto">
            <a:xfrm>
              <a:off x="1066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8" name="Oval 7"/>
            <p:cNvSpPr/>
            <p:nvPr/>
          </p:nvSpPr>
          <p:spPr bwMode="auto">
            <a:xfrm>
              <a:off x="1447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9" name="Oval 8"/>
            <p:cNvSpPr/>
            <p:nvPr/>
          </p:nvSpPr>
          <p:spPr bwMode="auto">
            <a:xfrm>
              <a:off x="1828800" y="42672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0" name="Oval 9"/>
            <p:cNvSpPr/>
            <p:nvPr/>
          </p:nvSpPr>
          <p:spPr bwMode="auto">
            <a:xfrm>
              <a:off x="685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1" name="Oval 10"/>
            <p:cNvSpPr/>
            <p:nvPr/>
          </p:nvSpPr>
          <p:spPr bwMode="auto">
            <a:xfrm>
              <a:off x="1066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2" name="Oval 11"/>
            <p:cNvSpPr/>
            <p:nvPr/>
          </p:nvSpPr>
          <p:spPr bwMode="auto">
            <a:xfrm>
              <a:off x="1447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 name="Oval 12"/>
            <p:cNvSpPr/>
            <p:nvPr/>
          </p:nvSpPr>
          <p:spPr bwMode="auto">
            <a:xfrm>
              <a:off x="1828800" y="45720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4" name="Oval 13"/>
            <p:cNvSpPr/>
            <p:nvPr/>
          </p:nvSpPr>
          <p:spPr bwMode="auto">
            <a:xfrm>
              <a:off x="685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5" name="Oval 14"/>
            <p:cNvSpPr/>
            <p:nvPr/>
          </p:nvSpPr>
          <p:spPr bwMode="auto">
            <a:xfrm>
              <a:off x="1066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6" name="Oval 15"/>
            <p:cNvSpPr/>
            <p:nvPr/>
          </p:nvSpPr>
          <p:spPr bwMode="auto">
            <a:xfrm>
              <a:off x="1447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7" name="Oval 16"/>
            <p:cNvSpPr/>
            <p:nvPr/>
          </p:nvSpPr>
          <p:spPr bwMode="auto">
            <a:xfrm>
              <a:off x="1828800" y="48768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8" name="Oval 17"/>
            <p:cNvSpPr/>
            <p:nvPr/>
          </p:nvSpPr>
          <p:spPr bwMode="auto">
            <a:xfrm>
              <a:off x="685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9" name="Oval 18"/>
            <p:cNvSpPr/>
            <p:nvPr/>
          </p:nvSpPr>
          <p:spPr bwMode="auto">
            <a:xfrm>
              <a:off x="1066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0" name="Oval 19"/>
            <p:cNvSpPr/>
            <p:nvPr/>
          </p:nvSpPr>
          <p:spPr bwMode="auto">
            <a:xfrm>
              <a:off x="1447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1" name="Oval 20"/>
            <p:cNvSpPr/>
            <p:nvPr/>
          </p:nvSpPr>
          <p:spPr bwMode="auto">
            <a:xfrm>
              <a:off x="1828800" y="5181600"/>
              <a:ext cx="152400" cy="152400"/>
            </a:xfrm>
            <a:prstGeom prst="ellipse">
              <a:avLst/>
            </a:prstGeom>
            <a:solidFill>
              <a:srgbClr val="0070C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sp>
        <p:nvSpPr>
          <p:cNvPr id="22" name="TextBox 21"/>
          <p:cNvSpPr txBox="1"/>
          <p:nvPr/>
        </p:nvSpPr>
        <p:spPr>
          <a:xfrm>
            <a:off x="2286000" y="5013584"/>
            <a:ext cx="2286000" cy="461665"/>
          </a:xfrm>
          <a:prstGeom prst="rect">
            <a:avLst/>
          </a:prstGeom>
          <a:noFill/>
        </p:spPr>
        <p:txBody>
          <a:bodyPr wrap="square" rtlCol="0">
            <a:spAutoFit/>
          </a:bodyPr>
          <a:lstStyle/>
          <a:p>
            <a:pPr algn="ctr"/>
            <a:r>
              <a:rPr lang="en-US" sz="2400" dirty="0">
                <a:solidFill>
                  <a:schemeClr val="accent2"/>
                </a:solidFill>
                <a:latin typeface="+mj-lt"/>
              </a:rPr>
              <a:t>4 x 4 = 16 sites</a:t>
            </a:r>
          </a:p>
        </p:txBody>
      </p:sp>
      <p:sp>
        <p:nvSpPr>
          <p:cNvPr id="23" name="Right Arrow 22"/>
          <p:cNvSpPr/>
          <p:nvPr/>
        </p:nvSpPr>
        <p:spPr bwMode="auto">
          <a:xfrm>
            <a:off x="4648200" y="5047279"/>
            <a:ext cx="457200" cy="427970"/>
          </a:xfrm>
          <a:prstGeom prst="rightArrow">
            <a:avLst/>
          </a:prstGeom>
          <a:solidFill>
            <a:srgbClr val="00B050"/>
          </a:solidFill>
          <a:ln w="19050" cap="flat" cmpd="sng" algn="ctr">
            <a:solidFill>
              <a:srgbClr val="00B05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aphicFrame>
        <p:nvGraphicFramePr>
          <p:cNvPr id="24" name="Object 4"/>
          <p:cNvGraphicFramePr>
            <a:graphicFrameLocks noChangeAspect="1"/>
          </p:cNvGraphicFramePr>
          <p:nvPr>
            <p:extLst/>
          </p:nvPr>
        </p:nvGraphicFramePr>
        <p:xfrm>
          <a:off x="5049838" y="4103688"/>
          <a:ext cx="4170362" cy="2286000"/>
        </p:xfrm>
        <a:graphic>
          <a:graphicData uri="http://schemas.openxmlformats.org/presentationml/2006/ole">
            <mc:AlternateContent xmlns:mc="http://schemas.openxmlformats.org/markup-compatibility/2006">
              <mc:Choice xmlns:v="urn:schemas-microsoft-com:vml" Requires="v">
                <p:oleObj spid="_x0000_s11572" name="Equation" r:id="rId3" imgW="1714320" imgH="939600" progId="Equation.DSMT4">
                  <p:embed/>
                </p:oleObj>
              </mc:Choice>
              <mc:Fallback>
                <p:oleObj name="Equation" r:id="rId3" imgW="1714320" imgH="939600" progId="Equation.DSMT4">
                  <p:embed/>
                  <p:pic>
                    <p:nvPicPr>
                      <p:cNvPr id="24" name="Object 4"/>
                      <p:cNvPicPr>
                        <a:picLocks noChangeAspect="1" noChangeArrowheads="1"/>
                      </p:cNvPicPr>
                      <p:nvPr/>
                    </p:nvPicPr>
                    <p:blipFill>
                      <a:blip r:embed="rId4"/>
                      <a:srcRect/>
                      <a:stretch>
                        <a:fillRect/>
                      </a:stretch>
                    </p:blipFill>
                    <p:spPr bwMode="auto">
                      <a:xfrm>
                        <a:off x="5049838" y="4103688"/>
                        <a:ext cx="4170362"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 name="TextBox 24"/>
          <p:cNvSpPr txBox="1"/>
          <p:nvPr/>
        </p:nvSpPr>
        <p:spPr>
          <a:xfrm>
            <a:off x="685800" y="4462046"/>
            <a:ext cx="228600" cy="338554"/>
          </a:xfrm>
          <a:prstGeom prst="rect">
            <a:avLst/>
          </a:prstGeom>
          <a:noFill/>
        </p:spPr>
        <p:txBody>
          <a:bodyPr wrap="square" rtlCol="0">
            <a:spAutoFit/>
          </a:bodyPr>
          <a:lstStyle/>
          <a:p>
            <a:pPr algn="ctr"/>
            <a:r>
              <a:rPr lang="en-US" sz="1600" dirty="0">
                <a:solidFill>
                  <a:schemeClr val="accent2"/>
                </a:solidFill>
                <a:latin typeface="+mj-lt"/>
              </a:rPr>
              <a:t>1</a:t>
            </a:r>
          </a:p>
        </p:txBody>
      </p:sp>
      <p:sp>
        <p:nvSpPr>
          <p:cNvPr id="26" name="TextBox 25"/>
          <p:cNvSpPr txBox="1"/>
          <p:nvPr/>
        </p:nvSpPr>
        <p:spPr>
          <a:xfrm>
            <a:off x="1066800" y="4462046"/>
            <a:ext cx="228600" cy="338554"/>
          </a:xfrm>
          <a:prstGeom prst="rect">
            <a:avLst/>
          </a:prstGeom>
          <a:noFill/>
        </p:spPr>
        <p:txBody>
          <a:bodyPr wrap="square" rtlCol="0">
            <a:spAutoFit/>
          </a:bodyPr>
          <a:lstStyle/>
          <a:p>
            <a:pPr algn="ctr"/>
            <a:r>
              <a:rPr lang="en-US" sz="1600" dirty="0">
                <a:solidFill>
                  <a:schemeClr val="accent2"/>
                </a:solidFill>
                <a:latin typeface="+mj-lt"/>
              </a:rPr>
              <a:t>2</a:t>
            </a:r>
          </a:p>
        </p:txBody>
      </p:sp>
      <p:sp>
        <p:nvSpPr>
          <p:cNvPr id="27" name="TextBox 26"/>
          <p:cNvSpPr txBox="1"/>
          <p:nvPr/>
        </p:nvSpPr>
        <p:spPr>
          <a:xfrm>
            <a:off x="1447800" y="4462046"/>
            <a:ext cx="228600" cy="338554"/>
          </a:xfrm>
          <a:prstGeom prst="rect">
            <a:avLst/>
          </a:prstGeom>
          <a:noFill/>
        </p:spPr>
        <p:txBody>
          <a:bodyPr wrap="square" rtlCol="0">
            <a:spAutoFit/>
          </a:bodyPr>
          <a:lstStyle/>
          <a:p>
            <a:pPr algn="ctr"/>
            <a:r>
              <a:rPr lang="en-US" sz="1600" dirty="0">
                <a:solidFill>
                  <a:schemeClr val="accent2"/>
                </a:solidFill>
                <a:latin typeface="+mj-lt"/>
              </a:rPr>
              <a:t>3</a:t>
            </a:r>
          </a:p>
        </p:txBody>
      </p:sp>
      <p:sp>
        <p:nvSpPr>
          <p:cNvPr id="28" name="TextBox 27"/>
          <p:cNvSpPr txBox="1"/>
          <p:nvPr/>
        </p:nvSpPr>
        <p:spPr>
          <a:xfrm>
            <a:off x="1828800" y="4462046"/>
            <a:ext cx="228600" cy="338554"/>
          </a:xfrm>
          <a:prstGeom prst="rect">
            <a:avLst/>
          </a:prstGeom>
          <a:noFill/>
        </p:spPr>
        <p:txBody>
          <a:bodyPr wrap="square" rtlCol="0">
            <a:spAutoFit/>
          </a:bodyPr>
          <a:lstStyle/>
          <a:p>
            <a:pPr algn="ctr"/>
            <a:r>
              <a:rPr lang="en-US" sz="1600" dirty="0">
                <a:solidFill>
                  <a:schemeClr val="accent2"/>
                </a:solidFill>
                <a:latin typeface="+mj-lt"/>
              </a:rPr>
              <a:t>4</a:t>
            </a:r>
          </a:p>
        </p:txBody>
      </p:sp>
      <p:sp>
        <p:nvSpPr>
          <p:cNvPr id="29" name="TextBox 28"/>
          <p:cNvSpPr txBox="1"/>
          <p:nvPr/>
        </p:nvSpPr>
        <p:spPr>
          <a:xfrm>
            <a:off x="6254019" y="6320135"/>
            <a:ext cx="2286000" cy="461665"/>
          </a:xfrm>
          <a:prstGeom prst="rect">
            <a:avLst/>
          </a:prstGeom>
          <a:noFill/>
        </p:spPr>
        <p:txBody>
          <a:bodyPr wrap="square" rtlCol="0">
            <a:spAutoFit/>
          </a:bodyPr>
          <a:lstStyle/>
          <a:p>
            <a:pPr algn="ctr"/>
            <a:r>
              <a:rPr lang="en-US" sz="2400" dirty="0">
                <a:solidFill>
                  <a:schemeClr val="accent2"/>
                </a:solidFill>
                <a:latin typeface="+mj-lt"/>
              </a:rPr>
              <a:t>16 x 16 Matrix</a:t>
            </a:r>
          </a:p>
        </p:txBody>
      </p:sp>
      <p:sp>
        <p:nvSpPr>
          <p:cNvPr id="30" name="Rounded Rectangle 29"/>
          <p:cNvSpPr/>
          <p:nvPr/>
        </p:nvSpPr>
        <p:spPr bwMode="auto">
          <a:xfrm>
            <a:off x="5715000" y="3962400"/>
            <a:ext cx="3429000" cy="827049"/>
          </a:xfrm>
          <a:prstGeom prst="roundRect">
            <a:avLst/>
          </a:prstGeom>
          <a:noFill/>
          <a:ln w="76200"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31" name="Group 30"/>
          <p:cNvGrpSpPr/>
          <p:nvPr/>
        </p:nvGrpSpPr>
        <p:grpSpPr>
          <a:xfrm>
            <a:off x="152400" y="152400"/>
            <a:ext cx="547255" cy="731185"/>
            <a:chOff x="3733800" y="1371600"/>
            <a:chExt cx="3352800" cy="5181600"/>
          </a:xfrm>
        </p:grpSpPr>
        <p:sp>
          <p:nvSpPr>
            <p:cNvPr id="32" name="Rounded Rectangle 31"/>
            <p:cNvSpPr/>
            <p:nvPr/>
          </p:nvSpPr>
          <p:spPr>
            <a:xfrm>
              <a:off x="3733800" y="1371600"/>
              <a:ext cx="3352800" cy="762000"/>
            </a:xfrm>
            <a:prstGeom prst="roundRect">
              <a:avLst/>
            </a:prstGeom>
            <a:solidFill>
              <a:schemeClr val="accent6">
                <a:lumMod val="20000"/>
                <a:lumOff val="80000"/>
              </a:schemeClr>
            </a:solidFill>
            <a:ln w="63500" cmpd="tri">
              <a:solidFill>
                <a:srgbClr val="00B050"/>
              </a:solidFill>
            </a:ln>
            <a:effectLst>
              <a:glow rad="2286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Rounded Rectangle 32"/>
            <p:cNvSpPr/>
            <p:nvPr/>
          </p:nvSpPr>
          <p:spPr>
            <a:xfrm>
              <a:off x="3733800" y="37338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Rounded Rectangle 33"/>
            <p:cNvSpPr/>
            <p:nvPr/>
          </p:nvSpPr>
          <p:spPr>
            <a:xfrm>
              <a:off x="3733800" y="57912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35" name="Group 34"/>
            <p:cNvGrpSpPr/>
            <p:nvPr/>
          </p:nvGrpSpPr>
          <p:grpSpPr>
            <a:xfrm>
              <a:off x="4076700" y="2362200"/>
              <a:ext cx="2667000" cy="1066800"/>
              <a:chOff x="4114800" y="2362200"/>
              <a:chExt cx="2667000" cy="1066800"/>
            </a:xfrm>
            <a:solidFill>
              <a:srgbClr val="CCE9AD"/>
            </a:solidFill>
          </p:grpSpPr>
          <p:sp>
            <p:nvSpPr>
              <p:cNvPr id="41" name="Chevron 40"/>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Striped Right Arrow 41"/>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Chevron 42"/>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Chevron 43"/>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36" name="Group 35"/>
            <p:cNvGrpSpPr/>
            <p:nvPr/>
          </p:nvGrpSpPr>
          <p:grpSpPr>
            <a:xfrm>
              <a:off x="4076700" y="4648200"/>
              <a:ext cx="2667000" cy="1066800"/>
              <a:chOff x="4114800" y="2362200"/>
              <a:chExt cx="2667000" cy="1066800"/>
            </a:xfrm>
            <a:solidFill>
              <a:srgbClr val="CCE9AD"/>
            </a:solidFill>
          </p:grpSpPr>
          <p:sp>
            <p:nvSpPr>
              <p:cNvPr id="37" name="Chevron 36"/>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Striped Right Arrow 37"/>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Chevron 38"/>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Chevron 39"/>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Tree>
    <p:extLst>
      <p:ext uri="{BB962C8B-B14F-4D97-AF65-F5344CB8AC3E}">
        <p14:creationId xmlns:p14="http://schemas.microsoft.com/office/powerpoint/2010/main" val="31400719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Circulant Embedding (Kroese and Botev 2013)</a:t>
            </a:r>
          </a:p>
        </p:txBody>
      </p:sp>
      <p:sp>
        <p:nvSpPr>
          <p:cNvPr id="3" name="Content Placeholder 2"/>
          <p:cNvSpPr>
            <a:spLocks noGrp="1"/>
          </p:cNvSpPr>
          <p:nvPr>
            <p:ph idx="1"/>
          </p:nvPr>
        </p:nvSpPr>
        <p:spPr/>
        <p:txBody>
          <a:bodyPr/>
          <a:lstStyle/>
          <a:p>
            <a:r>
              <a:rPr lang="en-US" dirty="0"/>
              <a:t>Covariance matrix fully defined by the first row (if gridded)</a:t>
            </a:r>
          </a:p>
          <a:p>
            <a:endParaRPr lang="en-US" dirty="0"/>
          </a:p>
          <a:p>
            <a:r>
              <a:rPr lang="en-US" dirty="0"/>
              <a:t>Eigenstructure for circulant matrices well known</a:t>
            </a:r>
          </a:p>
        </p:txBody>
      </p:sp>
      <p:graphicFrame>
        <p:nvGraphicFramePr>
          <p:cNvPr id="31" name="Object 30"/>
          <p:cNvGraphicFramePr>
            <a:graphicFrameLocks noChangeAspect="1"/>
          </p:cNvGraphicFramePr>
          <p:nvPr>
            <p:extLst/>
          </p:nvPr>
        </p:nvGraphicFramePr>
        <p:xfrm>
          <a:off x="609599" y="3200400"/>
          <a:ext cx="7844459" cy="3124200"/>
        </p:xfrm>
        <a:graphic>
          <a:graphicData uri="http://schemas.openxmlformats.org/presentationml/2006/ole">
            <mc:AlternateContent xmlns:mc="http://schemas.openxmlformats.org/markup-compatibility/2006">
              <mc:Choice xmlns:v="urn:schemas-microsoft-com:vml" Requires="v">
                <p:oleObj spid="_x0000_s12596" name="Equation" r:id="rId3" imgW="2933640" imgH="1168200" progId="Equation.DSMT4">
                  <p:embed/>
                </p:oleObj>
              </mc:Choice>
              <mc:Fallback>
                <p:oleObj name="Equation" r:id="rId3" imgW="2933640" imgH="1168200" progId="Equation.DSMT4">
                  <p:embed/>
                  <p:pic>
                    <p:nvPicPr>
                      <p:cNvPr id="31" name="Object 30"/>
                      <p:cNvPicPr/>
                      <p:nvPr/>
                    </p:nvPicPr>
                    <p:blipFill>
                      <a:blip r:embed="rId4"/>
                      <a:stretch>
                        <a:fillRect/>
                      </a:stretch>
                    </p:blipFill>
                    <p:spPr>
                      <a:xfrm>
                        <a:off x="609599" y="3200400"/>
                        <a:ext cx="7844459" cy="3124200"/>
                      </a:xfrm>
                      <a:prstGeom prst="rect">
                        <a:avLst/>
                      </a:prstGeom>
                    </p:spPr>
                  </p:pic>
                </p:oleObj>
              </mc:Fallback>
            </mc:AlternateContent>
          </a:graphicData>
        </a:graphic>
      </p:graphicFrame>
      <p:grpSp>
        <p:nvGrpSpPr>
          <p:cNvPr id="5" name="Group 4"/>
          <p:cNvGrpSpPr/>
          <p:nvPr/>
        </p:nvGrpSpPr>
        <p:grpSpPr>
          <a:xfrm>
            <a:off x="152400" y="152400"/>
            <a:ext cx="547255" cy="731185"/>
            <a:chOff x="3733800" y="1371600"/>
            <a:chExt cx="3352800" cy="5181600"/>
          </a:xfrm>
        </p:grpSpPr>
        <p:sp>
          <p:nvSpPr>
            <p:cNvPr id="6" name="Rounded Rectangle 5"/>
            <p:cNvSpPr/>
            <p:nvPr/>
          </p:nvSpPr>
          <p:spPr>
            <a:xfrm>
              <a:off x="3733800" y="1371600"/>
              <a:ext cx="3352800" cy="762000"/>
            </a:xfrm>
            <a:prstGeom prst="roundRect">
              <a:avLst/>
            </a:prstGeom>
            <a:solidFill>
              <a:schemeClr val="accent6">
                <a:lumMod val="20000"/>
                <a:lumOff val="80000"/>
              </a:schemeClr>
            </a:solidFill>
            <a:ln w="63500" cmpd="tri">
              <a:solidFill>
                <a:srgbClr val="00B050"/>
              </a:solidFill>
            </a:ln>
            <a:effectLst>
              <a:glow rad="2286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Rounded Rectangle 6"/>
            <p:cNvSpPr/>
            <p:nvPr/>
          </p:nvSpPr>
          <p:spPr>
            <a:xfrm>
              <a:off x="3733800" y="37338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p:cNvSpPr/>
            <p:nvPr/>
          </p:nvSpPr>
          <p:spPr>
            <a:xfrm>
              <a:off x="3733800" y="57912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9" name="Group 8"/>
            <p:cNvGrpSpPr/>
            <p:nvPr/>
          </p:nvGrpSpPr>
          <p:grpSpPr>
            <a:xfrm>
              <a:off x="4076700" y="2362200"/>
              <a:ext cx="2667000" cy="1066800"/>
              <a:chOff x="4114800" y="2362200"/>
              <a:chExt cx="2667000" cy="1066800"/>
            </a:xfrm>
            <a:solidFill>
              <a:srgbClr val="CCE9AD"/>
            </a:solidFill>
          </p:grpSpPr>
          <p:sp>
            <p:nvSpPr>
              <p:cNvPr id="15" name="Chevron 14"/>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Striped Right Arrow 15"/>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hevron 16"/>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Chevron 17"/>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0" name="Group 9"/>
            <p:cNvGrpSpPr/>
            <p:nvPr/>
          </p:nvGrpSpPr>
          <p:grpSpPr>
            <a:xfrm>
              <a:off x="4076700" y="4648200"/>
              <a:ext cx="2667000" cy="1066800"/>
              <a:chOff x="4114800" y="2362200"/>
              <a:chExt cx="2667000" cy="1066800"/>
            </a:xfrm>
            <a:solidFill>
              <a:srgbClr val="CCE9AD"/>
            </a:solidFill>
          </p:grpSpPr>
          <p:sp>
            <p:nvSpPr>
              <p:cNvPr id="11" name="Chevron 10"/>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Striped Right Arrow 11"/>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hevron 12"/>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Chevron 13"/>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Tree>
    <p:extLst>
      <p:ext uri="{BB962C8B-B14F-4D97-AF65-F5344CB8AC3E}">
        <p14:creationId xmlns:p14="http://schemas.microsoft.com/office/powerpoint/2010/main" val="915088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62BDF-95F5-42A1-ABE9-3055F9113AEA}"/>
              </a:ext>
            </a:extLst>
          </p:cNvPr>
          <p:cNvSpPr>
            <a:spLocks noGrp="1"/>
          </p:cNvSpPr>
          <p:nvPr>
            <p:ph type="title"/>
          </p:nvPr>
        </p:nvSpPr>
        <p:spPr/>
        <p:txBody>
          <a:bodyPr/>
          <a:lstStyle/>
          <a:p>
            <a:r>
              <a:rPr lang="en-US" dirty="0"/>
              <a:t>Water Networks</a:t>
            </a:r>
          </a:p>
        </p:txBody>
      </p:sp>
      <p:cxnSp>
        <p:nvCxnSpPr>
          <p:cNvPr id="7" name="Straight Connector 6">
            <a:extLst>
              <a:ext uri="{FF2B5EF4-FFF2-40B4-BE49-F238E27FC236}">
                <a16:creationId xmlns:a16="http://schemas.microsoft.com/office/drawing/2014/main" id="{58FD09A8-58CC-40BA-85B5-E34EFC869FC3}"/>
              </a:ext>
            </a:extLst>
          </p:cNvPr>
          <p:cNvCxnSpPr>
            <a:cxnSpLocks/>
          </p:cNvCxnSpPr>
          <p:nvPr/>
        </p:nvCxnSpPr>
        <p:spPr bwMode="auto">
          <a:xfrm>
            <a:off x="5369899" y="2321498"/>
            <a:ext cx="0" cy="1318685"/>
          </a:xfrm>
          <a:prstGeom prst="line">
            <a:avLst/>
          </a:prstGeom>
          <a:noFill/>
          <a:ln w="38100" cap="flat" cmpd="sng" algn="ctr">
            <a:solidFill>
              <a:schemeClr val="tx1"/>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63FD1132-4CE2-4DE6-8835-B35924C2EEDD}"/>
              </a:ext>
            </a:extLst>
          </p:cNvPr>
          <p:cNvCxnSpPr>
            <a:cxnSpLocks/>
          </p:cNvCxnSpPr>
          <p:nvPr/>
        </p:nvCxnSpPr>
        <p:spPr bwMode="auto">
          <a:xfrm flipH="1">
            <a:off x="3936339" y="2321498"/>
            <a:ext cx="8710" cy="1318685"/>
          </a:xfrm>
          <a:prstGeom prst="line">
            <a:avLst/>
          </a:prstGeom>
          <a:noFill/>
          <a:ln w="38100"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AFADD52F-6EB7-4122-B9FF-0E667CE728D7}"/>
              </a:ext>
            </a:extLst>
          </p:cNvPr>
          <p:cNvCxnSpPr>
            <a:cxnSpLocks/>
          </p:cNvCxnSpPr>
          <p:nvPr/>
        </p:nvCxnSpPr>
        <p:spPr bwMode="auto">
          <a:xfrm>
            <a:off x="1927318" y="4697171"/>
            <a:ext cx="2731768" cy="0"/>
          </a:xfrm>
          <a:prstGeom prst="line">
            <a:avLst/>
          </a:prstGeom>
          <a:noFill/>
          <a:ln w="38100" cap="flat" cmpd="sng" algn="ctr">
            <a:solidFill>
              <a:schemeClr val="tx1"/>
            </a:solidFill>
            <a:prstDash val="solid"/>
            <a:round/>
            <a:headEnd type="none" w="med" len="med"/>
            <a:tailEnd type="none" w="med" len="med"/>
          </a:ln>
          <a:effectLst/>
        </p:spPr>
      </p:cxnSp>
      <p:sp>
        <p:nvSpPr>
          <p:cNvPr id="10" name="Arc 9">
            <a:extLst>
              <a:ext uri="{FF2B5EF4-FFF2-40B4-BE49-F238E27FC236}">
                <a16:creationId xmlns:a16="http://schemas.microsoft.com/office/drawing/2014/main" id="{1791DA37-5AB6-4892-A6DD-90B36DAB305A}"/>
              </a:ext>
            </a:extLst>
          </p:cNvPr>
          <p:cNvSpPr/>
          <p:nvPr/>
        </p:nvSpPr>
        <p:spPr bwMode="auto">
          <a:xfrm>
            <a:off x="1938430" y="3392728"/>
            <a:ext cx="5452424" cy="2563935"/>
          </a:xfrm>
          <a:prstGeom prst="arc">
            <a:avLst>
              <a:gd name="adj1" fmla="val 21597160"/>
              <a:gd name="adj2" fmla="val 10798261"/>
            </a:avLst>
          </a:prstGeom>
          <a:no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11" name="Straight Connector 10">
            <a:extLst>
              <a:ext uri="{FF2B5EF4-FFF2-40B4-BE49-F238E27FC236}">
                <a16:creationId xmlns:a16="http://schemas.microsoft.com/office/drawing/2014/main" id="{7173637D-8782-494D-9244-BC1296B8D8A5}"/>
              </a:ext>
            </a:extLst>
          </p:cNvPr>
          <p:cNvCxnSpPr/>
          <p:nvPr/>
        </p:nvCxnSpPr>
        <p:spPr bwMode="auto">
          <a:xfrm>
            <a:off x="3936339" y="3640183"/>
            <a:ext cx="1433560" cy="0"/>
          </a:xfrm>
          <a:prstGeom prst="line">
            <a:avLst/>
          </a:prstGeom>
          <a:noFill/>
          <a:ln w="38100" cap="flat" cmpd="sng" algn="ctr">
            <a:solidFill>
              <a:schemeClr val="tx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11C2A825-E0B6-4C5E-B3D1-8B97B0C22B65}"/>
              </a:ext>
            </a:extLst>
          </p:cNvPr>
          <p:cNvCxnSpPr>
            <a:cxnSpLocks/>
          </p:cNvCxnSpPr>
          <p:nvPr/>
        </p:nvCxnSpPr>
        <p:spPr bwMode="auto">
          <a:xfrm>
            <a:off x="3936339" y="3640183"/>
            <a:ext cx="722747" cy="1056988"/>
          </a:xfrm>
          <a:prstGeom prst="line">
            <a:avLst/>
          </a:prstGeom>
          <a:noFill/>
          <a:ln w="38100"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1678CF8E-C6BC-4607-988A-FD0F3355B2CC}"/>
              </a:ext>
            </a:extLst>
          </p:cNvPr>
          <p:cNvCxnSpPr>
            <a:cxnSpLocks/>
          </p:cNvCxnSpPr>
          <p:nvPr/>
        </p:nvCxnSpPr>
        <p:spPr bwMode="auto">
          <a:xfrm flipH="1">
            <a:off x="4659086" y="3640183"/>
            <a:ext cx="710813" cy="1056988"/>
          </a:xfrm>
          <a:prstGeom prst="line">
            <a:avLst/>
          </a:prstGeom>
          <a:noFill/>
          <a:ln w="38100"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E356C374-6FAA-4BB7-A147-80DD2E60CD50}"/>
              </a:ext>
            </a:extLst>
          </p:cNvPr>
          <p:cNvCxnSpPr>
            <a:cxnSpLocks/>
          </p:cNvCxnSpPr>
          <p:nvPr/>
        </p:nvCxnSpPr>
        <p:spPr bwMode="auto">
          <a:xfrm>
            <a:off x="4659086" y="4697171"/>
            <a:ext cx="2731768" cy="0"/>
          </a:xfrm>
          <a:prstGeom prst="line">
            <a:avLst/>
          </a:prstGeom>
          <a:noFill/>
          <a:ln w="38100" cap="flat" cmpd="sng" algn="ctr">
            <a:solidFill>
              <a:schemeClr val="tx1"/>
            </a:solidFill>
            <a:prstDash val="solid"/>
            <a:round/>
            <a:headEnd type="none" w="med" len="med"/>
            <a:tailEnd type="none" w="med" len="med"/>
          </a:ln>
          <a:effectLst/>
        </p:spPr>
      </p:cxnSp>
      <p:sp>
        <p:nvSpPr>
          <p:cNvPr id="3" name="Cross 2">
            <a:extLst>
              <a:ext uri="{FF2B5EF4-FFF2-40B4-BE49-F238E27FC236}">
                <a16:creationId xmlns:a16="http://schemas.microsoft.com/office/drawing/2014/main" id="{CC303EB6-F5A5-4450-A065-0FC744E83913}"/>
              </a:ext>
            </a:extLst>
          </p:cNvPr>
          <p:cNvSpPr/>
          <p:nvPr/>
        </p:nvSpPr>
        <p:spPr bwMode="auto">
          <a:xfrm rot="18818165">
            <a:off x="2525487" y="5417867"/>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1" name="Straight Connector 20">
            <a:extLst>
              <a:ext uri="{FF2B5EF4-FFF2-40B4-BE49-F238E27FC236}">
                <a16:creationId xmlns:a16="http://schemas.microsoft.com/office/drawing/2014/main" id="{EBEF4083-CDAA-4C66-AC13-0629CBD996F3}"/>
              </a:ext>
            </a:extLst>
          </p:cNvPr>
          <p:cNvCxnSpPr/>
          <p:nvPr/>
        </p:nvCxnSpPr>
        <p:spPr bwMode="auto">
          <a:xfrm flipV="1">
            <a:off x="2882841" y="5259421"/>
            <a:ext cx="548489" cy="175098"/>
          </a:xfrm>
          <a:prstGeom prst="line">
            <a:avLst/>
          </a:prstGeom>
          <a:noFill/>
          <a:ln w="19050" cap="flat" cmpd="sng" algn="ctr">
            <a:solidFill>
              <a:schemeClr val="tx1"/>
            </a:solidFill>
            <a:prstDash val="solid"/>
            <a:round/>
            <a:headEnd type="none" w="med" len="med"/>
            <a:tailEnd type="none" w="med" len="med"/>
          </a:ln>
          <a:effectLst/>
        </p:spPr>
      </p:cxnSp>
      <p:sp>
        <p:nvSpPr>
          <p:cNvPr id="22" name="TextBox 21">
            <a:extLst>
              <a:ext uri="{FF2B5EF4-FFF2-40B4-BE49-F238E27FC236}">
                <a16:creationId xmlns:a16="http://schemas.microsoft.com/office/drawing/2014/main" id="{253AEA09-8AD2-43E4-88B5-01D7A226728C}"/>
              </a:ext>
            </a:extLst>
          </p:cNvPr>
          <p:cNvSpPr txBox="1"/>
          <p:nvPr/>
        </p:nvSpPr>
        <p:spPr>
          <a:xfrm>
            <a:off x="3274782" y="5090143"/>
            <a:ext cx="1534394" cy="400110"/>
          </a:xfrm>
          <a:prstGeom prst="rect">
            <a:avLst/>
          </a:prstGeom>
          <a:solidFill>
            <a:schemeClr val="bg1"/>
          </a:solidFill>
        </p:spPr>
        <p:txBody>
          <a:bodyPr wrap="none" rtlCol="0">
            <a:spAutoFit/>
          </a:bodyPr>
          <a:lstStyle/>
          <a:p>
            <a:pPr algn="ctr"/>
            <a:r>
              <a:rPr lang="en-US" sz="2000" dirty="0">
                <a:solidFill>
                  <a:schemeClr val="accent2"/>
                </a:solidFill>
                <a:latin typeface="+mj-lt"/>
              </a:rPr>
              <a:t>Pipe Damage</a:t>
            </a:r>
          </a:p>
        </p:txBody>
      </p:sp>
      <p:grpSp>
        <p:nvGrpSpPr>
          <p:cNvPr id="25" name="Group 24">
            <a:extLst>
              <a:ext uri="{FF2B5EF4-FFF2-40B4-BE49-F238E27FC236}">
                <a16:creationId xmlns:a16="http://schemas.microsoft.com/office/drawing/2014/main" id="{CC225051-BB07-4EC3-8460-72A5EFEB3613}"/>
              </a:ext>
            </a:extLst>
          </p:cNvPr>
          <p:cNvGrpSpPr/>
          <p:nvPr/>
        </p:nvGrpSpPr>
        <p:grpSpPr>
          <a:xfrm>
            <a:off x="3617277" y="1747474"/>
            <a:ext cx="636270" cy="585435"/>
            <a:chOff x="3617277" y="1747474"/>
            <a:chExt cx="636270" cy="585435"/>
          </a:xfrm>
          <a:solidFill>
            <a:srgbClr val="00B0F0"/>
          </a:solidFill>
        </p:grpSpPr>
        <p:sp>
          <p:nvSpPr>
            <p:cNvPr id="26" name="Rectangle 25">
              <a:extLst>
                <a:ext uri="{FF2B5EF4-FFF2-40B4-BE49-F238E27FC236}">
                  <a16:creationId xmlns:a16="http://schemas.microsoft.com/office/drawing/2014/main" id="{228A1E86-20A6-46AD-9949-FAED8BC409D5}"/>
                </a:ext>
              </a:extLst>
            </p:cNvPr>
            <p:cNvSpPr/>
            <p:nvPr/>
          </p:nvSpPr>
          <p:spPr bwMode="auto">
            <a:xfrm>
              <a:off x="3617277" y="1994929"/>
              <a:ext cx="636270" cy="337980"/>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7" name="Straight Connector 26">
              <a:extLst>
                <a:ext uri="{FF2B5EF4-FFF2-40B4-BE49-F238E27FC236}">
                  <a16:creationId xmlns:a16="http://schemas.microsoft.com/office/drawing/2014/main" id="{AF4A330A-B1C0-49E3-8F60-243C6F8058C0}"/>
                </a:ext>
              </a:extLst>
            </p:cNvPr>
            <p:cNvCxnSpPr>
              <a:stCxn id="26" idx="1"/>
            </p:cNvCxnSpPr>
            <p:nvPr/>
          </p:nvCxnSpPr>
          <p:spPr bwMode="auto">
            <a:xfrm flipV="1">
              <a:off x="3617277" y="1747474"/>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AB9861EE-FDCF-4EEB-94C8-4D135C48FC14}"/>
                </a:ext>
              </a:extLst>
            </p:cNvPr>
            <p:cNvCxnSpPr/>
            <p:nvPr/>
          </p:nvCxnSpPr>
          <p:spPr bwMode="auto">
            <a:xfrm flipV="1">
              <a:off x="4253547" y="1747474"/>
              <a:ext cx="0" cy="416445"/>
            </a:xfrm>
            <a:prstGeom prst="line">
              <a:avLst/>
            </a:prstGeom>
            <a:grpFill/>
            <a:ln w="19050" cap="flat" cmpd="sng" algn="ctr">
              <a:solidFill>
                <a:schemeClr val="tx1"/>
              </a:solidFill>
              <a:prstDash val="solid"/>
              <a:round/>
              <a:headEnd type="none" w="med" len="med"/>
              <a:tailEnd type="none" w="med" len="med"/>
            </a:ln>
            <a:effectLst/>
          </p:spPr>
        </p:cxnSp>
      </p:grpSp>
      <p:grpSp>
        <p:nvGrpSpPr>
          <p:cNvPr id="29" name="Group 28">
            <a:extLst>
              <a:ext uri="{FF2B5EF4-FFF2-40B4-BE49-F238E27FC236}">
                <a16:creationId xmlns:a16="http://schemas.microsoft.com/office/drawing/2014/main" id="{702C6E98-E942-4443-86A4-F0C9539E155A}"/>
              </a:ext>
            </a:extLst>
          </p:cNvPr>
          <p:cNvGrpSpPr/>
          <p:nvPr/>
        </p:nvGrpSpPr>
        <p:grpSpPr>
          <a:xfrm>
            <a:off x="5060776" y="1736065"/>
            <a:ext cx="637315" cy="585432"/>
            <a:chOff x="5060776" y="1736065"/>
            <a:chExt cx="637315" cy="585432"/>
          </a:xfrm>
          <a:solidFill>
            <a:srgbClr val="00B0F0"/>
          </a:solidFill>
        </p:grpSpPr>
        <p:sp>
          <p:nvSpPr>
            <p:cNvPr id="30" name="Rectangle 29">
              <a:extLst>
                <a:ext uri="{FF2B5EF4-FFF2-40B4-BE49-F238E27FC236}">
                  <a16:creationId xmlns:a16="http://schemas.microsoft.com/office/drawing/2014/main" id="{D51E564F-60BA-4E30-9911-F39FF6CB9864}"/>
                </a:ext>
              </a:extLst>
            </p:cNvPr>
            <p:cNvSpPr/>
            <p:nvPr/>
          </p:nvSpPr>
          <p:spPr bwMode="auto">
            <a:xfrm>
              <a:off x="5061821" y="1994929"/>
              <a:ext cx="636270" cy="326568"/>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31" name="Straight Connector 30">
              <a:extLst>
                <a:ext uri="{FF2B5EF4-FFF2-40B4-BE49-F238E27FC236}">
                  <a16:creationId xmlns:a16="http://schemas.microsoft.com/office/drawing/2014/main" id="{316FAA06-E3E2-4DB3-8084-C04FB3149C59}"/>
                </a:ext>
              </a:extLst>
            </p:cNvPr>
            <p:cNvCxnSpPr/>
            <p:nvPr/>
          </p:nvCxnSpPr>
          <p:spPr bwMode="auto">
            <a:xfrm flipV="1">
              <a:off x="5060776" y="1736065"/>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E7D7D1E9-6C35-4A77-BB49-49F78B38C839}"/>
                </a:ext>
              </a:extLst>
            </p:cNvPr>
            <p:cNvCxnSpPr/>
            <p:nvPr/>
          </p:nvCxnSpPr>
          <p:spPr bwMode="auto">
            <a:xfrm flipV="1">
              <a:off x="5698091" y="1736065"/>
              <a:ext cx="0" cy="416445"/>
            </a:xfrm>
            <a:prstGeom prst="line">
              <a:avLst/>
            </a:prstGeom>
            <a:grpFill/>
            <a:ln w="1905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30232667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Circulant Embedding (Kroese and Botev 2013)</a:t>
            </a:r>
          </a:p>
        </p:txBody>
      </p:sp>
      <p:sp>
        <p:nvSpPr>
          <p:cNvPr id="3" name="Content Placeholder 2"/>
          <p:cNvSpPr>
            <a:spLocks noGrp="1"/>
          </p:cNvSpPr>
          <p:nvPr>
            <p:ph idx="1"/>
          </p:nvPr>
        </p:nvSpPr>
        <p:spPr/>
        <p:txBody>
          <a:bodyPr/>
          <a:lstStyle/>
          <a:p>
            <a:pPr marL="457200" indent="-457200">
              <a:buAutoNum type="arabicParenR"/>
            </a:pPr>
            <a:r>
              <a:rPr lang="en-US" dirty="0"/>
              <a:t>Obtain covariance values</a:t>
            </a:r>
          </a:p>
          <a:p>
            <a:pPr marL="457200" indent="-457200">
              <a:buAutoNum type="arabicParenR"/>
            </a:pPr>
            <a:endParaRPr lang="en-US" dirty="0"/>
          </a:p>
          <a:p>
            <a:pPr marL="457200" indent="-457200">
              <a:buAutoNum type="arabicParenR"/>
            </a:pPr>
            <a:r>
              <a:rPr lang="en-US" dirty="0"/>
              <a:t>Embed values into a block circulant matrix</a:t>
            </a:r>
          </a:p>
          <a:p>
            <a:pPr marL="457200" indent="-457200">
              <a:buAutoNum type="arabicParenR"/>
            </a:pPr>
            <a:endParaRPr lang="en-US" dirty="0"/>
          </a:p>
        </p:txBody>
      </p:sp>
      <p:sp>
        <p:nvSpPr>
          <p:cNvPr id="5" name="TextBox 4"/>
          <p:cNvSpPr txBox="1"/>
          <p:nvPr/>
        </p:nvSpPr>
        <p:spPr>
          <a:xfrm>
            <a:off x="1143000" y="6214646"/>
            <a:ext cx="6553200" cy="338554"/>
          </a:xfrm>
          <a:prstGeom prst="rect">
            <a:avLst/>
          </a:prstGeom>
          <a:solidFill>
            <a:schemeClr val="bg1"/>
          </a:solidFill>
        </p:spPr>
        <p:txBody>
          <a:bodyPr wrap="square" rtlCol="0">
            <a:spAutoFit/>
          </a:bodyPr>
          <a:lstStyle/>
          <a:p>
            <a:pPr algn="ctr"/>
            <a:r>
              <a:rPr lang="en-US" sz="1600" dirty="0">
                <a:solidFill>
                  <a:schemeClr val="accent2"/>
                </a:solidFill>
                <a:latin typeface="+mj-lt"/>
              </a:rPr>
              <a:t>Kroese and Botev (2013)</a:t>
            </a:r>
          </a:p>
        </p:txBody>
      </p:sp>
      <p:pic>
        <p:nvPicPr>
          <p:cNvPr id="184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856" y="2667000"/>
            <a:ext cx="8949944"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bwMode="auto">
          <a:xfrm>
            <a:off x="4918456" y="2901922"/>
            <a:ext cx="3810000" cy="182880"/>
          </a:xfrm>
          <a:prstGeom prst="roundRect">
            <a:avLst/>
          </a:prstGeom>
          <a:noFill/>
          <a:ln w="76200"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9" name="Group 8"/>
          <p:cNvGrpSpPr/>
          <p:nvPr/>
        </p:nvGrpSpPr>
        <p:grpSpPr>
          <a:xfrm>
            <a:off x="152400" y="152400"/>
            <a:ext cx="547255" cy="731185"/>
            <a:chOff x="3733800" y="1371600"/>
            <a:chExt cx="3352800" cy="5181600"/>
          </a:xfrm>
        </p:grpSpPr>
        <p:sp>
          <p:nvSpPr>
            <p:cNvPr id="10" name="Rounded Rectangle 9"/>
            <p:cNvSpPr/>
            <p:nvPr/>
          </p:nvSpPr>
          <p:spPr>
            <a:xfrm>
              <a:off x="3733800" y="1371600"/>
              <a:ext cx="3352800" cy="762000"/>
            </a:xfrm>
            <a:prstGeom prst="roundRect">
              <a:avLst/>
            </a:prstGeom>
            <a:solidFill>
              <a:schemeClr val="accent6">
                <a:lumMod val="20000"/>
                <a:lumOff val="80000"/>
              </a:schemeClr>
            </a:solidFill>
            <a:ln w="63500" cmpd="tri">
              <a:solidFill>
                <a:srgbClr val="00B050"/>
              </a:solidFill>
            </a:ln>
            <a:effectLst>
              <a:glow rad="2286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ounded Rectangle 10"/>
            <p:cNvSpPr/>
            <p:nvPr/>
          </p:nvSpPr>
          <p:spPr>
            <a:xfrm>
              <a:off x="3733800" y="37338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ounded Rectangle 11"/>
            <p:cNvSpPr/>
            <p:nvPr/>
          </p:nvSpPr>
          <p:spPr>
            <a:xfrm>
              <a:off x="3733800" y="57912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3" name="Group 12"/>
            <p:cNvGrpSpPr/>
            <p:nvPr/>
          </p:nvGrpSpPr>
          <p:grpSpPr>
            <a:xfrm>
              <a:off x="4076700" y="2362200"/>
              <a:ext cx="2667000" cy="1066800"/>
              <a:chOff x="4114800" y="2362200"/>
              <a:chExt cx="2667000" cy="1066800"/>
            </a:xfrm>
            <a:solidFill>
              <a:srgbClr val="CCE9AD"/>
            </a:solidFill>
          </p:grpSpPr>
          <p:sp>
            <p:nvSpPr>
              <p:cNvPr id="19" name="Chevron 18"/>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Striped Right Arrow 19"/>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hevron 20"/>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Chevron 21"/>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4" name="Group 13"/>
            <p:cNvGrpSpPr/>
            <p:nvPr/>
          </p:nvGrpSpPr>
          <p:grpSpPr>
            <a:xfrm>
              <a:off x="4076700" y="4648200"/>
              <a:ext cx="2667000" cy="1066800"/>
              <a:chOff x="4114800" y="2362200"/>
              <a:chExt cx="2667000" cy="1066800"/>
            </a:xfrm>
            <a:solidFill>
              <a:srgbClr val="CCE9AD"/>
            </a:solidFill>
          </p:grpSpPr>
          <p:sp>
            <p:nvSpPr>
              <p:cNvPr id="15" name="Chevron 14"/>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Striped Right Arrow 15"/>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hevron 16"/>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Chevron 17"/>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Tree>
    <p:extLst>
      <p:ext uri="{BB962C8B-B14F-4D97-AF65-F5344CB8AC3E}">
        <p14:creationId xmlns:p14="http://schemas.microsoft.com/office/powerpoint/2010/main" val="32352825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Circulant Embedding (Kroese and Botev 2013)</a:t>
            </a:r>
          </a:p>
        </p:txBody>
      </p:sp>
      <p:sp>
        <p:nvSpPr>
          <p:cNvPr id="3" name="Content Placeholder 2"/>
          <p:cNvSpPr>
            <a:spLocks noGrp="1"/>
          </p:cNvSpPr>
          <p:nvPr>
            <p:ph idx="1"/>
          </p:nvPr>
        </p:nvSpPr>
        <p:spPr/>
        <p:txBody>
          <a:bodyPr/>
          <a:lstStyle/>
          <a:p>
            <a:pPr marL="457200" indent="-457200">
              <a:buAutoNum type="arabicParenR"/>
            </a:pPr>
            <a:r>
              <a:rPr lang="en-US" dirty="0"/>
              <a:t>Obtain covariance values</a:t>
            </a:r>
          </a:p>
          <a:p>
            <a:pPr marL="457200" indent="-457200">
              <a:buAutoNum type="arabicParenR"/>
            </a:pPr>
            <a:endParaRPr lang="en-US" dirty="0"/>
          </a:p>
          <a:p>
            <a:pPr marL="457200" indent="-457200">
              <a:buAutoNum type="arabicParenR"/>
            </a:pPr>
            <a:r>
              <a:rPr lang="en-US" dirty="0"/>
              <a:t>Embed values into a block circulant matrix</a:t>
            </a:r>
          </a:p>
          <a:p>
            <a:pPr marL="457200" indent="-457200">
              <a:buAutoNum type="arabicParenR"/>
            </a:pPr>
            <a:endParaRPr lang="en-US" dirty="0"/>
          </a:p>
          <a:p>
            <a:pPr marL="457200" indent="-457200">
              <a:buAutoNum type="arabicParenR"/>
            </a:pPr>
            <a:r>
              <a:rPr lang="en-US" dirty="0"/>
              <a:t>Compute the eigenvalues of circulant matrix, </a:t>
            </a:r>
            <a:r>
              <a:rPr lang="el-GR" dirty="0">
                <a:latin typeface="Times New Roman" panose="02020603050405020304" pitchFamily="18" charset="0"/>
                <a:cs typeface="Times New Roman" panose="02020603050405020304" pitchFamily="18" charset="0"/>
              </a:rPr>
              <a:t>γ</a:t>
            </a:r>
            <a:endParaRPr lang="en-US" dirty="0">
              <a:latin typeface="Times New Roman" panose="02020603050405020304" pitchFamily="18" charset="0"/>
              <a:cs typeface="Times New Roman" panose="02020603050405020304" pitchFamily="18" charset="0"/>
            </a:endParaRPr>
          </a:p>
          <a:p>
            <a:pPr marL="857250" lvl="1" indent="-457200">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First row/column of circulant matrix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i="1" dirty="0">
                <a:latin typeface="Times New Roman" panose="02020603050405020304" pitchFamily="18" charset="0"/>
                <a:cs typeface="Times New Roman" panose="02020603050405020304" pitchFamily="18" charset="0"/>
                <a:sym typeface="Wingdings" panose="05000000000000000000" pitchFamily="2" charset="2"/>
              </a:rPr>
              <a:t>G</a:t>
            </a:r>
          </a:p>
          <a:p>
            <a:pPr marL="857250" lvl="1" indent="-457200">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sym typeface="Wingdings" panose="05000000000000000000" pitchFamily="2" charset="2"/>
              </a:rPr>
              <a:t>Γ = real(FFT2(</a:t>
            </a:r>
            <a:r>
              <a:rPr lang="en-US" i="1" dirty="0">
                <a:latin typeface="Times New Roman" panose="02020603050405020304" pitchFamily="18" charset="0"/>
                <a:cs typeface="Times New Roman" panose="02020603050405020304" pitchFamily="18" charset="0"/>
                <a:sym typeface="Wingdings" panose="05000000000000000000" pitchFamily="2" charset="2"/>
              </a:rPr>
              <a:t>G</a:t>
            </a:r>
            <a:r>
              <a:rPr lang="en-US" dirty="0">
                <a:latin typeface="Times New Roman" panose="02020603050405020304" pitchFamily="18" charset="0"/>
                <a:cs typeface="Times New Roman" panose="02020603050405020304" pitchFamily="18" charset="0"/>
                <a:sym typeface="Wingdings" panose="05000000000000000000" pitchFamily="2" charset="2"/>
              </a:rPr>
              <a:t>))</a:t>
            </a:r>
          </a:p>
          <a:p>
            <a:pPr marL="857250" lvl="1" indent="-457200">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sym typeface="Wingdings" panose="05000000000000000000" pitchFamily="2" charset="2"/>
              </a:rPr>
              <a:t>Γ must be non-negative definite</a:t>
            </a:r>
            <a:endParaRPr lang="en-US" dirty="0">
              <a:latin typeface="Times New Roman" panose="02020603050405020304" pitchFamily="18" charset="0"/>
              <a:cs typeface="Times New Roman" panose="02020603050405020304" pitchFamily="18" charset="0"/>
            </a:endParaRPr>
          </a:p>
          <a:p>
            <a:pPr marL="457200" indent="-457200">
              <a:buAutoNum type="arabicParenR"/>
            </a:pPr>
            <a:endParaRPr lang="en-US" dirty="0"/>
          </a:p>
          <a:p>
            <a:pPr marL="457200" indent="-457200">
              <a:buAutoNum type="arabicParenR"/>
            </a:pPr>
            <a:r>
              <a:rPr lang="en-US" dirty="0"/>
              <a:t>Simulate Random Field</a:t>
            </a:r>
          </a:p>
          <a:p>
            <a:pPr marL="857250" lvl="1" indent="-457200">
              <a:buFont typeface="Courier New" panose="02070309020205020404" pitchFamily="49" charset="0"/>
              <a:buChar char="o"/>
            </a:pPr>
            <a:endParaRPr lang="en-US" dirty="0"/>
          </a:p>
        </p:txBody>
      </p:sp>
      <p:graphicFrame>
        <p:nvGraphicFramePr>
          <p:cNvPr id="8" name="Object 7"/>
          <p:cNvGraphicFramePr>
            <a:graphicFrameLocks noChangeAspect="1"/>
          </p:cNvGraphicFramePr>
          <p:nvPr>
            <p:extLst/>
          </p:nvPr>
        </p:nvGraphicFramePr>
        <p:xfrm>
          <a:off x="914400" y="5257800"/>
          <a:ext cx="4683125" cy="1500188"/>
        </p:xfrm>
        <a:graphic>
          <a:graphicData uri="http://schemas.openxmlformats.org/presentationml/2006/ole">
            <mc:AlternateContent xmlns:mc="http://schemas.openxmlformats.org/markup-compatibility/2006">
              <mc:Choice xmlns:v="urn:schemas-microsoft-com:vml" Requires="v">
                <p:oleObj spid="_x0000_s13620" name="Equation" r:id="rId3" imgW="2260440" imgH="723600" progId="Equation.DSMT4">
                  <p:embed/>
                </p:oleObj>
              </mc:Choice>
              <mc:Fallback>
                <p:oleObj name="Equation" r:id="rId3" imgW="2260440" imgH="723600" progId="Equation.DSMT4">
                  <p:embed/>
                  <p:pic>
                    <p:nvPicPr>
                      <p:cNvPr id="8" name="Object 7"/>
                      <p:cNvPicPr/>
                      <p:nvPr/>
                    </p:nvPicPr>
                    <p:blipFill>
                      <a:blip r:embed="rId4"/>
                      <a:stretch>
                        <a:fillRect/>
                      </a:stretch>
                    </p:blipFill>
                    <p:spPr>
                      <a:xfrm>
                        <a:off x="914400" y="5257800"/>
                        <a:ext cx="4683125" cy="1500188"/>
                      </a:xfrm>
                      <a:prstGeom prst="rect">
                        <a:avLst/>
                      </a:prstGeom>
                    </p:spPr>
                  </p:pic>
                </p:oleObj>
              </mc:Fallback>
            </mc:AlternateContent>
          </a:graphicData>
        </a:graphic>
      </p:graphicFrame>
      <p:grpSp>
        <p:nvGrpSpPr>
          <p:cNvPr id="5" name="Group 4"/>
          <p:cNvGrpSpPr/>
          <p:nvPr/>
        </p:nvGrpSpPr>
        <p:grpSpPr>
          <a:xfrm>
            <a:off x="152400" y="152400"/>
            <a:ext cx="547255" cy="731185"/>
            <a:chOff x="3733800" y="1371600"/>
            <a:chExt cx="3352800" cy="5181600"/>
          </a:xfrm>
        </p:grpSpPr>
        <p:sp>
          <p:nvSpPr>
            <p:cNvPr id="6" name="Rounded Rectangle 5"/>
            <p:cNvSpPr/>
            <p:nvPr/>
          </p:nvSpPr>
          <p:spPr>
            <a:xfrm>
              <a:off x="3733800" y="1371600"/>
              <a:ext cx="3352800" cy="762000"/>
            </a:xfrm>
            <a:prstGeom prst="roundRect">
              <a:avLst/>
            </a:prstGeom>
            <a:solidFill>
              <a:schemeClr val="accent6">
                <a:lumMod val="20000"/>
                <a:lumOff val="80000"/>
              </a:schemeClr>
            </a:solidFill>
            <a:ln w="63500" cmpd="tri">
              <a:solidFill>
                <a:srgbClr val="00B050"/>
              </a:solidFill>
            </a:ln>
            <a:effectLst>
              <a:glow rad="2286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Rounded Rectangle 6"/>
            <p:cNvSpPr/>
            <p:nvPr/>
          </p:nvSpPr>
          <p:spPr>
            <a:xfrm>
              <a:off x="3733800" y="37338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ounded Rectangle 8"/>
            <p:cNvSpPr/>
            <p:nvPr/>
          </p:nvSpPr>
          <p:spPr>
            <a:xfrm>
              <a:off x="3733800" y="57912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0" name="Group 9"/>
            <p:cNvGrpSpPr/>
            <p:nvPr/>
          </p:nvGrpSpPr>
          <p:grpSpPr>
            <a:xfrm>
              <a:off x="4076700" y="2362200"/>
              <a:ext cx="2667000" cy="1066800"/>
              <a:chOff x="4114800" y="2362200"/>
              <a:chExt cx="2667000" cy="1066800"/>
            </a:xfrm>
            <a:solidFill>
              <a:srgbClr val="CCE9AD"/>
            </a:solidFill>
          </p:grpSpPr>
          <p:sp>
            <p:nvSpPr>
              <p:cNvPr id="16" name="Chevron 15"/>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Striped Right Arrow 16"/>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hevron 17"/>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Chevron 18"/>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1" name="Group 10"/>
            <p:cNvGrpSpPr/>
            <p:nvPr/>
          </p:nvGrpSpPr>
          <p:grpSpPr>
            <a:xfrm>
              <a:off x="4076700" y="4648200"/>
              <a:ext cx="2667000" cy="1066800"/>
              <a:chOff x="4114800" y="2362200"/>
              <a:chExt cx="2667000" cy="1066800"/>
            </a:xfrm>
            <a:solidFill>
              <a:srgbClr val="CCE9AD"/>
            </a:solidFill>
          </p:grpSpPr>
          <p:sp>
            <p:nvSpPr>
              <p:cNvPr id="12" name="Chevron 11"/>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Striped Right Arrow 12"/>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hevron 13"/>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Chevron 14"/>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Tree>
    <p:extLst>
      <p:ext uri="{BB962C8B-B14F-4D97-AF65-F5344CB8AC3E}">
        <p14:creationId xmlns:p14="http://schemas.microsoft.com/office/powerpoint/2010/main" val="25346366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Flexibility</a:t>
            </a:r>
          </a:p>
        </p:txBody>
      </p:sp>
      <p:sp>
        <p:nvSpPr>
          <p:cNvPr id="3" name="Content Placeholder 2"/>
          <p:cNvSpPr>
            <a:spLocks noGrp="1"/>
          </p:cNvSpPr>
          <p:nvPr>
            <p:ph idx="1"/>
          </p:nvPr>
        </p:nvSpPr>
        <p:spPr>
          <a:xfrm>
            <a:off x="457200" y="1125538"/>
            <a:ext cx="4152900" cy="5399087"/>
          </a:xfrm>
        </p:spPr>
        <p:txBody>
          <a:bodyPr/>
          <a:lstStyle/>
          <a:p>
            <a:r>
              <a:rPr lang="en-US" dirty="0"/>
              <a:t>Covariance, Sequential, Turning Bands can operate with irregularly spaced sites</a:t>
            </a:r>
          </a:p>
          <a:p>
            <a:endParaRPr lang="en-US" dirty="0"/>
          </a:p>
          <a:p>
            <a:r>
              <a:rPr lang="en-US" dirty="0"/>
              <a:t>Spectral requires </a:t>
            </a:r>
          </a:p>
          <a:p>
            <a:pPr lvl="1"/>
            <a:r>
              <a:rPr lang="en-US" dirty="0"/>
              <a:t>Rectangular grid</a:t>
            </a:r>
          </a:p>
          <a:p>
            <a:pPr lvl="1"/>
            <a:r>
              <a:rPr lang="en-US" dirty="0"/>
              <a:t>Equal spacing</a:t>
            </a:r>
          </a:p>
          <a:p>
            <a:endParaRPr lang="en-US" dirty="0"/>
          </a:p>
          <a:p>
            <a:r>
              <a:rPr lang="en-US" dirty="0"/>
              <a:t>Circulant Embedding requires: </a:t>
            </a:r>
          </a:p>
          <a:p>
            <a:pPr lvl="1"/>
            <a:r>
              <a:rPr lang="en-US" dirty="0"/>
              <a:t>Rectangular grid </a:t>
            </a:r>
          </a:p>
          <a:p>
            <a:pPr lvl="1"/>
            <a:r>
              <a:rPr lang="en-US" dirty="0"/>
              <a:t>Equal spacing</a:t>
            </a:r>
          </a:p>
          <a:p>
            <a:pPr lvl="1"/>
            <a:r>
              <a:rPr lang="en-US" dirty="0"/>
              <a:t>Non-negative definite </a:t>
            </a:r>
            <a:br>
              <a:rPr lang="en-US" dirty="0"/>
            </a:br>
            <a:r>
              <a:rPr lang="en-US" dirty="0"/>
              <a:t>embedded matrix</a:t>
            </a:r>
          </a:p>
        </p:txBody>
      </p:sp>
      <p:grpSp>
        <p:nvGrpSpPr>
          <p:cNvPr id="4" name="Group 3"/>
          <p:cNvGrpSpPr/>
          <p:nvPr/>
        </p:nvGrpSpPr>
        <p:grpSpPr>
          <a:xfrm>
            <a:off x="4038600" y="1505916"/>
            <a:ext cx="4895850" cy="4742484"/>
            <a:chOff x="1925975" y="1124916"/>
            <a:chExt cx="4895850" cy="4742484"/>
          </a:xfrm>
        </p:grpSpPr>
        <p:grpSp>
          <p:nvGrpSpPr>
            <p:cNvPr id="5" name="Group 4"/>
            <p:cNvGrpSpPr/>
            <p:nvPr/>
          </p:nvGrpSpPr>
          <p:grpSpPr>
            <a:xfrm>
              <a:off x="1925975" y="1124916"/>
              <a:ext cx="4895850" cy="4742484"/>
              <a:chOff x="4286250" y="1447800"/>
              <a:chExt cx="4895850" cy="4742484"/>
            </a:xfrm>
          </p:grpSpPr>
          <p:grpSp>
            <p:nvGrpSpPr>
              <p:cNvPr id="8" name="Group 7"/>
              <p:cNvGrpSpPr/>
              <p:nvPr/>
            </p:nvGrpSpPr>
            <p:grpSpPr>
              <a:xfrm>
                <a:off x="4495800" y="1447800"/>
                <a:ext cx="4686300" cy="4742484"/>
                <a:chOff x="4495800" y="1447800"/>
                <a:chExt cx="4686300" cy="4742484"/>
              </a:xfrm>
            </p:grpSpPr>
            <p:grpSp>
              <p:nvGrpSpPr>
                <p:cNvPr id="11" name="Group 10"/>
                <p:cNvGrpSpPr/>
                <p:nvPr/>
              </p:nvGrpSpPr>
              <p:grpSpPr>
                <a:xfrm>
                  <a:off x="4655820" y="1447800"/>
                  <a:ext cx="3419495" cy="2516832"/>
                  <a:chOff x="4655820" y="1714677"/>
                  <a:chExt cx="3419495" cy="2516832"/>
                </a:xfrm>
              </p:grpSpPr>
              <p:sp>
                <p:nvSpPr>
                  <p:cNvPr id="18" name="TextBox 17"/>
                  <p:cNvSpPr txBox="1"/>
                  <p:nvPr/>
                </p:nvSpPr>
                <p:spPr>
                  <a:xfrm>
                    <a:off x="4655820" y="2472212"/>
                    <a:ext cx="1905000" cy="461665"/>
                  </a:xfrm>
                  <a:prstGeom prst="rect">
                    <a:avLst/>
                  </a:prstGeom>
                  <a:solidFill>
                    <a:schemeClr val="bg1"/>
                  </a:solidFill>
                </p:spPr>
                <p:txBody>
                  <a:bodyPr wrap="square" rtlCol="0">
                    <a:spAutoFit/>
                  </a:bodyPr>
                  <a:lstStyle/>
                  <a:p>
                    <a:pPr algn="ctr"/>
                    <a:r>
                      <a:rPr lang="en-US" sz="2400" dirty="0">
                        <a:solidFill>
                          <a:srgbClr val="0070C0"/>
                        </a:solidFill>
                        <a:latin typeface="+mj-lt"/>
                      </a:rPr>
                      <a:t>Covariance</a:t>
                    </a:r>
                  </a:p>
                </p:txBody>
              </p:sp>
              <p:sp>
                <p:nvSpPr>
                  <p:cNvPr id="19" name="TextBox 18"/>
                  <p:cNvSpPr txBox="1"/>
                  <p:nvPr/>
                </p:nvSpPr>
                <p:spPr>
                  <a:xfrm>
                    <a:off x="5189220" y="3695877"/>
                    <a:ext cx="1219200" cy="461665"/>
                  </a:xfrm>
                  <a:prstGeom prst="rect">
                    <a:avLst/>
                  </a:prstGeom>
                  <a:solidFill>
                    <a:schemeClr val="bg1"/>
                  </a:solidFill>
                </p:spPr>
                <p:txBody>
                  <a:bodyPr wrap="square" rtlCol="0">
                    <a:spAutoFit/>
                  </a:bodyPr>
                  <a:lstStyle/>
                  <a:p>
                    <a:pPr algn="ctr"/>
                    <a:r>
                      <a:rPr lang="en-US" sz="2400" dirty="0">
                        <a:solidFill>
                          <a:srgbClr val="0070C0"/>
                        </a:solidFill>
                        <a:latin typeface="+mj-lt"/>
                      </a:rPr>
                      <a:t>Spectral</a:t>
                    </a:r>
                  </a:p>
                </p:txBody>
              </p:sp>
              <p:sp>
                <p:nvSpPr>
                  <p:cNvPr id="20" name="TextBox 19"/>
                  <p:cNvSpPr txBox="1"/>
                  <p:nvPr/>
                </p:nvSpPr>
                <p:spPr>
                  <a:xfrm>
                    <a:off x="4884420" y="3086277"/>
                    <a:ext cx="1524000" cy="461665"/>
                  </a:xfrm>
                  <a:prstGeom prst="rect">
                    <a:avLst/>
                  </a:prstGeom>
                  <a:solidFill>
                    <a:schemeClr val="bg1"/>
                  </a:solidFill>
                </p:spPr>
                <p:txBody>
                  <a:bodyPr wrap="square" rtlCol="0">
                    <a:spAutoFit/>
                  </a:bodyPr>
                  <a:lstStyle/>
                  <a:p>
                    <a:pPr algn="ctr"/>
                    <a:r>
                      <a:rPr lang="en-US" sz="2400" dirty="0">
                        <a:solidFill>
                          <a:srgbClr val="0070C0"/>
                        </a:solidFill>
                        <a:latin typeface="+mj-lt"/>
                      </a:rPr>
                      <a:t>Sequential</a:t>
                    </a:r>
                  </a:p>
                </p:txBody>
              </p:sp>
              <p:sp>
                <p:nvSpPr>
                  <p:cNvPr id="21" name="Rectangle 20"/>
                  <p:cNvSpPr/>
                  <p:nvPr/>
                </p:nvSpPr>
                <p:spPr bwMode="auto">
                  <a:xfrm>
                    <a:off x="6465570" y="2438400"/>
                    <a:ext cx="676295" cy="578078"/>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2" name="Rectangle 21"/>
                  <p:cNvSpPr/>
                  <p:nvPr/>
                </p:nvSpPr>
                <p:spPr bwMode="auto">
                  <a:xfrm>
                    <a:off x="6465570" y="3010077"/>
                    <a:ext cx="676295" cy="607367"/>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3" name="Rectangle 22"/>
                  <p:cNvSpPr/>
                  <p:nvPr/>
                </p:nvSpPr>
                <p:spPr bwMode="auto">
                  <a:xfrm>
                    <a:off x="6465570" y="3619677"/>
                    <a:ext cx="676295" cy="611832"/>
                  </a:xfrm>
                  <a:prstGeom prst="rect">
                    <a:avLst/>
                  </a:prstGeom>
                  <a:solidFill>
                    <a:srgbClr val="FFFF0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4" name="TextBox 23"/>
                  <p:cNvSpPr txBox="1"/>
                  <p:nvPr/>
                </p:nvSpPr>
                <p:spPr>
                  <a:xfrm rot="19620000">
                    <a:off x="6398915" y="1714677"/>
                    <a:ext cx="1676400" cy="461665"/>
                  </a:xfrm>
                  <a:prstGeom prst="rect">
                    <a:avLst/>
                  </a:prstGeom>
                  <a:noFill/>
                </p:spPr>
                <p:txBody>
                  <a:bodyPr wrap="square" rtlCol="0">
                    <a:spAutoFit/>
                  </a:bodyPr>
                  <a:lstStyle/>
                  <a:p>
                    <a:pPr algn="ctr"/>
                    <a:r>
                      <a:rPr lang="en-US" sz="2400" dirty="0">
                        <a:solidFill>
                          <a:srgbClr val="0070C0"/>
                        </a:solidFill>
                        <a:latin typeface="+mj-lt"/>
                      </a:rPr>
                      <a:t>Flexibility</a:t>
                    </a:r>
                  </a:p>
                </p:txBody>
              </p:sp>
            </p:grpSp>
            <p:sp>
              <p:nvSpPr>
                <p:cNvPr id="12" name="Rectangle 11"/>
                <p:cNvSpPr/>
                <p:nvPr/>
              </p:nvSpPr>
              <p:spPr bwMode="auto">
                <a:xfrm>
                  <a:off x="4495800" y="5692870"/>
                  <a:ext cx="571500" cy="497414"/>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 name="Rectangle 12"/>
                <p:cNvSpPr/>
                <p:nvPr/>
              </p:nvSpPr>
              <p:spPr bwMode="auto">
                <a:xfrm>
                  <a:off x="5962650" y="5692870"/>
                  <a:ext cx="571500" cy="495300"/>
                </a:xfrm>
                <a:prstGeom prst="rect">
                  <a:avLst/>
                </a:prstGeom>
                <a:solidFill>
                  <a:srgbClr val="FFFF0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4" name="Rectangle 13"/>
                <p:cNvSpPr/>
                <p:nvPr/>
              </p:nvSpPr>
              <p:spPr bwMode="auto">
                <a:xfrm>
                  <a:off x="7600950" y="5659235"/>
                  <a:ext cx="571500" cy="495300"/>
                </a:xfrm>
                <a:prstGeom prst="rect">
                  <a:avLst/>
                </a:prstGeom>
                <a:solidFill>
                  <a:srgbClr val="FF00FF"/>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5" name="TextBox 14"/>
                <p:cNvSpPr txBox="1"/>
                <p:nvPr/>
              </p:nvSpPr>
              <p:spPr>
                <a:xfrm>
                  <a:off x="5059680" y="5692870"/>
                  <a:ext cx="750570" cy="459687"/>
                </a:xfrm>
                <a:prstGeom prst="rect">
                  <a:avLst/>
                </a:prstGeom>
                <a:noFill/>
              </p:spPr>
              <p:txBody>
                <a:bodyPr wrap="square" rtlCol="0">
                  <a:spAutoFit/>
                </a:bodyPr>
                <a:lstStyle/>
                <a:p>
                  <a:pPr algn="ctr"/>
                  <a:r>
                    <a:rPr lang="en-US" sz="2400" dirty="0">
                      <a:solidFill>
                        <a:srgbClr val="0070C0"/>
                      </a:solidFill>
                      <a:latin typeface="+mj-lt"/>
                    </a:rPr>
                    <a:t>Best</a:t>
                  </a:r>
                </a:p>
              </p:txBody>
            </p:sp>
            <p:sp>
              <p:nvSpPr>
                <p:cNvPr id="16" name="TextBox 15"/>
                <p:cNvSpPr txBox="1"/>
                <p:nvPr/>
              </p:nvSpPr>
              <p:spPr>
                <a:xfrm>
                  <a:off x="6412230" y="5692870"/>
                  <a:ext cx="1268730" cy="461665"/>
                </a:xfrm>
                <a:prstGeom prst="rect">
                  <a:avLst/>
                </a:prstGeom>
                <a:noFill/>
              </p:spPr>
              <p:txBody>
                <a:bodyPr wrap="square" rtlCol="0">
                  <a:spAutoFit/>
                </a:bodyPr>
                <a:lstStyle/>
                <a:p>
                  <a:pPr algn="ctr"/>
                  <a:r>
                    <a:rPr lang="en-US" sz="2400" dirty="0">
                      <a:solidFill>
                        <a:srgbClr val="0070C0"/>
                      </a:solidFill>
                      <a:latin typeface="+mj-lt"/>
                    </a:rPr>
                    <a:t>Middle</a:t>
                  </a:r>
                </a:p>
              </p:txBody>
            </p:sp>
            <p:sp>
              <p:nvSpPr>
                <p:cNvPr id="17" name="TextBox 16"/>
                <p:cNvSpPr txBox="1"/>
                <p:nvPr/>
              </p:nvSpPr>
              <p:spPr>
                <a:xfrm>
                  <a:off x="8115300" y="5690892"/>
                  <a:ext cx="1066800" cy="461665"/>
                </a:xfrm>
                <a:prstGeom prst="rect">
                  <a:avLst/>
                </a:prstGeom>
                <a:noFill/>
              </p:spPr>
              <p:txBody>
                <a:bodyPr wrap="square" rtlCol="0">
                  <a:spAutoFit/>
                </a:bodyPr>
                <a:lstStyle/>
                <a:p>
                  <a:pPr algn="ctr"/>
                  <a:r>
                    <a:rPr lang="en-US" sz="2400" dirty="0">
                      <a:solidFill>
                        <a:srgbClr val="0070C0"/>
                      </a:solidFill>
                      <a:latin typeface="+mj-lt"/>
                    </a:rPr>
                    <a:t>Worst</a:t>
                  </a:r>
                </a:p>
              </p:txBody>
            </p:sp>
          </p:grpSp>
          <p:sp>
            <p:nvSpPr>
              <p:cNvPr id="9" name="TextBox 8"/>
              <p:cNvSpPr txBox="1"/>
              <p:nvPr/>
            </p:nvSpPr>
            <p:spPr>
              <a:xfrm>
                <a:off x="4286250" y="4034135"/>
                <a:ext cx="2236470" cy="461665"/>
              </a:xfrm>
              <a:prstGeom prst="rect">
                <a:avLst/>
              </a:prstGeom>
              <a:solidFill>
                <a:schemeClr val="bg1"/>
              </a:solidFill>
            </p:spPr>
            <p:txBody>
              <a:bodyPr wrap="square" rtlCol="0">
                <a:spAutoFit/>
              </a:bodyPr>
              <a:lstStyle/>
              <a:p>
                <a:pPr algn="ctr"/>
                <a:r>
                  <a:rPr lang="en-US" sz="2400" dirty="0">
                    <a:solidFill>
                      <a:srgbClr val="0070C0"/>
                    </a:solidFill>
                    <a:latin typeface="+mj-lt"/>
                  </a:rPr>
                  <a:t>Turning Bands</a:t>
                </a:r>
              </a:p>
            </p:txBody>
          </p:sp>
          <p:sp>
            <p:nvSpPr>
              <p:cNvPr id="10" name="Rectangle 9"/>
              <p:cNvSpPr/>
              <p:nvPr/>
            </p:nvSpPr>
            <p:spPr bwMode="auto">
              <a:xfrm>
                <a:off x="6465570" y="3962400"/>
                <a:ext cx="676295" cy="611832"/>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sp>
          <p:nvSpPr>
            <p:cNvPr id="6" name="TextBox 5"/>
            <p:cNvSpPr txBox="1"/>
            <p:nvPr/>
          </p:nvSpPr>
          <p:spPr>
            <a:xfrm>
              <a:off x="1954530" y="4267200"/>
              <a:ext cx="2236470" cy="461665"/>
            </a:xfrm>
            <a:prstGeom prst="rect">
              <a:avLst/>
            </a:prstGeom>
            <a:solidFill>
              <a:schemeClr val="bg1"/>
            </a:solidFill>
          </p:spPr>
          <p:txBody>
            <a:bodyPr wrap="square" rtlCol="0">
              <a:spAutoFit/>
            </a:bodyPr>
            <a:lstStyle/>
            <a:p>
              <a:pPr algn="ctr"/>
              <a:r>
                <a:rPr lang="en-US" sz="2400" dirty="0">
                  <a:solidFill>
                    <a:srgbClr val="0070C0"/>
                  </a:solidFill>
                  <a:latin typeface="+mj-lt"/>
                </a:rPr>
                <a:t>Circulant Emb.</a:t>
              </a:r>
            </a:p>
          </p:txBody>
        </p:sp>
        <p:sp>
          <p:nvSpPr>
            <p:cNvPr id="7" name="Rectangle 6"/>
            <p:cNvSpPr/>
            <p:nvPr/>
          </p:nvSpPr>
          <p:spPr bwMode="auto">
            <a:xfrm>
              <a:off x="4105656" y="4267200"/>
              <a:ext cx="676295" cy="607367"/>
            </a:xfrm>
            <a:prstGeom prst="rect">
              <a:avLst/>
            </a:prstGeom>
            <a:solidFill>
              <a:srgbClr val="FF00FF"/>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grpSp>
        <p:nvGrpSpPr>
          <p:cNvPr id="25" name="Group 24"/>
          <p:cNvGrpSpPr/>
          <p:nvPr/>
        </p:nvGrpSpPr>
        <p:grpSpPr>
          <a:xfrm>
            <a:off x="152400" y="152400"/>
            <a:ext cx="547255" cy="731185"/>
            <a:chOff x="3733800" y="1371600"/>
            <a:chExt cx="3352800" cy="5181600"/>
          </a:xfrm>
        </p:grpSpPr>
        <p:sp>
          <p:nvSpPr>
            <p:cNvPr id="26" name="Rounded Rectangle 25"/>
            <p:cNvSpPr/>
            <p:nvPr/>
          </p:nvSpPr>
          <p:spPr>
            <a:xfrm>
              <a:off x="3733800" y="1371600"/>
              <a:ext cx="3352800" cy="762000"/>
            </a:xfrm>
            <a:prstGeom prst="roundRect">
              <a:avLst/>
            </a:prstGeom>
            <a:solidFill>
              <a:schemeClr val="accent6">
                <a:lumMod val="20000"/>
                <a:lumOff val="80000"/>
              </a:schemeClr>
            </a:solidFill>
            <a:ln w="63500" cmpd="tri">
              <a:solidFill>
                <a:srgbClr val="00B050"/>
              </a:solidFill>
            </a:ln>
            <a:effectLst>
              <a:glow rad="2286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ounded Rectangle 26"/>
            <p:cNvSpPr/>
            <p:nvPr/>
          </p:nvSpPr>
          <p:spPr>
            <a:xfrm>
              <a:off x="3733800" y="37338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Rounded Rectangle 27"/>
            <p:cNvSpPr/>
            <p:nvPr/>
          </p:nvSpPr>
          <p:spPr>
            <a:xfrm>
              <a:off x="3733800" y="57912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9" name="Group 28"/>
            <p:cNvGrpSpPr/>
            <p:nvPr/>
          </p:nvGrpSpPr>
          <p:grpSpPr>
            <a:xfrm>
              <a:off x="4076700" y="2362200"/>
              <a:ext cx="2667000" cy="1066800"/>
              <a:chOff x="4114800" y="2362200"/>
              <a:chExt cx="2667000" cy="1066800"/>
            </a:xfrm>
            <a:solidFill>
              <a:srgbClr val="CCE9AD"/>
            </a:solidFill>
          </p:grpSpPr>
          <p:sp>
            <p:nvSpPr>
              <p:cNvPr id="35" name="Chevron 34"/>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Striped Right Arrow 35"/>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Chevron 36"/>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Chevron 37"/>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30" name="Group 29"/>
            <p:cNvGrpSpPr/>
            <p:nvPr/>
          </p:nvGrpSpPr>
          <p:grpSpPr>
            <a:xfrm>
              <a:off x="4076700" y="4648200"/>
              <a:ext cx="2667000" cy="1066800"/>
              <a:chOff x="4114800" y="2362200"/>
              <a:chExt cx="2667000" cy="1066800"/>
            </a:xfrm>
            <a:solidFill>
              <a:srgbClr val="CCE9AD"/>
            </a:solidFill>
          </p:grpSpPr>
          <p:sp>
            <p:nvSpPr>
              <p:cNvPr id="31" name="Chevron 30"/>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Striped Right Arrow 31"/>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Chevron 32"/>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Chevron 33"/>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Tree>
    <p:extLst>
      <p:ext uri="{BB962C8B-B14F-4D97-AF65-F5344CB8AC3E}">
        <p14:creationId xmlns:p14="http://schemas.microsoft.com/office/powerpoint/2010/main" val="31178989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Accuracy</a:t>
            </a:r>
          </a:p>
        </p:txBody>
      </p:sp>
      <p:sp>
        <p:nvSpPr>
          <p:cNvPr id="4" name="TextBox 3"/>
          <p:cNvSpPr txBox="1"/>
          <p:nvPr/>
        </p:nvSpPr>
        <p:spPr>
          <a:xfrm>
            <a:off x="0" y="3402571"/>
            <a:ext cx="2742534" cy="461665"/>
          </a:xfrm>
          <a:prstGeom prst="rect">
            <a:avLst/>
          </a:prstGeom>
          <a:solidFill>
            <a:schemeClr val="bg1"/>
          </a:solidFill>
        </p:spPr>
        <p:txBody>
          <a:bodyPr wrap="square" rtlCol="0">
            <a:spAutoFit/>
          </a:bodyPr>
          <a:lstStyle/>
          <a:p>
            <a:pPr algn="ctr"/>
            <a:r>
              <a:rPr lang="en-US" sz="2400" dirty="0">
                <a:solidFill>
                  <a:schemeClr val="accent2"/>
                </a:solidFill>
                <a:latin typeface="+mj-lt"/>
              </a:rPr>
              <a:t>Covariance</a:t>
            </a:r>
          </a:p>
        </p:txBody>
      </p:sp>
      <p:sp>
        <p:nvSpPr>
          <p:cNvPr id="5" name="TextBox 4"/>
          <p:cNvSpPr txBox="1"/>
          <p:nvPr/>
        </p:nvSpPr>
        <p:spPr>
          <a:xfrm>
            <a:off x="5715000" y="3350507"/>
            <a:ext cx="3429000" cy="461665"/>
          </a:xfrm>
          <a:prstGeom prst="rect">
            <a:avLst/>
          </a:prstGeom>
          <a:noFill/>
          <a:ln>
            <a:noFill/>
          </a:ln>
        </p:spPr>
        <p:txBody>
          <a:bodyPr wrap="square" rtlCol="0">
            <a:spAutoFit/>
          </a:bodyPr>
          <a:lstStyle/>
          <a:p>
            <a:pPr algn="ctr"/>
            <a:r>
              <a:rPr lang="en-US" sz="2400" dirty="0">
                <a:solidFill>
                  <a:schemeClr val="accent2"/>
                </a:solidFill>
                <a:latin typeface="+mj-lt"/>
              </a:rPr>
              <a:t>Spectral</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 y="1192771"/>
            <a:ext cx="2894934" cy="21712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1426" y="1143000"/>
            <a:ext cx="2894934" cy="21712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0606" y="1143000"/>
            <a:ext cx="2941986" cy="2206489"/>
          </a:xfrm>
          <a:prstGeom prst="rect">
            <a:avLst/>
          </a:prstGeom>
        </p:spPr>
      </p:pic>
      <p:sp>
        <p:nvSpPr>
          <p:cNvPr id="10" name="TextBox 9"/>
          <p:cNvSpPr txBox="1"/>
          <p:nvPr/>
        </p:nvSpPr>
        <p:spPr>
          <a:xfrm>
            <a:off x="3031742" y="3384642"/>
            <a:ext cx="2971800" cy="461665"/>
          </a:xfrm>
          <a:prstGeom prst="rect">
            <a:avLst/>
          </a:prstGeom>
          <a:noFill/>
          <a:ln>
            <a:noFill/>
          </a:ln>
        </p:spPr>
        <p:txBody>
          <a:bodyPr wrap="square" rtlCol="0">
            <a:spAutoFit/>
          </a:bodyPr>
          <a:lstStyle/>
          <a:p>
            <a:pPr algn="ctr"/>
            <a:r>
              <a:rPr lang="en-US" sz="2400" dirty="0">
                <a:solidFill>
                  <a:schemeClr val="accent2"/>
                </a:solidFill>
                <a:latin typeface="+mj-lt"/>
              </a:rPr>
              <a:t>Sequential</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3846307"/>
            <a:ext cx="2943343" cy="2207507"/>
          </a:xfrm>
          <a:prstGeom prst="rect">
            <a:avLst/>
          </a:prstGeom>
        </p:spPr>
      </p:pic>
      <p:sp>
        <p:nvSpPr>
          <p:cNvPr id="16" name="TextBox 15"/>
          <p:cNvSpPr txBox="1"/>
          <p:nvPr/>
        </p:nvSpPr>
        <p:spPr>
          <a:xfrm>
            <a:off x="1219200" y="6084742"/>
            <a:ext cx="3429000" cy="461665"/>
          </a:xfrm>
          <a:prstGeom prst="rect">
            <a:avLst/>
          </a:prstGeom>
          <a:noFill/>
          <a:ln>
            <a:noFill/>
          </a:ln>
        </p:spPr>
        <p:txBody>
          <a:bodyPr wrap="square" rtlCol="0">
            <a:spAutoFit/>
          </a:bodyPr>
          <a:lstStyle/>
          <a:p>
            <a:pPr algn="ctr"/>
            <a:r>
              <a:rPr lang="en-US" sz="2400" dirty="0">
                <a:solidFill>
                  <a:schemeClr val="accent2"/>
                </a:solidFill>
                <a:latin typeface="+mj-lt"/>
              </a:rPr>
              <a:t>Turning Bands</a:t>
            </a:r>
          </a:p>
        </p:txBody>
      </p:sp>
      <p:sp>
        <p:nvSpPr>
          <p:cNvPr id="14" name="TextBox 13"/>
          <p:cNvSpPr txBox="1"/>
          <p:nvPr/>
        </p:nvSpPr>
        <p:spPr>
          <a:xfrm>
            <a:off x="4343400" y="6096000"/>
            <a:ext cx="3429000" cy="461665"/>
          </a:xfrm>
          <a:prstGeom prst="rect">
            <a:avLst/>
          </a:prstGeom>
          <a:noFill/>
          <a:ln>
            <a:noFill/>
          </a:ln>
        </p:spPr>
        <p:txBody>
          <a:bodyPr wrap="square" rtlCol="0">
            <a:spAutoFit/>
          </a:bodyPr>
          <a:lstStyle/>
          <a:p>
            <a:pPr algn="ctr"/>
            <a:r>
              <a:rPr lang="en-US" sz="2400" dirty="0">
                <a:solidFill>
                  <a:schemeClr val="accent2"/>
                </a:solidFill>
                <a:latin typeface="+mj-lt"/>
              </a:rPr>
              <a:t>Circulant Embedding</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7250" y="3812172"/>
            <a:ext cx="2988857" cy="2241642"/>
          </a:xfrm>
          <a:prstGeom prst="rect">
            <a:avLst/>
          </a:prstGeom>
        </p:spPr>
      </p:pic>
      <p:grpSp>
        <p:nvGrpSpPr>
          <p:cNvPr id="13" name="Group 12"/>
          <p:cNvGrpSpPr/>
          <p:nvPr/>
        </p:nvGrpSpPr>
        <p:grpSpPr>
          <a:xfrm>
            <a:off x="152400" y="152400"/>
            <a:ext cx="547255" cy="731185"/>
            <a:chOff x="3733800" y="1371600"/>
            <a:chExt cx="3352800" cy="5181600"/>
          </a:xfrm>
        </p:grpSpPr>
        <p:sp>
          <p:nvSpPr>
            <p:cNvPr id="15" name="Rounded Rectangle 14"/>
            <p:cNvSpPr/>
            <p:nvPr/>
          </p:nvSpPr>
          <p:spPr>
            <a:xfrm>
              <a:off x="3733800" y="1371600"/>
              <a:ext cx="3352800" cy="762000"/>
            </a:xfrm>
            <a:prstGeom prst="roundRect">
              <a:avLst/>
            </a:prstGeom>
            <a:solidFill>
              <a:schemeClr val="accent6">
                <a:lumMod val="20000"/>
                <a:lumOff val="80000"/>
              </a:schemeClr>
            </a:solidFill>
            <a:ln w="63500" cmpd="tri">
              <a:solidFill>
                <a:srgbClr val="00B050"/>
              </a:solidFill>
            </a:ln>
            <a:effectLst>
              <a:glow rad="2286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Rounded Rectangle 16"/>
            <p:cNvSpPr/>
            <p:nvPr/>
          </p:nvSpPr>
          <p:spPr>
            <a:xfrm>
              <a:off x="3733800" y="37338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Rounded Rectangle 17"/>
            <p:cNvSpPr/>
            <p:nvPr/>
          </p:nvSpPr>
          <p:spPr>
            <a:xfrm>
              <a:off x="3733800" y="57912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9" name="Group 18"/>
            <p:cNvGrpSpPr/>
            <p:nvPr/>
          </p:nvGrpSpPr>
          <p:grpSpPr>
            <a:xfrm>
              <a:off x="4076700" y="2362200"/>
              <a:ext cx="2667000" cy="1066800"/>
              <a:chOff x="4114800" y="2362200"/>
              <a:chExt cx="2667000" cy="1066800"/>
            </a:xfrm>
            <a:solidFill>
              <a:srgbClr val="CCE9AD"/>
            </a:solidFill>
          </p:grpSpPr>
          <p:sp>
            <p:nvSpPr>
              <p:cNvPr id="25" name="Chevron 24"/>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Striped Right Arrow 25"/>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hevron 26"/>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Chevron 27"/>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0" name="Group 19"/>
            <p:cNvGrpSpPr/>
            <p:nvPr/>
          </p:nvGrpSpPr>
          <p:grpSpPr>
            <a:xfrm>
              <a:off x="4076700" y="4648200"/>
              <a:ext cx="2667000" cy="1066800"/>
              <a:chOff x="4114800" y="2362200"/>
              <a:chExt cx="2667000" cy="1066800"/>
            </a:xfrm>
            <a:solidFill>
              <a:srgbClr val="CCE9AD"/>
            </a:solidFill>
          </p:grpSpPr>
          <p:sp>
            <p:nvSpPr>
              <p:cNvPr id="21" name="Chevron 20"/>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Striped Right Arrow 21"/>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hevron 22"/>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Chevron 23"/>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Tree>
    <p:extLst>
      <p:ext uri="{BB962C8B-B14F-4D97-AF65-F5344CB8AC3E}">
        <p14:creationId xmlns:p14="http://schemas.microsoft.com/office/powerpoint/2010/main" val="10390807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1600200"/>
            <a:ext cx="4165600" cy="3124200"/>
          </a:xfrm>
          <a:prstGeom prst="rect">
            <a:avLst/>
          </a:prstGeom>
        </p:spPr>
      </p:pic>
      <p:sp>
        <p:nvSpPr>
          <p:cNvPr id="2" name="Title 1"/>
          <p:cNvSpPr>
            <a:spLocks noGrp="1"/>
          </p:cNvSpPr>
          <p:nvPr>
            <p:ph type="title"/>
          </p:nvPr>
        </p:nvSpPr>
        <p:spPr/>
        <p:txBody>
          <a:bodyPr/>
          <a:lstStyle/>
          <a:p>
            <a:r>
              <a:rPr lang="en-US" dirty="0"/>
              <a:t>Accuracy</a:t>
            </a:r>
          </a:p>
        </p:txBody>
      </p:sp>
      <p:sp>
        <p:nvSpPr>
          <p:cNvPr id="7" name="Rectangle 6"/>
          <p:cNvSpPr/>
          <p:nvPr/>
        </p:nvSpPr>
        <p:spPr bwMode="auto">
          <a:xfrm>
            <a:off x="914400" y="3876788"/>
            <a:ext cx="533400" cy="502920"/>
          </a:xfrm>
          <a:prstGeom prst="rect">
            <a:avLst/>
          </a:prstGeom>
          <a:noFill/>
          <a:ln w="57150"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aphicFrame>
        <p:nvGraphicFramePr>
          <p:cNvPr id="4" name="Object 3"/>
          <p:cNvGraphicFramePr>
            <a:graphicFrameLocks noChangeAspect="1"/>
          </p:cNvGraphicFramePr>
          <p:nvPr>
            <p:extLst/>
          </p:nvPr>
        </p:nvGraphicFramePr>
        <p:xfrm>
          <a:off x="896471" y="4876800"/>
          <a:ext cx="3257550" cy="651510"/>
        </p:xfrm>
        <a:graphic>
          <a:graphicData uri="http://schemas.openxmlformats.org/presentationml/2006/ole">
            <mc:AlternateContent xmlns:mc="http://schemas.openxmlformats.org/markup-compatibility/2006">
              <mc:Choice xmlns:v="urn:schemas-microsoft-com:vml" Requires="v">
                <p:oleObj spid="_x0000_s14644" name="Equation" r:id="rId4" imgW="1968480" imgH="393480" progId="Equation.DSMT4">
                  <p:embed/>
                </p:oleObj>
              </mc:Choice>
              <mc:Fallback>
                <p:oleObj name="Equation" r:id="rId4" imgW="1968480" imgH="393480" progId="Equation.DSMT4">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471" y="4876800"/>
                        <a:ext cx="3257550" cy="651510"/>
                      </a:xfrm>
                      <a:prstGeom prst="rect">
                        <a:avLst/>
                      </a:prstGeom>
                      <a:noFill/>
                      <a:ln>
                        <a:noFill/>
                      </a:ln>
                      <a:extLst/>
                    </p:spPr>
                  </p:pic>
                </p:oleObj>
              </mc:Fallback>
            </mc:AlternateContent>
          </a:graphicData>
        </a:graphic>
      </p:graphicFrame>
      <p:grpSp>
        <p:nvGrpSpPr>
          <p:cNvPr id="6" name="Group 5"/>
          <p:cNvGrpSpPr/>
          <p:nvPr/>
        </p:nvGrpSpPr>
        <p:grpSpPr>
          <a:xfrm>
            <a:off x="152400" y="152400"/>
            <a:ext cx="547255" cy="731185"/>
            <a:chOff x="3733800" y="1371600"/>
            <a:chExt cx="3352800" cy="5181600"/>
          </a:xfrm>
        </p:grpSpPr>
        <p:sp>
          <p:nvSpPr>
            <p:cNvPr id="8" name="Rounded Rectangle 7"/>
            <p:cNvSpPr/>
            <p:nvPr/>
          </p:nvSpPr>
          <p:spPr>
            <a:xfrm>
              <a:off x="3733800" y="1371600"/>
              <a:ext cx="3352800" cy="762000"/>
            </a:xfrm>
            <a:prstGeom prst="roundRect">
              <a:avLst/>
            </a:prstGeom>
            <a:solidFill>
              <a:schemeClr val="accent6">
                <a:lumMod val="20000"/>
                <a:lumOff val="80000"/>
              </a:schemeClr>
            </a:solidFill>
            <a:ln w="63500" cmpd="tri">
              <a:solidFill>
                <a:srgbClr val="00B050"/>
              </a:solidFill>
            </a:ln>
            <a:effectLst>
              <a:glow rad="2286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ounded Rectangle 8"/>
            <p:cNvSpPr/>
            <p:nvPr/>
          </p:nvSpPr>
          <p:spPr>
            <a:xfrm>
              <a:off x="3733800" y="37338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ounded Rectangle 9"/>
            <p:cNvSpPr/>
            <p:nvPr/>
          </p:nvSpPr>
          <p:spPr>
            <a:xfrm>
              <a:off x="3733800" y="57912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1" name="Group 10"/>
            <p:cNvGrpSpPr/>
            <p:nvPr/>
          </p:nvGrpSpPr>
          <p:grpSpPr>
            <a:xfrm>
              <a:off x="4076700" y="2362200"/>
              <a:ext cx="2667000" cy="1066800"/>
              <a:chOff x="4114800" y="2362200"/>
              <a:chExt cx="2667000" cy="1066800"/>
            </a:xfrm>
            <a:solidFill>
              <a:srgbClr val="CCE9AD"/>
            </a:solidFill>
          </p:grpSpPr>
          <p:sp>
            <p:nvSpPr>
              <p:cNvPr id="18" name="Chevron 17"/>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Striped Right Arrow 18"/>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Chevron 19"/>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Chevron 20"/>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3" name="Group 12"/>
            <p:cNvGrpSpPr/>
            <p:nvPr/>
          </p:nvGrpSpPr>
          <p:grpSpPr>
            <a:xfrm>
              <a:off x="4076700" y="4648200"/>
              <a:ext cx="2667000" cy="1066800"/>
              <a:chOff x="4114800" y="2362200"/>
              <a:chExt cx="2667000" cy="1066800"/>
            </a:xfrm>
            <a:solidFill>
              <a:srgbClr val="CCE9AD"/>
            </a:solidFill>
          </p:grpSpPr>
          <p:sp>
            <p:nvSpPr>
              <p:cNvPr id="14" name="Chevron 13"/>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Striped Right Arrow 14"/>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hevron 15"/>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Chevron 16"/>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Tree>
    <p:extLst>
      <p:ext uri="{BB962C8B-B14F-4D97-AF65-F5344CB8AC3E}">
        <p14:creationId xmlns:p14="http://schemas.microsoft.com/office/powerpoint/2010/main" val="70871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Accuracy</a:t>
            </a:r>
          </a:p>
        </p:txBody>
      </p:sp>
      <p:grpSp>
        <p:nvGrpSpPr>
          <p:cNvPr id="9" name="Group 8"/>
          <p:cNvGrpSpPr/>
          <p:nvPr/>
        </p:nvGrpSpPr>
        <p:grpSpPr>
          <a:xfrm>
            <a:off x="0" y="1066800"/>
            <a:ext cx="3124200" cy="533400"/>
            <a:chOff x="0" y="990600"/>
            <a:chExt cx="3124200" cy="533400"/>
          </a:xfrm>
        </p:grpSpPr>
        <p:sp>
          <p:nvSpPr>
            <p:cNvPr id="10" name="Rectangle 9"/>
            <p:cNvSpPr/>
            <p:nvPr/>
          </p:nvSpPr>
          <p:spPr bwMode="auto">
            <a:xfrm>
              <a:off x="0" y="990600"/>
              <a:ext cx="2057400" cy="502920"/>
            </a:xfrm>
            <a:prstGeom prst="rect">
              <a:avLst/>
            </a:prstGeom>
            <a:solidFill>
              <a:srgbClr val="FFFFFF">
                <a:alpha val="75000"/>
              </a:srgbClr>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1" name="Rectangle 10"/>
            <p:cNvSpPr/>
            <p:nvPr/>
          </p:nvSpPr>
          <p:spPr bwMode="auto">
            <a:xfrm>
              <a:off x="2362200" y="1066800"/>
              <a:ext cx="762000" cy="457200"/>
            </a:xfrm>
            <a:prstGeom prst="rect">
              <a:avLst/>
            </a:prstGeom>
            <a:solidFill>
              <a:srgbClr val="FFFFFF">
                <a:alpha val="75000"/>
              </a:srgbClr>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grpSp>
        <p:nvGrpSpPr>
          <p:cNvPr id="14" name="Group 13"/>
          <p:cNvGrpSpPr/>
          <p:nvPr/>
        </p:nvGrpSpPr>
        <p:grpSpPr>
          <a:xfrm>
            <a:off x="4248150" y="1277316"/>
            <a:ext cx="4895850" cy="4742484"/>
            <a:chOff x="1925975" y="1124916"/>
            <a:chExt cx="4895850" cy="4742484"/>
          </a:xfrm>
        </p:grpSpPr>
        <p:grpSp>
          <p:nvGrpSpPr>
            <p:cNvPr id="15" name="Group 14"/>
            <p:cNvGrpSpPr/>
            <p:nvPr/>
          </p:nvGrpSpPr>
          <p:grpSpPr>
            <a:xfrm>
              <a:off x="1925975" y="1124916"/>
              <a:ext cx="4895850" cy="4742484"/>
              <a:chOff x="4286250" y="1447800"/>
              <a:chExt cx="4895850" cy="4742484"/>
            </a:xfrm>
          </p:grpSpPr>
          <p:grpSp>
            <p:nvGrpSpPr>
              <p:cNvPr id="18" name="Group 17"/>
              <p:cNvGrpSpPr/>
              <p:nvPr/>
            </p:nvGrpSpPr>
            <p:grpSpPr>
              <a:xfrm>
                <a:off x="4293870" y="1447800"/>
                <a:ext cx="4888230" cy="4742484"/>
                <a:chOff x="4293870" y="1447800"/>
                <a:chExt cx="4888230" cy="4742484"/>
              </a:xfrm>
            </p:grpSpPr>
            <p:grpSp>
              <p:nvGrpSpPr>
                <p:cNvPr id="21" name="Group 20"/>
                <p:cNvGrpSpPr/>
                <p:nvPr/>
              </p:nvGrpSpPr>
              <p:grpSpPr>
                <a:xfrm>
                  <a:off x="4655820" y="1447800"/>
                  <a:ext cx="3419495" cy="2516832"/>
                  <a:chOff x="4655820" y="1714677"/>
                  <a:chExt cx="3419495" cy="2516832"/>
                </a:xfrm>
              </p:grpSpPr>
              <p:sp>
                <p:nvSpPr>
                  <p:cNvPr id="28" name="TextBox 27"/>
                  <p:cNvSpPr txBox="1"/>
                  <p:nvPr/>
                </p:nvSpPr>
                <p:spPr>
                  <a:xfrm>
                    <a:off x="4655820" y="2472212"/>
                    <a:ext cx="1905000" cy="461665"/>
                  </a:xfrm>
                  <a:prstGeom prst="rect">
                    <a:avLst/>
                  </a:prstGeom>
                  <a:solidFill>
                    <a:schemeClr val="bg1"/>
                  </a:solidFill>
                </p:spPr>
                <p:txBody>
                  <a:bodyPr wrap="square" rtlCol="0">
                    <a:spAutoFit/>
                  </a:bodyPr>
                  <a:lstStyle/>
                  <a:p>
                    <a:pPr algn="ctr"/>
                    <a:r>
                      <a:rPr lang="en-US" sz="2400" dirty="0">
                        <a:solidFill>
                          <a:srgbClr val="0070C0"/>
                        </a:solidFill>
                        <a:latin typeface="+mj-lt"/>
                      </a:rPr>
                      <a:t>Covariance</a:t>
                    </a:r>
                  </a:p>
                </p:txBody>
              </p:sp>
              <p:sp>
                <p:nvSpPr>
                  <p:cNvPr id="29" name="TextBox 28"/>
                  <p:cNvSpPr txBox="1"/>
                  <p:nvPr/>
                </p:nvSpPr>
                <p:spPr>
                  <a:xfrm>
                    <a:off x="5189220" y="3695877"/>
                    <a:ext cx="1219200" cy="461665"/>
                  </a:xfrm>
                  <a:prstGeom prst="rect">
                    <a:avLst/>
                  </a:prstGeom>
                  <a:solidFill>
                    <a:schemeClr val="bg1"/>
                  </a:solidFill>
                </p:spPr>
                <p:txBody>
                  <a:bodyPr wrap="square" rtlCol="0">
                    <a:spAutoFit/>
                  </a:bodyPr>
                  <a:lstStyle/>
                  <a:p>
                    <a:pPr algn="ctr"/>
                    <a:r>
                      <a:rPr lang="en-US" sz="2400" dirty="0">
                        <a:solidFill>
                          <a:srgbClr val="0070C0"/>
                        </a:solidFill>
                        <a:latin typeface="+mj-lt"/>
                      </a:rPr>
                      <a:t>Spectral</a:t>
                    </a:r>
                  </a:p>
                </p:txBody>
              </p:sp>
              <p:sp>
                <p:nvSpPr>
                  <p:cNvPr id="30" name="TextBox 29"/>
                  <p:cNvSpPr txBox="1"/>
                  <p:nvPr/>
                </p:nvSpPr>
                <p:spPr>
                  <a:xfrm>
                    <a:off x="4884420" y="3086277"/>
                    <a:ext cx="1524000" cy="461665"/>
                  </a:xfrm>
                  <a:prstGeom prst="rect">
                    <a:avLst/>
                  </a:prstGeom>
                  <a:solidFill>
                    <a:schemeClr val="bg1"/>
                  </a:solidFill>
                </p:spPr>
                <p:txBody>
                  <a:bodyPr wrap="square" rtlCol="0">
                    <a:spAutoFit/>
                  </a:bodyPr>
                  <a:lstStyle/>
                  <a:p>
                    <a:pPr algn="ctr"/>
                    <a:r>
                      <a:rPr lang="en-US" sz="2400" dirty="0">
                        <a:solidFill>
                          <a:srgbClr val="0070C0"/>
                        </a:solidFill>
                        <a:latin typeface="+mj-lt"/>
                      </a:rPr>
                      <a:t>Sequential</a:t>
                    </a:r>
                  </a:p>
                </p:txBody>
              </p:sp>
              <p:sp>
                <p:nvSpPr>
                  <p:cNvPr id="31" name="Rectangle 30"/>
                  <p:cNvSpPr/>
                  <p:nvPr/>
                </p:nvSpPr>
                <p:spPr bwMode="auto">
                  <a:xfrm>
                    <a:off x="6465570" y="2438400"/>
                    <a:ext cx="676295" cy="578078"/>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2" name="Rectangle 31"/>
                  <p:cNvSpPr/>
                  <p:nvPr/>
                </p:nvSpPr>
                <p:spPr bwMode="auto">
                  <a:xfrm>
                    <a:off x="6465570" y="3010077"/>
                    <a:ext cx="676295" cy="607367"/>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3" name="Rectangle 32"/>
                  <p:cNvSpPr/>
                  <p:nvPr/>
                </p:nvSpPr>
                <p:spPr bwMode="auto">
                  <a:xfrm>
                    <a:off x="6465570" y="3619677"/>
                    <a:ext cx="676295" cy="611832"/>
                  </a:xfrm>
                  <a:prstGeom prst="rect">
                    <a:avLst/>
                  </a:prstGeom>
                  <a:solidFill>
                    <a:srgbClr val="FF00FF"/>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4" name="TextBox 33"/>
                  <p:cNvSpPr txBox="1"/>
                  <p:nvPr/>
                </p:nvSpPr>
                <p:spPr>
                  <a:xfrm rot="19620000">
                    <a:off x="6398915" y="1714677"/>
                    <a:ext cx="1676400" cy="461665"/>
                  </a:xfrm>
                  <a:prstGeom prst="rect">
                    <a:avLst/>
                  </a:prstGeom>
                  <a:noFill/>
                </p:spPr>
                <p:txBody>
                  <a:bodyPr wrap="square" rtlCol="0">
                    <a:spAutoFit/>
                  </a:bodyPr>
                  <a:lstStyle/>
                  <a:p>
                    <a:pPr algn="ctr"/>
                    <a:r>
                      <a:rPr lang="en-US" sz="2400" dirty="0">
                        <a:solidFill>
                          <a:srgbClr val="0070C0"/>
                        </a:solidFill>
                        <a:latin typeface="+mj-lt"/>
                      </a:rPr>
                      <a:t>Accuracy</a:t>
                    </a:r>
                  </a:p>
                </p:txBody>
              </p:sp>
            </p:grpSp>
            <p:sp>
              <p:nvSpPr>
                <p:cNvPr id="22" name="Rectangle 21"/>
                <p:cNvSpPr/>
                <p:nvPr/>
              </p:nvSpPr>
              <p:spPr bwMode="auto">
                <a:xfrm>
                  <a:off x="4293870" y="5692870"/>
                  <a:ext cx="571500" cy="497414"/>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3" name="Rectangle 22"/>
                <p:cNvSpPr/>
                <p:nvPr/>
              </p:nvSpPr>
              <p:spPr bwMode="auto">
                <a:xfrm>
                  <a:off x="5741670" y="5692870"/>
                  <a:ext cx="571500" cy="495300"/>
                </a:xfrm>
                <a:prstGeom prst="rect">
                  <a:avLst/>
                </a:prstGeom>
                <a:solidFill>
                  <a:srgbClr val="FFFF0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4" name="Rectangle 23"/>
                <p:cNvSpPr/>
                <p:nvPr/>
              </p:nvSpPr>
              <p:spPr bwMode="auto">
                <a:xfrm>
                  <a:off x="7600950" y="5659235"/>
                  <a:ext cx="571500" cy="495300"/>
                </a:xfrm>
                <a:prstGeom prst="rect">
                  <a:avLst/>
                </a:prstGeom>
                <a:solidFill>
                  <a:srgbClr val="FF00FF"/>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5" name="TextBox 24"/>
                <p:cNvSpPr txBox="1"/>
                <p:nvPr/>
              </p:nvSpPr>
              <p:spPr>
                <a:xfrm>
                  <a:off x="4857750" y="5692870"/>
                  <a:ext cx="750570" cy="459687"/>
                </a:xfrm>
                <a:prstGeom prst="rect">
                  <a:avLst/>
                </a:prstGeom>
                <a:noFill/>
              </p:spPr>
              <p:txBody>
                <a:bodyPr wrap="square" rtlCol="0">
                  <a:spAutoFit/>
                </a:bodyPr>
                <a:lstStyle/>
                <a:p>
                  <a:pPr algn="ctr"/>
                  <a:r>
                    <a:rPr lang="en-US" sz="2400" dirty="0">
                      <a:solidFill>
                        <a:srgbClr val="0070C0"/>
                      </a:solidFill>
                      <a:latin typeface="+mj-lt"/>
                    </a:rPr>
                    <a:t>Best</a:t>
                  </a:r>
                </a:p>
              </p:txBody>
            </p:sp>
            <p:sp>
              <p:nvSpPr>
                <p:cNvPr id="26" name="TextBox 25"/>
                <p:cNvSpPr txBox="1"/>
                <p:nvPr/>
              </p:nvSpPr>
              <p:spPr>
                <a:xfrm>
                  <a:off x="6332220" y="5692870"/>
                  <a:ext cx="1268730" cy="461665"/>
                </a:xfrm>
                <a:prstGeom prst="rect">
                  <a:avLst/>
                </a:prstGeom>
                <a:noFill/>
              </p:spPr>
              <p:txBody>
                <a:bodyPr wrap="square" rtlCol="0">
                  <a:spAutoFit/>
                </a:bodyPr>
                <a:lstStyle/>
                <a:p>
                  <a:pPr algn="ctr"/>
                  <a:r>
                    <a:rPr lang="en-US" sz="2400" dirty="0">
                      <a:solidFill>
                        <a:srgbClr val="0070C0"/>
                      </a:solidFill>
                      <a:latin typeface="+mj-lt"/>
                    </a:rPr>
                    <a:t>Middle</a:t>
                  </a:r>
                </a:p>
              </p:txBody>
            </p:sp>
            <p:sp>
              <p:nvSpPr>
                <p:cNvPr id="27" name="TextBox 26"/>
                <p:cNvSpPr txBox="1"/>
                <p:nvPr/>
              </p:nvSpPr>
              <p:spPr>
                <a:xfrm>
                  <a:off x="8115300" y="5690892"/>
                  <a:ext cx="1066800" cy="461665"/>
                </a:xfrm>
                <a:prstGeom prst="rect">
                  <a:avLst/>
                </a:prstGeom>
                <a:noFill/>
              </p:spPr>
              <p:txBody>
                <a:bodyPr wrap="square" rtlCol="0">
                  <a:spAutoFit/>
                </a:bodyPr>
                <a:lstStyle/>
                <a:p>
                  <a:pPr algn="ctr"/>
                  <a:r>
                    <a:rPr lang="en-US" sz="2400" dirty="0">
                      <a:solidFill>
                        <a:srgbClr val="0070C0"/>
                      </a:solidFill>
                      <a:latin typeface="+mj-lt"/>
                    </a:rPr>
                    <a:t>Worst</a:t>
                  </a:r>
                </a:p>
              </p:txBody>
            </p:sp>
          </p:grpSp>
          <p:sp>
            <p:nvSpPr>
              <p:cNvPr id="19" name="TextBox 18"/>
              <p:cNvSpPr txBox="1"/>
              <p:nvPr/>
            </p:nvSpPr>
            <p:spPr>
              <a:xfrm>
                <a:off x="4286250" y="4034135"/>
                <a:ext cx="2236470" cy="461665"/>
              </a:xfrm>
              <a:prstGeom prst="rect">
                <a:avLst/>
              </a:prstGeom>
              <a:solidFill>
                <a:schemeClr val="bg1"/>
              </a:solidFill>
            </p:spPr>
            <p:txBody>
              <a:bodyPr wrap="square" rtlCol="0">
                <a:spAutoFit/>
              </a:bodyPr>
              <a:lstStyle/>
              <a:p>
                <a:pPr algn="ctr"/>
                <a:r>
                  <a:rPr lang="en-US" sz="2400" dirty="0">
                    <a:solidFill>
                      <a:srgbClr val="0070C0"/>
                    </a:solidFill>
                    <a:latin typeface="+mj-lt"/>
                  </a:rPr>
                  <a:t>Turning Bands</a:t>
                </a:r>
              </a:p>
            </p:txBody>
          </p:sp>
          <p:sp>
            <p:nvSpPr>
              <p:cNvPr id="20" name="Rectangle 19"/>
              <p:cNvSpPr/>
              <p:nvPr/>
            </p:nvSpPr>
            <p:spPr bwMode="auto">
              <a:xfrm>
                <a:off x="6465570" y="3962400"/>
                <a:ext cx="676295" cy="611832"/>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sp>
          <p:nvSpPr>
            <p:cNvPr id="16" name="TextBox 15"/>
            <p:cNvSpPr txBox="1"/>
            <p:nvPr/>
          </p:nvSpPr>
          <p:spPr>
            <a:xfrm>
              <a:off x="1954530" y="4267200"/>
              <a:ext cx="2236470" cy="461665"/>
            </a:xfrm>
            <a:prstGeom prst="rect">
              <a:avLst/>
            </a:prstGeom>
            <a:solidFill>
              <a:schemeClr val="bg1"/>
            </a:solidFill>
          </p:spPr>
          <p:txBody>
            <a:bodyPr wrap="square" rtlCol="0">
              <a:spAutoFit/>
            </a:bodyPr>
            <a:lstStyle/>
            <a:p>
              <a:pPr algn="ctr"/>
              <a:r>
                <a:rPr lang="en-US" sz="2400" dirty="0">
                  <a:solidFill>
                    <a:srgbClr val="0070C0"/>
                  </a:solidFill>
                  <a:latin typeface="+mj-lt"/>
                </a:rPr>
                <a:t>Circulant Emb.</a:t>
              </a:r>
            </a:p>
          </p:txBody>
        </p:sp>
        <p:sp>
          <p:nvSpPr>
            <p:cNvPr id="17" name="Rectangle 16"/>
            <p:cNvSpPr/>
            <p:nvPr/>
          </p:nvSpPr>
          <p:spPr bwMode="auto">
            <a:xfrm>
              <a:off x="4105656" y="4267200"/>
              <a:ext cx="676295" cy="607367"/>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600200"/>
            <a:ext cx="4059469" cy="3124200"/>
          </a:xfrm>
          <a:prstGeom prst="rect">
            <a:avLst/>
          </a:prstGeom>
        </p:spPr>
      </p:pic>
      <p:graphicFrame>
        <p:nvGraphicFramePr>
          <p:cNvPr id="36" name="Object 35"/>
          <p:cNvGraphicFramePr>
            <a:graphicFrameLocks noChangeAspect="1"/>
          </p:cNvGraphicFramePr>
          <p:nvPr>
            <p:extLst/>
          </p:nvPr>
        </p:nvGraphicFramePr>
        <p:xfrm>
          <a:off x="896938" y="4876800"/>
          <a:ext cx="3257550" cy="650875"/>
        </p:xfrm>
        <a:graphic>
          <a:graphicData uri="http://schemas.openxmlformats.org/presentationml/2006/ole">
            <mc:AlternateContent xmlns:mc="http://schemas.openxmlformats.org/markup-compatibility/2006">
              <mc:Choice xmlns:v="urn:schemas-microsoft-com:vml" Requires="v">
                <p:oleObj spid="_x0000_s15668" name="Equation" r:id="rId4" imgW="1968500" imgH="393700" progId="Equation.DSMT4">
                  <p:embed/>
                </p:oleObj>
              </mc:Choice>
              <mc:Fallback>
                <p:oleObj name="Equation" r:id="rId4" imgW="1968500" imgH="393700" progId="Equation.DSMT4">
                  <p:embed/>
                  <p:pic>
                    <p:nvPicPr>
                      <p:cNvPr id="36"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938" y="4876800"/>
                        <a:ext cx="325755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7" name="Group 36"/>
          <p:cNvGrpSpPr/>
          <p:nvPr/>
        </p:nvGrpSpPr>
        <p:grpSpPr>
          <a:xfrm>
            <a:off x="152400" y="152400"/>
            <a:ext cx="547255" cy="731185"/>
            <a:chOff x="3733800" y="1371600"/>
            <a:chExt cx="3352800" cy="5181600"/>
          </a:xfrm>
        </p:grpSpPr>
        <p:sp>
          <p:nvSpPr>
            <p:cNvPr id="38" name="Rounded Rectangle 37"/>
            <p:cNvSpPr/>
            <p:nvPr/>
          </p:nvSpPr>
          <p:spPr>
            <a:xfrm>
              <a:off x="3733800" y="1371600"/>
              <a:ext cx="3352800" cy="762000"/>
            </a:xfrm>
            <a:prstGeom prst="roundRect">
              <a:avLst/>
            </a:prstGeom>
            <a:solidFill>
              <a:schemeClr val="accent6">
                <a:lumMod val="20000"/>
                <a:lumOff val="80000"/>
              </a:schemeClr>
            </a:solidFill>
            <a:ln w="63500" cmpd="tri">
              <a:solidFill>
                <a:srgbClr val="00B050"/>
              </a:solidFill>
            </a:ln>
            <a:effectLst>
              <a:glow rad="2286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Rounded Rectangle 38"/>
            <p:cNvSpPr/>
            <p:nvPr/>
          </p:nvSpPr>
          <p:spPr>
            <a:xfrm>
              <a:off x="3733800" y="37338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Rounded Rectangle 39"/>
            <p:cNvSpPr/>
            <p:nvPr/>
          </p:nvSpPr>
          <p:spPr>
            <a:xfrm>
              <a:off x="3733800" y="57912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41" name="Group 40"/>
            <p:cNvGrpSpPr/>
            <p:nvPr/>
          </p:nvGrpSpPr>
          <p:grpSpPr>
            <a:xfrm>
              <a:off x="4076700" y="2362200"/>
              <a:ext cx="2667000" cy="1066800"/>
              <a:chOff x="4114800" y="2362200"/>
              <a:chExt cx="2667000" cy="1066800"/>
            </a:xfrm>
            <a:solidFill>
              <a:srgbClr val="CCE9AD"/>
            </a:solidFill>
          </p:grpSpPr>
          <p:sp>
            <p:nvSpPr>
              <p:cNvPr id="47" name="Chevron 46"/>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Striped Right Arrow 47"/>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Chevron 48"/>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Chevron 49"/>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42" name="Group 41"/>
            <p:cNvGrpSpPr/>
            <p:nvPr/>
          </p:nvGrpSpPr>
          <p:grpSpPr>
            <a:xfrm>
              <a:off x="4076700" y="4648200"/>
              <a:ext cx="2667000" cy="1066800"/>
              <a:chOff x="4114800" y="2362200"/>
              <a:chExt cx="2667000" cy="1066800"/>
            </a:xfrm>
            <a:solidFill>
              <a:srgbClr val="CCE9AD"/>
            </a:solidFill>
          </p:grpSpPr>
          <p:sp>
            <p:nvSpPr>
              <p:cNvPr id="43" name="Chevron 42"/>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Striped Right Arrow 43"/>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Chevron 44"/>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Chevron 45"/>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Tree>
    <p:extLst>
      <p:ext uri="{BB962C8B-B14F-4D97-AF65-F5344CB8AC3E}">
        <p14:creationId xmlns:p14="http://schemas.microsoft.com/office/powerpoint/2010/main" val="143006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0"/>
          </p:nvPr>
        </p:nvSpPr>
        <p:spPr/>
        <p:txBody>
          <a:bodyPr/>
          <a:lstStyle/>
          <a:p>
            <a:r>
              <a:rPr lang="en-US" sz="2400" dirty="0"/>
              <a:t>Covariance Method</a:t>
            </a:r>
          </a:p>
          <a:p>
            <a:pPr lvl="1"/>
            <a:r>
              <a:rPr lang="en-US" sz="1800" i="1" dirty="0"/>
              <a:t>O</a:t>
            </a:r>
            <a:r>
              <a:rPr lang="en-US" sz="1800" dirty="0"/>
              <a:t>(</a:t>
            </a:r>
            <a:r>
              <a:rPr lang="en-US" sz="1800" i="1" dirty="0"/>
              <a:t>N</a:t>
            </a:r>
            <a:r>
              <a:rPr lang="en-US" sz="1800" baseline="30000" dirty="0"/>
              <a:t>3</a:t>
            </a:r>
            <a:r>
              <a:rPr lang="en-US" sz="1800" dirty="0"/>
              <a:t>) (Precalculations)</a:t>
            </a:r>
          </a:p>
          <a:p>
            <a:pPr lvl="1"/>
            <a:r>
              <a:rPr lang="en-US" sz="1800" i="1" dirty="0"/>
              <a:t>O</a:t>
            </a:r>
            <a:r>
              <a:rPr lang="en-US" sz="1800" dirty="0"/>
              <a:t>(</a:t>
            </a:r>
            <a:r>
              <a:rPr lang="en-US" sz="1800" i="1" dirty="0"/>
              <a:t>N</a:t>
            </a:r>
            <a:r>
              <a:rPr lang="en-US" sz="1800" baseline="30000" dirty="0"/>
              <a:t>2</a:t>
            </a:r>
            <a:r>
              <a:rPr lang="en-US" sz="1800" dirty="0"/>
              <a:t>) (Simulations)</a:t>
            </a:r>
          </a:p>
          <a:p>
            <a:pPr lvl="1"/>
            <a:r>
              <a:rPr lang="en-US" sz="1800" i="1" dirty="0"/>
              <a:t>N</a:t>
            </a:r>
            <a:r>
              <a:rPr lang="en-US" sz="1800" dirty="0"/>
              <a:t> = number of sites</a:t>
            </a:r>
          </a:p>
          <a:p>
            <a:endParaRPr lang="en-US" sz="2200" dirty="0"/>
          </a:p>
          <a:p>
            <a:r>
              <a:rPr lang="en-US" sz="2400" dirty="0"/>
              <a:t>Sequential Method</a:t>
            </a:r>
          </a:p>
          <a:p>
            <a:pPr lvl="1"/>
            <a:r>
              <a:rPr lang="en-US" sz="1800" i="1" dirty="0"/>
              <a:t>O</a:t>
            </a:r>
            <a:r>
              <a:rPr lang="en-US" sz="1800" dirty="0"/>
              <a:t>(</a:t>
            </a:r>
            <a:r>
              <a:rPr lang="en-US" sz="1800" i="1" dirty="0"/>
              <a:t>N*</a:t>
            </a:r>
            <a:r>
              <a:rPr lang="el-GR" sz="1800" i="1" dirty="0">
                <a:latin typeface="Times New Roman"/>
                <a:cs typeface="Times New Roman"/>
              </a:rPr>
              <a:t>ν</a:t>
            </a:r>
            <a:r>
              <a:rPr lang="en-US" sz="1800" baseline="30000" dirty="0"/>
              <a:t>3</a:t>
            </a:r>
            <a:r>
              <a:rPr lang="en-US" sz="1800" dirty="0"/>
              <a:t>)</a:t>
            </a:r>
          </a:p>
          <a:p>
            <a:pPr lvl="1"/>
            <a:r>
              <a:rPr lang="en-US" sz="1800" i="1" dirty="0"/>
              <a:t>N</a:t>
            </a:r>
            <a:r>
              <a:rPr lang="en-US" sz="1800" dirty="0"/>
              <a:t> = number of sites</a:t>
            </a:r>
          </a:p>
          <a:p>
            <a:pPr lvl="1"/>
            <a:r>
              <a:rPr lang="el-GR" sz="1800" i="1" dirty="0">
                <a:latin typeface="Times New Roman"/>
                <a:cs typeface="Times New Roman"/>
              </a:rPr>
              <a:t>ν</a:t>
            </a:r>
            <a:r>
              <a:rPr lang="en-US" sz="1800" i="1" dirty="0"/>
              <a:t> = number of conditioning sites</a:t>
            </a:r>
            <a:endParaRPr lang="en-US" sz="2200" dirty="0"/>
          </a:p>
          <a:p>
            <a:endParaRPr lang="en-US" dirty="0"/>
          </a:p>
          <a:p>
            <a:r>
              <a:rPr lang="en-US" sz="2400" dirty="0"/>
              <a:t>Spectral Method</a:t>
            </a:r>
          </a:p>
          <a:p>
            <a:pPr lvl="1"/>
            <a:r>
              <a:rPr lang="en-US" sz="1800" i="1" dirty="0"/>
              <a:t>O</a:t>
            </a:r>
            <a:r>
              <a:rPr lang="en-US" sz="1800" dirty="0"/>
              <a:t>(</a:t>
            </a:r>
            <a:r>
              <a:rPr lang="en-US" sz="1800" i="1" dirty="0"/>
              <a:t>N*</a:t>
            </a:r>
            <a:r>
              <a:rPr lang="en-US" sz="1800" dirty="0"/>
              <a:t>log(</a:t>
            </a:r>
            <a:r>
              <a:rPr lang="en-US" sz="1800" i="1" dirty="0"/>
              <a:t>N</a:t>
            </a:r>
            <a:r>
              <a:rPr lang="en-US" sz="1800" dirty="0"/>
              <a:t>))</a:t>
            </a:r>
          </a:p>
          <a:p>
            <a:pPr lvl="1"/>
            <a:r>
              <a:rPr lang="en-US" sz="1800" i="1" dirty="0"/>
              <a:t>N</a:t>
            </a:r>
            <a:r>
              <a:rPr lang="en-US" sz="1800" dirty="0"/>
              <a:t> = number of sites</a:t>
            </a:r>
          </a:p>
          <a:p>
            <a:endParaRPr lang="en-US" dirty="0"/>
          </a:p>
        </p:txBody>
      </p:sp>
      <p:sp>
        <p:nvSpPr>
          <p:cNvPr id="3" name="Title 2"/>
          <p:cNvSpPr>
            <a:spLocks noGrp="1"/>
          </p:cNvSpPr>
          <p:nvPr>
            <p:ph type="title"/>
          </p:nvPr>
        </p:nvSpPr>
        <p:spPr/>
        <p:txBody>
          <a:bodyPr/>
          <a:lstStyle/>
          <a:p>
            <a:r>
              <a:rPr lang="en-US" sz="2800" dirty="0"/>
              <a:t>Computational Complexity</a:t>
            </a:r>
          </a:p>
        </p:txBody>
      </p:sp>
      <p:sp>
        <p:nvSpPr>
          <p:cNvPr id="4" name="Content Placeholder 3"/>
          <p:cNvSpPr>
            <a:spLocks noGrp="1"/>
          </p:cNvSpPr>
          <p:nvPr>
            <p:ph sz="half" idx="2"/>
          </p:nvPr>
        </p:nvSpPr>
        <p:spPr/>
        <p:txBody>
          <a:bodyPr/>
          <a:lstStyle/>
          <a:p>
            <a:r>
              <a:rPr lang="en-US" sz="2400" dirty="0"/>
              <a:t>Turning Bands Method</a:t>
            </a:r>
          </a:p>
          <a:p>
            <a:pPr lvl="1"/>
            <a:r>
              <a:rPr lang="en-US" sz="1800" dirty="0"/>
              <a:t>O(</a:t>
            </a:r>
            <a:r>
              <a:rPr lang="en-US" sz="1800" i="1" dirty="0"/>
              <a:t>N*L*q*</a:t>
            </a:r>
            <a:r>
              <a:rPr lang="en-US" sz="1800" dirty="0"/>
              <a:t>log(</a:t>
            </a:r>
            <a:r>
              <a:rPr lang="en-US" sz="1800" i="1" dirty="0"/>
              <a:t>q</a:t>
            </a:r>
            <a:r>
              <a:rPr lang="en-US" sz="1800" dirty="0"/>
              <a:t>))</a:t>
            </a:r>
          </a:p>
          <a:p>
            <a:pPr lvl="1"/>
            <a:r>
              <a:rPr lang="en-US" sz="1800" i="1" dirty="0"/>
              <a:t>N</a:t>
            </a:r>
            <a:r>
              <a:rPr lang="en-US" sz="1800" dirty="0"/>
              <a:t> = number of sites</a:t>
            </a:r>
          </a:p>
          <a:p>
            <a:pPr lvl="1"/>
            <a:r>
              <a:rPr lang="en-US" sz="1800" dirty="0"/>
              <a:t>L = number of lines</a:t>
            </a:r>
          </a:p>
          <a:p>
            <a:pPr lvl="1"/>
            <a:r>
              <a:rPr lang="en-US" sz="1800" dirty="0"/>
              <a:t>q = number of bands</a:t>
            </a:r>
          </a:p>
          <a:p>
            <a:endParaRPr lang="en-US" sz="2200" dirty="0"/>
          </a:p>
          <a:p>
            <a:r>
              <a:rPr lang="en-US" sz="2400" dirty="0"/>
              <a:t>Circulant Embedding</a:t>
            </a:r>
          </a:p>
          <a:p>
            <a:pPr lvl="1"/>
            <a:r>
              <a:rPr lang="en-US" sz="1800" dirty="0"/>
              <a:t>O(N*log(2*sqrt(N))</a:t>
            </a:r>
          </a:p>
          <a:p>
            <a:pPr lvl="1"/>
            <a:r>
              <a:rPr lang="en-US" sz="1800" i="1" dirty="0"/>
              <a:t>N</a:t>
            </a:r>
            <a:r>
              <a:rPr lang="en-US" sz="1800" dirty="0"/>
              <a:t> = number of sites</a:t>
            </a:r>
          </a:p>
          <a:p>
            <a:pPr lvl="1"/>
            <a:endParaRPr lang="en-US" sz="1800" dirty="0"/>
          </a:p>
          <a:p>
            <a:endParaRPr lang="en-US" dirty="0"/>
          </a:p>
        </p:txBody>
      </p:sp>
      <p:grpSp>
        <p:nvGrpSpPr>
          <p:cNvPr id="5" name="Group 4"/>
          <p:cNvGrpSpPr/>
          <p:nvPr/>
        </p:nvGrpSpPr>
        <p:grpSpPr>
          <a:xfrm>
            <a:off x="152400" y="152400"/>
            <a:ext cx="547255" cy="731185"/>
            <a:chOff x="3733800" y="1371600"/>
            <a:chExt cx="3352800" cy="5181600"/>
          </a:xfrm>
        </p:grpSpPr>
        <p:sp>
          <p:nvSpPr>
            <p:cNvPr id="6" name="Rounded Rectangle 5"/>
            <p:cNvSpPr/>
            <p:nvPr/>
          </p:nvSpPr>
          <p:spPr>
            <a:xfrm>
              <a:off x="3733800" y="1371600"/>
              <a:ext cx="3352800" cy="762000"/>
            </a:xfrm>
            <a:prstGeom prst="roundRect">
              <a:avLst/>
            </a:prstGeom>
            <a:solidFill>
              <a:schemeClr val="accent6">
                <a:lumMod val="20000"/>
                <a:lumOff val="80000"/>
              </a:schemeClr>
            </a:solidFill>
            <a:ln w="63500" cmpd="tri">
              <a:solidFill>
                <a:srgbClr val="00B050"/>
              </a:solidFill>
            </a:ln>
            <a:effectLst>
              <a:glow rad="2286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Rounded Rectangle 6"/>
            <p:cNvSpPr/>
            <p:nvPr/>
          </p:nvSpPr>
          <p:spPr>
            <a:xfrm>
              <a:off x="3733800" y="37338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p:cNvSpPr/>
            <p:nvPr/>
          </p:nvSpPr>
          <p:spPr>
            <a:xfrm>
              <a:off x="3733800" y="57912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9" name="Group 8"/>
            <p:cNvGrpSpPr/>
            <p:nvPr/>
          </p:nvGrpSpPr>
          <p:grpSpPr>
            <a:xfrm>
              <a:off x="4076700" y="2362200"/>
              <a:ext cx="2667000" cy="1066800"/>
              <a:chOff x="4114800" y="2362200"/>
              <a:chExt cx="2667000" cy="1066800"/>
            </a:xfrm>
            <a:solidFill>
              <a:srgbClr val="CCE9AD"/>
            </a:solidFill>
          </p:grpSpPr>
          <p:sp>
            <p:nvSpPr>
              <p:cNvPr id="15" name="Chevron 14"/>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Striped Right Arrow 15"/>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hevron 16"/>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Chevron 17"/>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0" name="Group 9"/>
            <p:cNvGrpSpPr/>
            <p:nvPr/>
          </p:nvGrpSpPr>
          <p:grpSpPr>
            <a:xfrm>
              <a:off x="4076700" y="4648200"/>
              <a:ext cx="2667000" cy="1066800"/>
              <a:chOff x="4114800" y="2362200"/>
              <a:chExt cx="2667000" cy="1066800"/>
            </a:xfrm>
            <a:solidFill>
              <a:srgbClr val="CCE9AD"/>
            </a:solidFill>
          </p:grpSpPr>
          <p:sp>
            <p:nvSpPr>
              <p:cNvPr id="11" name="Chevron 10"/>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Striped Right Arrow 11"/>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hevron 12"/>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Chevron 13"/>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Tree>
    <p:extLst>
      <p:ext uri="{BB962C8B-B14F-4D97-AF65-F5344CB8AC3E}">
        <p14:creationId xmlns:p14="http://schemas.microsoft.com/office/powerpoint/2010/main" val="26290031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Time</a:t>
            </a:r>
          </a:p>
        </p:txBody>
      </p:sp>
      <p:grpSp>
        <p:nvGrpSpPr>
          <p:cNvPr id="3" name="Group 2"/>
          <p:cNvGrpSpPr/>
          <p:nvPr/>
        </p:nvGrpSpPr>
        <p:grpSpPr>
          <a:xfrm>
            <a:off x="4248150" y="1257477"/>
            <a:ext cx="4895850" cy="4762323"/>
            <a:chOff x="1925975" y="1105077"/>
            <a:chExt cx="4895850" cy="4762323"/>
          </a:xfrm>
        </p:grpSpPr>
        <p:grpSp>
          <p:nvGrpSpPr>
            <p:cNvPr id="4" name="Group 3"/>
            <p:cNvGrpSpPr/>
            <p:nvPr/>
          </p:nvGrpSpPr>
          <p:grpSpPr>
            <a:xfrm>
              <a:off x="1925975" y="1105077"/>
              <a:ext cx="4895850" cy="4762323"/>
              <a:chOff x="4286250" y="1427961"/>
              <a:chExt cx="4895850" cy="4762323"/>
            </a:xfrm>
          </p:grpSpPr>
          <p:grpSp>
            <p:nvGrpSpPr>
              <p:cNvPr id="7" name="Group 6"/>
              <p:cNvGrpSpPr/>
              <p:nvPr/>
            </p:nvGrpSpPr>
            <p:grpSpPr>
              <a:xfrm>
                <a:off x="4293870" y="1427961"/>
                <a:ext cx="4888230" cy="4762323"/>
                <a:chOff x="4293870" y="1427961"/>
                <a:chExt cx="4888230" cy="4762323"/>
              </a:xfrm>
            </p:grpSpPr>
            <p:grpSp>
              <p:nvGrpSpPr>
                <p:cNvPr id="10" name="Group 9"/>
                <p:cNvGrpSpPr/>
                <p:nvPr/>
              </p:nvGrpSpPr>
              <p:grpSpPr>
                <a:xfrm>
                  <a:off x="4655820" y="1427961"/>
                  <a:ext cx="3468985" cy="2536671"/>
                  <a:chOff x="4655820" y="1694838"/>
                  <a:chExt cx="3468985" cy="2536671"/>
                </a:xfrm>
              </p:grpSpPr>
              <p:sp>
                <p:nvSpPr>
                  <p:cNvPr id="17" name="TextBox 16"/>
                  <p:cNvSpPr txBox="1"/>
                  <p:nvPr/>
                </p:nvSpPr>
                <p:spPr>
                  <a:xfrm>
                    <a:off x="4655820" y="2472212"/>
                    <a:ext cx="1905000" cy="461665"/>
                  </a:xfrm>
                  <a:prstGeom prst="rect">
                    <a:avLst/>
                  </a:prstGeom>
                  <a:solidFill>
                    <a:schemeClr val="bg1"/>
                  </a:solidFill>
                </p:spPr>
                <p:txBody>
                  <a:bodyPr wrap="square" rtlCol="0">
                    <a:spAutoFit/>
                  </a:bodyPr>
                  <a:lstStyle/>
                  <a:p>
                    <a:pPr algn="ctr"/>
                    <a:r>
                      <a:rPr lang="en-US" sz="2400" dirty="0">
                        <a:solidFill>
                          <a:srgbClr val="0070C0"/>
                        </a:solidFill>
                        <a:latin typeface="+mj-lt"/>
                      </a:rPr>
                      <a:t>Covariance</a:t>
                    </a:r>
                  </a:p>
                </p:txBody>
              </p:sp>
              <p:sp>
                <p:nvSpPr>
                  <p:cNvPr id="18" name="TextBox 17"/>
                  <p:cNvSpPr txBox="1"/>
                  <p:nvPr/>
                </p:nvSpPr>
                <p:spPr>
                  <a:xfrm>
                    <a:off x="5189220" y="3695877"/>
                    <a:ext cx="1219200" cy="461665"/>
                  </a:xfrm>
                  <a:prstGeom prst="rect">
                    <a:avLst/>
                  </a:prstGeom>
                  <a:solidFill>
                    <a:schemeClr val="bg1"/>
                  </a:solidFill>
                </p:spPr>
                <p:txBody>
                  <a:bodyPr wrap="square" rtlCol="0">
                    <a:spAutoFit/>
                  </a:bodyPr>
                  <a:lstStyle/>
                  <a:p>
                    <a:pPr algn="ctr"/>
                    <a:r>
                      <a:rPr lang="en-US" sz="2400" dirty="0">
                        <a:solidFill>
                          <a:srgbClr val="0070C0"/>
                        </a:solidFill>
                        <a:latin typeface="+mj-lt"/>
                      </a:rPr>
                      <a:t>Spectral</a:t>
                    </a:r>
                  </a:p>
                </p:txBody>
              </p:sp>
              <p:sp>
                <p:nvSpPr>
                  <p:cNvPr id="19" name="TextBox 18"/>
                  <p:cNvSpPr txBox="1"/>
                  <p:nvPr/>
                </p:nvSpPr>
                <p:spPr>
                  <a:xfrm>
                    <a:off x="4884420" y="3086277"/>
                    <a:ext cx="1524000" cy="461665"/>
                  </a:xfrm>
                  <a:prstGeom prst="rect">
                    <a:avLst/>
                  </a:prstGeom>
                  <a:solidFill>
                    <a:schemeClr val="bg1"/>
                  </a:solidFill>
                </p:spPr>
                <p:txBody>
                  <a:bodyPr wrap="square" rtlCol="0">
                    <a:spAutoFit/>
                  </a:bodyPr>
                  <a:lstStyle/>
                  <a:p>
                    <a:pPr algn="ctr"/>
                    <a:r>
                      <a:rPr lang="en-US" sz="2400" dirty="0">
                        <a:solidFill>
                          <a:srgbClr val="0070C0"/>
                        </a:solidFill>
                        <a:latin typeface="+mj-lt"/>
                      </a:rPr>
                      <a:t>Sequential</a:t>
                    </a:r>
                  </a:p>
                </p:txBody>
              </p:sp>
              <p:sp>
                <p:nvSpPr>
                  <p:cNvPr id="20" name="Rectangle 19"/>
                  <p:cNvSpPr/>
                  <p:nvPr/>
                </p:nvSpPr>
                <p:spPr bwMode="auto">
                  <a:xfrm>
                    <a:off x="6465570" y="2438400"/>
                    <a:ext cx="676295" cy="578078"/>
                  </a:xfrm>
                  <a:prstGeom prst="rect">
                    <a:avLst/>
                  </a:prstGeom>
                  <a:solidFill>
                    <a:srgbClr val="FFFF0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1" name="Rectangle 20"/>
                  <p:cNvSpPr/>
                  <p:nvPr/>
                </p:nvSpPr>
                <p:spPr bwMode="auto">
                  <a:xfrm>
                    <a:off x="6465570" y="3010077"/>
                    <a:ext cx="676295" cy="607367"/>
                  </a:xfrm>
                  <a:prstGeom prst="rect">
                    <a:avLst/>
                  </a:prstGeom>
                  <a:solidFill>
                    <a:srgbClr val="FF00FF"/>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2" name="Rectangle 21"/>
                  <p:cNvSpPr/>
                  <p:nvPr/>
                </p:nvSpPr>
                <p:spPr bwMode="auto">
                  <a:xfrm>
                    <a:off x="6465570" y="3619677"/>
                    <a:ext cx="676295" cy="611832"/>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3" name="TextBox 22"/>
                  <p:cNvSpPr txBox="1"/>
                  <p:nvPr/>
                </p:nvSpPr>
                <p:spPr>
                  <a:xfrm rot="19620000">
                    <a:off x="6448405" y="1694838"/>
                    <a:ext cx="1676400" cy="461665"/>
                  </a:xfrm>
                  <a:prstGeom prst="rect">
                    <a:avLst/>
                  </a:prstGeom>
                  <a:noFill/>
                </p:spPr>
                <p:txBody>
                  <a:bodyPr wrap="square" rtlCol="0">
                    <a:spAutoFit/>
                  </a:bodyPr>
                  <a:lstStyle/>
                  <a:p>
                    <a:pPr algn="ctr"/>
                    <a:r>
                      <a:rPr lang="en-US" sz="2400" dirty="0">
                        <a:solidFill>
                          <a:srgbClr val="0070C0"/>
                        </a:solidFill>
                        <a:latin typeface="+mj-lt"/>
                      </a:rPr>
                      <a:t>Comp. Time</a:t>
                    </a:r>
                  </a:p>
                </p:txBody>
              </p:sp>
            </p:grpSp>
            <p:sp>
              <p:nvSpPr>
                <p:cNvPr id="11" name="Rectangle 10"/>
                <p:cNvSpPr/>
                <p:nvPr/>
              </p:nvSpPr>
              <p:spPr bwMode="auto">
                <a:xfrm>
                  <a:off x="4293870" y="5692870"/>
                  <a:ext cx="571500" cy="497414"/>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2" name="Rectangle 11"/>
                <p:cNvSpPr/>
                <p:nvPr/>
              </p:nvSpPr>
              <p:spPr bwMode="auto">
                <a:xfrm>
                  <a:off x="5741670" y="5692870"/>
                  <a:ext cx="571500" cy="495300"/>
                </a:xfrm>
                <a:prstGeom prst="rect">
                  <a:avLst/>
                </a:prstGeom>
                <a:solidFill>
                  <a:srgbClr val="FFFF0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 name="Rectangle 12"/>
                <p:cNvSpPr/>
                <p:nvPr/>
              </p:nvSpPr>
              <p:spPr bwMode="auto">
                <a:xfrm>
                  <a:off x="7600950" y="5659235"/>
                  <a:ext cx="571500" cy="495300"/>
                </a:xfrm>
                <a:prstGeom prst="rect">
                  <a:avLst/>
                </a:prstGeom>
                <a:solidFill>
                  <a:srgbClr val="FF00FF"/>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4" name="TextBox 13"/>
                <p:cNvSpPr txBox="1"/>
                <p:nvPr/>
              </p:nvSpPr>
              <p:spPr>
                <a:xfrm>
                  <a:off x="4857750" y="5692870"/>
                  <a:ext cx="750570" cy="459687"/>
                </a:xfrm>
                <a:prstGeom prst="rect">
                  <a:avLst/>
                </a:prstGeom>
                <a:noFill/>
              </p:spPr>
              <p:txBody>
                <a:bodyPr wrap="square" rtlCol="0">
                  <a:spAutoFit/>
                </a:bodyPr>
                <a:lstStyle/>
                <a:p>
                  <a:pPr algn="ctr"/>
                  <a:r>
                    <a:rPr lang="en-US" sz="2400" dirty="0">
                      <a:solidFill>
                        <a:srgbClr val="0070C0"/>
                      </a:solidFill>
                      <a:latin typeface="+mj-lt"/>
                    </a:rPr>
                    <a:t>Best</a:t>
                  </a:r>
                </a:p>
              </p:txBody>
            </p:sp>
            <p:sp>
              <p:nvSpPr>
                <p:cNvPr id="15" name="TextBox 14"/>
                <p:cNvSpPr txBox="1"/>
                <p:nvPr/>
              </p:nvSpPr>
              <p:spPr>
                <a:xfrm>
                  <a:off x="6332220" y="5692870"/>
                  <a:ext cx="1268730" cy="461665"/>
                </a:xfrm>
                <a:prstGeom prst="rect">
                  <a:avLst/>
                </a:prstGeom>
                <a:noFill/>
              </p:spPr>
              <p:txBody>
                <a:bodyPr wrap="square" rtlCol="0">
                  <a:spAutoFit/>
                </a:bodyPr>
                <a:lstStyle/>
                <a:p>
                  <a:pPr algn="ctr"/>
                  <a:r>
                    <a:rPr lang="en-US" sz="2400" dirty="0">
                      <a:solidFill>
                        <a:srgbClr val="0070C0"/>
                      </a:solidFill>
                      <a:latin typeface="+mj-lt"/>
                    </a:rPr>
                    <a:t>Middle</a:t>
                  </a:r>
                </a:p>
              </p:txBody>
            </p:sp>
            <p:sp>
              <p:nvSpPr>
                <p:cNvPr id="16" name="TextBox 15"/>
                <p:cNvSpPr txBox="1"/>
                <p:nvPr/>
              </p:nvSpPr>
              <p:spPr>
                <a:xfrm>
                  <a:off x="8115300" y="5690892"/>
                  <a:ext cx="1066800" cy="461665"/>
                </a:xfrm>
                <a:prstGeom prst="rect">
                  <a:avLst/>
                </a:prstGeom>
                <a:noFill/>
              </p:spPr>
              <p:txBody>
                <a:bodyPr wrap="square" rtlCol="0">
                  <a:spAutoFit/>
                </a:bodyPr>
                <a:lstStyle/>
                <a:p>
                  <a:pPr algn="ctr"/>
                  <a:r>
                    <a:rPr lang="en-US" sz="2400" dirty="0">
                      <a:solidFill>
                        <a:srgbClr val="0070C0"/>
                      </a:solidFill>
                      <a:latin typeface="+mj-lt"/>
                    </a:rPr>
                    <a:t>Worst</a:t>
                  </a:r>
                </a:p>
              </p:txBody>
            </p:sp>
          </p:grpSp>
          <p:sp>
            <p:nvSpPr>
              <p:cNvPr id="8" name="TextBox 7"/>
              <p:cNvSpPr txBox="1"/>
              <p:nvPr/>
            </p:nvSpPr>
            <p:spPr>
              <a:xfrm>
                <a:off x="4286250" y="4034135"/>
                <a:ext cx="2236470" cy="461665"/>
              </a:xfrm>
              <a:prstGeom prst="rect">
                <a:avLst/>
              </a:prstGeom>
              <a:solidFill>
                <a:schemeClr val="bg1"/>
              </a:solidFill>
            </p:spPr>
            <p:txBody>
              <a:bodyPr wrap="square" rtlCol="0">
                <a:spAutoFit/>
              </a:bodyPr>
              <a:lstStyle/>
              <a:p>
                <a:pPr algn="ctr"/>
                <a:r>
                  <a:rPr lang="en-US" sz="2400" dirty="0">
                    <a:solidFill>
                      <a:srgbClr val="0070C0"/>
                    </a:solidFill>
                    <a:latin typeface="+mj-lt"/>
                  </a:rPr>
                  <a:t>Turning Bands</a:t>
                </a:r>
              </a:p>
            </p:txBody>
          </p:sp>
          <p:sp>
            <p:nvSpPr>
              <p:cNvPr id="9" name="Rectangle 8"/>
              <p:cNvSpPr/>
              <p:nvPr/>
            </p:nvSpPr>
            <p:spPr bwMode="auto">
              <a:xfrm>
                <a:off x="6465570" y="3962400"/>
                <a:ext cx="676295" cy="611832"/>
              </a:xfrm>
              <a:prstGeom prst="rect">
                <a:avLst/>
              </a:prstGeom>
              <a:solidFill>
                <a:srgbClr val="FFFF0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sp>
          <p:nvSpPr>
            <p:cNvPr id="5" name="TextBox 4"/>
            <p:cNvSpPr txBox="1"/>
            <p:nvPr/>
          </p:nvSpPr>
          <p:spPr>
            <a:xfrm>
              <a:off x="1954530" y="4267200"/>
              <a:ext cx="2236470" cy="461665"/>
            </a:xfrm>
            <a:prstGeom prst="rect">
              <a:avLst/>
            </a:prstGeom>
            <a:solidFill>
              <a:schemeClr val="bg1"/>
            </a:solidFill>
          </p:spPr>
          <p:txBody>
            <a:bodyPr wrap="square" rtlCol="0">
              <a:spAutoFit/>
            </a:bodyPr>
            <a:lstStyle/>
            <a:p>
              <a:pPr algn="ctr"/>
              <a:r>
                <a:rPr lang="en-US" sz="2400" dirty="0">
                  <a:solidFill>
                    <a:srgbClr val="0070C0"/>
                  </a:solidFill>
                  <a:latin typeface="+mj-lt"/>
                </a:rPr>
                <a:t>Circulant Emb.</a:t>
              </a:r>
            </a:p>
          </p:txBody>
        </p:sp>
        <p:sp>
          <p:nvSpPr>
            <p:cNvPr id="6" name="Rectangle 5"/>
            <p:cNvSpPr/>
            <p:nvPr/>
          </p:nvSpPr>
          <p:spPr bwMode="auto">
            <a:xfrm>
              <a:off x="4105656" y="4267200"/>
              <a:ext cx="676295" cy="607367"/>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1269058"/>
            <a:ext cx="3273220" cy="2454915"/>
          </a:xfrm>
          <a:prstGeom prst="rect">
            <a:avLst/>
          </a:prstGeom>
        </p:spPr>
      </p:pic>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3958119"/>
            <a:ext cx="3273220" cy="2454915"/>
          </a:xfrm>
          <a:prstGeom prst="rect">
            <a:avLst/>
          </a:prstGeom>
        </p:spPr>
      </p:pic>
      <p:grpSp>
        <p:nvGrpSpPr>
          <p:cNvPr id="26" name="Group 25"/>
          <p:cNvGrpSpPr/>
          <p:nvPr/>
        </p:nvGrpSpPr>
        <p:grpSpPr>
          <a:xfrm>
            <a:off x="152400" y="152400"/>
            <a:ext cx="547255" cy="731185"/>
            <a:chOff x="3733800" y="1371600"/>
            <a:chExt cx="3352800" cy="5181600"/>
          </a:xfrm>
        </p:grpSpPr>
        <p:sp>
          <p:nvSpPr>
            <p:cNvPr id="27" name="Rounded Rectangle 26"/>
            <p:cNvSpPr/>
            <p:nvPr/>
          </p:nvSpPr>
          <p:spPr>
            <a:xfrm>
              <a:off x="3733800" y="1371600"/>
              <a:ext cx="3352800" cy="762000"/>
            </a:xfrm>
            <a:prstGeom prst="roundRect">
              <a:avLst/>
            </a:prstGeom>
            <a:solidFill>
              <a:schemeClr val="accent6">
                <a:lumMod val="20000"/>
                <a:lumOff val="80000"/>
              </a:schemeClr>
            </a:solidFill>
            <a:ln w="63500" cmpd="tri">
              <a:solidFill>
                <a:srgbClr val="00B050"/>
              </a:solidFill>
            </a:ln>
            <a:effectLst>
              <a:glow rad="2286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Rounded Rectangle 27"/>
            <p:cNvSpPr/>
            <p:nvPr/>
          </p:nvSpPr>
          <p:spPr>
            <a:xfrm>
              <a:off x="3733800" y="37338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Rounded Rectangle 28"/>
            <p:cNvSpPr/>
            <p:nvPr/>
          </p:nvSpPr>
          <p:spPr>
            <a:xfrm>
              <a:off x="3733800" y="57912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30" name="Group 29"/>
            <p:cNvGrpSpPr/>
            <p:nvPr/>
          </p:nvGrpSpPr>
          <p:grpSpPr>
            <a:xfrm>
              <a:off x="4076700" y="2362200"/>
              <a:ext cx="2667000" cy="1066800"/>
              <a:chOff x="4114800" y="2362200"/>
              <a:chExt cx="2667000" cy="1066800"/>
            </a:xfrm>
            <a:solidFill>
              <a:srgbClr val="CCE9AD"/>
            </a:solidFill>
          </p:grpSpPr>
          <p:sp>
            <p:nvSpPr>
              <p:cNvPr id="36" name="Chevron 35"/>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Striped Right Arrow 36"/>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hevron 37"/>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Chevron 38"/>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31" name="Group 30"/>
            <p:cNvGrpSpPr/>
            <p:nvPr/>
          </p:nvGrpSpPr>
          <p:grpSpPr>
            <a:xfrm>
              <a:off x="4076700" y="4648200"/>
              <a:ext cx="2667000" cy="1066800"/>
              <a:chOff x="4114800" y="2362200"/>
              <a:chExt cx="2667000" cy="1066800"/>
            </a:xfrm>
            <a:solidFill>
              <a:srgbClr val="CCE9AD"/>
            </a:solidFill>
          </p:grpSpPr>
          <p:sp>
            <p:nvSpPr>
              <p:cNvPr id="32" name="Chevron 31"/>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Striped Right Arrow 32"/>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hevron 33"/>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Chevron 34"/>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Tree>
    <p:extLst>
      <p:ext uri="{BB962C8B-B14F-4D97-AF65-F5344CB8AC3E}">
        <p14:creationId xmlns:p14="http://schemas.microsoft.com/office/powerpoint/2010/main" val="278762881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Peak Memory</a:t>
            </a:r>
          </a:p>
        </p:txBody>
      </p:sp>
      <p:grpSp>
        <p:nvGrpSpPr>
          <p:cNvPr id="3" name="Group 2"/>
          <p:cNvGrpSpPr/>
          <p:nvPr/>
        </p:nvGrpSpPr>
        <p:grpSpPr>
          <a:xfrm>
            <a:off x="4248150" y="1277316"/>
            <a:ext cx="4895850" cy="4742484"/>
            <a:chOff x="1925975" y="1124916"/>
            <a:chExt cx="4895850" cy="4742484"/>
          </a:xfrm>
        </p:grpSpPr>
        <p:grpSp>
          <p:nvGrpSpPr>
            <p:cNvPr id="4" name="Group 3"/>
            <p:cNvGrpSpPr/>
            <p:nvPr/>
          </p:nvGrpSpPr>
          <p:grpSpPr>
            <a:xfrm>
              <a:off x="1925975" y="1124916"/>
              <a:ext cx="4895850" cy="4742484"/>
              <a:chOff x="4286250" y="1447800"/>
              <a:chExt cx="4895850" cy="4742484"/>
            </a:xfrm>
          </p:grpSpPr>
          <p:grpSp>
            <p:nvGrpSpPr>
              <p:cNvPr id="7" name="Group 6"/>
              <p:cNvGrpSpPr/>
              <p:nvPr/>
            </p:nvGrpSpPr>
            <p:grpSpPr>
              <a:xfrm>
                <a:off x="4293870" y="1447800"/>
                <a:ext cx="4888230" cy="4742484"/>
                <a:chOff x="4293870" y="1447800"/>
                <a:chExt cx="4888230" cy="4742484"/>
              </a:xfrm>
            </p:grpSpPr>
            <p:grpSp>
              <p:nvGrpSpPr>
                <p:cNvPr id="10" name="Group 9"/>
                <p:cNvGrpSpPr/>
                <p:nvPr/>
              </p:nvGrpSpPr>
              <p:grpSpPr>
                <a:xfrm>
                  <a:off x="4655820" y="1447800"/>
                  <a:ext cx="3419495" cy="2516832"/>
                  <a:chOff x="4655820" y="1714677"/>
                  <a:chExt cx="3419495" cy="2516832"/>
                </a:xfrm>
              </p:grpSpPr>
              <p:sp>
                <p:nvSpPr>
                  <p:cNvPr id="17" name="TextBox 16"/>
                  <p:cNvSpPr txBox="1"/>
                  <p:nvPr/>
                </p:nvSpPr>
                <p:spPr>
                  <a:xfrm>
                    <a:off x="4655820" y="2472212"/>
                    <a:ext cx="1905000" cy="461665"/>
                  </a:xfrm>
                  <a:prstGeom prst="rect">
                    <a:avLst/>
                  </a:prstGeom>
                  <a:solidFill>
                    <a:schemeClr val="bg1"/>
                  </a:solidFill>
                </p:spPr>
                <p:txBody>
                  <a:bodyPr wrap="square" rtlCol="0">
                    <a:spAutoFit/>
                  </a:bodyPr>
                  <a:lstStyle/>
                  <a:p>
                    <a:pPr algn="ctr"/>
                    <a:r>
                      <a:rPr lang="en-US" sz="2400" dirty="0">
                        <a:solidFill>
                          <a:srgbClr val="0070C0"/>
                        </a:solidFill>
                        <a:latin typeface="+mj-lt"/>
                      </a:rPr>
                      <a:t>Covariance</a:t>
                    </a:r>
                  </a:p>
                </p:txBody>
              </p:sp>
              <p:sp>
                <p:nvSpPr>
                  <p:cNvPr id="18" name="TextBox 17"/>
                  <p:cNvSpPr txBox="1"/>
                  <p:nvPr/>
                </p:nvSpPr>
                <p:spPr>
                  <a:xfrm>
                    <a:off x="5189220" y="3695877"/>
                    <a:ext cx="1219200" cy="461665"/>
                  </a:xfrm>
                  <a:prstGeom prst="rect">
                    <a:avLst/>
                  </a:prstGeom>
                  <a:solidFill>
                    <a:schemeClr val="bg1"/>
                  </a:solidFill>
                </p:spPr>
                <p:txBody>
                  <a:bodyPr wrap="square" rtlCol="0">
                    <a:spAutoFit/>
                  </a:bodyPr>
                  <a:lstStyle/>
                  <a:p>
                    <a:pPr algn="ctr"/>
                    <a:r>
                      <a:rPr lang="en-US" sz="2400" dirty="0">
                        <a:solidFill>
                          <a:srgbClr val="0070C0"/>
                        </a:solidFill>
                        <a:latin typeface="+mj-lt"/>
                      </a:rPr>
                      <a:t>Spectral</a:t>
                    </a:r>
                  </a:p>
                </p:txBody>
              </p:sp>
              <p:sp>
                <p:nvSpPr>
                  <p:cNvPr id="19" name="TextBox 18"/>
                  <p:cNvSpPr txBox="1"/>
                  <p:nvPr/>
                </p:nvSpPr>
                <p:spPr>
                  <a:xfrm>
                    <a:off x="4884420" y="3086277"/>
                    <a:ext cx="1524000" cy="461665"/>
                  </a:xfrm>
                  <a:prstGeom prst="rect">
                    <a:avLst/>
                  </a:prstGeom>
                  <a:solidFill>
                    <a:schemeClr val="bg1"/>
                  </a:solidFill>
                </p:spPr>
                <p:txBody>
                  <a:bodyPr wrap="square" rtlCol="0">
                    <a:spAutoFit/>
                  </a:bodyPr>
                  <a:lstStyle/>
                  <a:p>
                    <a:pPr algn="ctr"/>
                    <a:r>
                      <a:rPr lang="en-US" sz="2400" dirty="0">
                        <a:solidFill>
                          <a:srgbClr val="0070C0"/>
                        </a:solidFill>
                        <a:latin typeface="+mj-lt"/>
                      </a:rPr>
                      <a:t>Sequential</a:t>
                    </a:r>
                  </a:p>
                </p:txBody>
              </p:sp>
              <p:sp>
                <p:nvSpPr>
                  <p:cNvPr id="20" name="Rectangle 19"/>
                  <p:cNvSpPr/>
                  <p:nvPr/>
                </p:nvSpPr>
                <p:spPr bwMode="auto">
                  <a:xfrm>
                    <a:off x="6465570" y="2438400"/>
                    <a:ext cx="676295" cy="578078"/>
                  </a:xfrm>
                  <a:prstGeom prst="rect">
                    <a:avLst/>
                  </a:prstGeom>
                  <a:solidFill>
                    <a:srgbClr val="FF00FF"/>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1" name="Rectangle 20"/>
                  <p:cNvSpPr/>
                  <p:nvPr/>
                </p:nvSpPr>
                <p:spPr bwMode="auto">
                  <a:xfrm>
                    <a:off x="6465570" y="3010077"/>
                    <a:ext cx="676295" cy="607367"/>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2" name="Rectangle 21"/>
                  <p:cNvSpPr/>
                  <p:nvPr/>
                </p:nvSpPr>
                <p:spPr bwMode="auto">
                  <a:xfrm>
                    <a:off x="6465570" y="3619677"/>
                    <a:ext cx="676295" cy="611832"/>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3" name="TextBox 22"/>
                  <p:cNvSpPr txBox="1"/>
                  <p:nvPr/>
                </p:nvSpPr>
                <p:spPr>
                  <a:xfrm rot="19620000">
                    <a:off x="6398915" y="1714677"/>
                    <a:ext cx="1676400" cy="461665"/>
                  </a:xfrm>
                  <a:prstGeom prst="rect">
                    <a:avLst/>
                  </a:prstGeom>
                  <a:noFill/>
                </p:spPr>
                <p:txBody>
                  <a:bodyPr wrap="square" rtlCol="0">
                    <a:spAutoFit/>
                  </a:bodyPr>
                  <a:lstStyle/>
                  <a:p>
                    <a:pPr algn="ctr"/>
                    <a:r>
                      <a:rPr lang="en-US" sz="2400" dirty="0">
                        <a:solidFill>
                          <a:srgbClr val="0070C0"/>
                        </a:solidFill>
                        <a:latin typeface="+mj-lt"/>
                      </a:rPr>
                      <a:t>Memory</a:t>
                    </a:r>
                  </a:p>
                </p:txBody>
              </p:sp>
            </p:grpSp>
            <p:sp>
              <p:nvSpPr>
                <p:cNvPr id="11" name="Rectangle 10"/>
                <p:cNvSpPr/>
                <p:nvPr/>
              </p:nvSpPr>
              <p:spPr bwMode="auto">
                <a:xfrm>
                  <a:off x="4293870" y="5692870"/>
                  <a:ext cx="571500" cy="497414"/>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2" name="Rectangle 11"/>
                <p:cNvSpPr/>
                <p:nvPr/>
              </p:nvSpPr>
              <p:spPr bwMode="auto">
                <a:xfrm>
                  <a:off x="5741670" y="5692870"/>
                  <a:ext cx="571500" cy="495300"/>
                </a:xfrm>
                <a:prstGeom prst="rect">
                  <a:avLst/>
                </a:prstGeom>
                <a:solidFill>
                  <a:srgbClr val="FFFF0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 name="Rectangle 12"/>
                <p:cNvSpPr/>
                <p:nvPr/>
              </p:nvSpPr>
              <p:spPr bwMode="auto">
                <a:xfrm>
                  <a:off x="7600950" y="5659235"/>
                  <a:ext cx="571500" cy="495300"/>
                </a:xfrm>
                <a:prstGeom prst="rect">
                  <a:avLst/>
                </a:prstGeom>
                <a:solidFill>
                  <a:srgbClr val="FF00FF"/>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4" name="TextBox 13"/>
                <p:cNvSpPr txBox="1"/>
                <p:nvPr/>
              </p:nvSpPr>
              <p:spPr>
                <a:xfrm>
                  <a:off x="4857750" y="5692870"/>
                  <a:ext cx="750570" cy="459687"/>
                </a:xfrm>
                <a:prstGeom prst="rect">
                  <a:avLst/>
                </a:prstGeom>
                <a:noFill/>
              </p:spPr>
              <p:txBody>
                <a:bodyPr wrap="square" rtlCol="0">
                  <a:spAutoFit/>
                </a:bodyPr>
                <a:lstStyle/>
                <a:p>
                  <a:pPr algn="ctr"/>
                  <a:r>
                    <a:rPr lang="en-US" sz="2400" dirty="0">
                      <a:solidFill>
                        <a:srgbClr val="0070C0"/>
                      </a:solidFill>
                      <a:latin typeface="+mj-lt"/>
                    </a:rPr>
                    <a:t>Best</a:t>
                  </a:r>
                </a:p>
              </p:txBody>
            </p:sp>
            <p:sp>
              <p:nvSpPr>
                <p:cNvPr id="15" name="TextBox 14"/>
                <p:cNvSpPr txBox="1"/>
                <p:nvPr/>
              </p:nvSpPr>
              <p:spPr>
                <a:xfrm>
                  <a:off x="6332220" y="5692870"/>
                  <a:ext cx="1268730" cy="461665"/>
                </a:xfrm>
                <a:prstGeom prst="rect">
                  <a:avLst/>
                </a:prstGeom>
                <a:noFill/>
              </p:spPr>
              <p:txBody>
                <a:bodyPr wrap="square" rtlCol="0">
                  <a:spAutoFit/>
                </a:bodyPr>
                <a:lstStyle/>
                <a:p>
                  <a:pPr algn="ctr"/>
                  <a:r>
                    <a:rPr lang="en-US" sz="2400" dirty="0">
                      <a:solidFill>
                        <a:srgbClr val="0070C0"/>
                      </a:solidFill>
                      <a:latin typeface="+mj-lt"/>
                    </a:rPr>
                    <a:t>Middle</a:t>
                  </a:r>
                </a:p>
              </p:txBody>
            </p:sp>
            <p:sp>
              <p:nvSpPr>
                <p:cNvPr id="16" name="TextBox 15"/>
                <p:cNvSpPr txBox="1"/>
                <p:nvPr/>
              </p:nvSpPr>
              <p:spPr>
                <a:xfrm>
                  <a:off x="8115300" y="5690892"/>
                  <a:ext cx="1066800" cy="461665"/>
                </a:xfrm>
                <a:prstGeom prst="rect">
                  <a:avLst/>
                </a:prstGeom>
                <a:noFill/>
              </p:spPr>
              <p:txBody>
                <a:bodyPr wrap="square" rtlCol="0">
                  <a:spAutoFit/>
                </a:bodyPr>
                <a:lstStyle/>
                <a:p>
                  <a:pPr algn="ctr"/>
                  <a:r>
                    <a:rPr lang="en-US" sz="2400" dirty="0">
                      <a:solidFill>
                        <a:srgbClr val="0070C0"/>
                      </a:solidFill>
                      <a:latin typeface="+mj-lt"/>
                    </a:rPr>
                    <a:t>Worst</a:t>
                  </a:r>
                </a:p>
              </p:txBody>
            </p:sp>
          </p:grpSp>
          <p:sp>
            <p:nvSpPr>
              <p:cNvPr id="8" name="TextBox 7"/>
              <p:cNvSpPr txBox="1"/>
              <p:nvPr/>
            </p:nvSpPr>
            <p:spPr>
              <a:xfrm>
                <a:off x="4286250" y="4034135"/>
                <a:ext cx="2236470" cy="461665"/>
              </a:xfrm>
              <a:prstGeom prst="rect">
                <a:avLst/>
              </a:prstGeom>
              <a:solidFill>
                <a:schemeClr val="bg1"/>
              </a:solidFill>
            </p:spPr>
            <p:txBody>
              <a:bodyPr wrap="square" rtlCol="0">
                <a:spAutoFit/>
              </a:bodyPr>
              <a:lstStyle/>
              <a:p>
                <a:pPr algn="ctr"/>
                <a:r>
                  <a:rPr lang="en-US" sz="2400" dirty="0">
                    <a:solidFill>
                      <a:srgbClr val="0070C0"/>
                    </a:solidFill>
                    <a:latin typeface="+mj-lt"/>
                  </a:rPr>
                  <a:t>Turning Bands</a:t>
                </a:r>
              </a:p>
            </p:txBody>
          </p:sp>
          <p:sp>
            <p:nvSpPr>
              <p:cNvPr id="9" name="Rectangle 8"/>
              <p:cNvSpPr/>
              <p:nvPr/>
            </p:nvSpPr>
            <p:spPr bwMode="auto">
              <a:xfrm>
                <a:off x="6465570" y="3962400"/>
                <a:ext cx="676295" cy="611832"/>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sp>
          <p:nvSpPr>
            <p:cNvPr id="5" name="TextBox 4"/>
            <p:cNvSpPr txBox="1"/>
            <p:nvPr/>
          </p:nvSpPr>
          <p:spPr>
            <a:xfrm>
              <a:off x="1954530" y="4267200"/>
              <a:ext cx="2236470" cy="461665"/>
            </a:xfrm>
            <a:prstGeom prst="rect">
              <a:avLst/>
            </a:prstGeom>
            <a:solidFill>
              <a:schemeClr val="bg1"/>
            </a:solidFill>
          </p:spPr>
          <p:txBody>
            <a:bodyPr wrap="square" rtlCol="0">
              <a:spAutoFit/>
            </a:bodyPr>
            <a:lstStyle/>
            <a:p>
              <a:pPr algn="ctr"/>
              <a:r>
                <a:rPr lang="en-US" sz="2400" dirty="0">
                  <a:solidFill>
                    <a:srgbClr val="0070C0"/>
                  </a:solidFill>
                  <a:latin typeface="+mj-lt"/>
                </a:rPr>
                <a:t>Circulant Emb.</a:t>
              </a:r>
            </a:p>
          </p:txBody>
        </p:sp>
        <p:sp>
          <p:nvSpPr>
            <p:cNvPr id="6" name="Rectangle 5"/>
            <p:cNvSpPr/>
            <p:nvPr/>
          </p:nvSpPr>
          <p:spPr bwMode="auto">
            <a:xfrm>
              <a:off x="4105656" y="4267200"/>
              <a:ext cx="676295" cy="607367"/>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pic>
        <p:nvPicPr>
          <p:cNvPr id="25" name="Picture 24"/>
          <p:cNvPicPr>
            <a:picLocks noChangeAspect="1"/>
          </p:cNvPicPr>
          <p:nvPr/>
        </p:nvPicPr>
        <p:blipFill rotWithShape="1">
          <a:blip r:embed="rId2" cstate="print">
            <a:extLst>
              <a:ext uri="{28A0092B-C50C-407E-A947-70E740481C1C}">
                <a14:useLocalDpi xmlns:a14="http://schemas.microsoft.com/office/drawing/2010/main" val="0"/>
              </a:ext>
            </a:extLst>
          </a:blip>
          <a:srcRect t="4862"/>
          <a:stretch/>
        </p:blipFill>
        <p:spPr>
          <a:xfrm>
            <a:off x="297508" y="1981989"/>
            <a:ext cx="3980802" cy="2840456"/>
          </a:xfrm>
          <a:prstGeom prst="rect">
            <a:avLst/>
          </a:prstGeom>
        </p:spPr>
      </p:pic>
      <p:grpSp>
        <p:nvGrpSpPr>
          <p:cNvPr id="26" name="Group 25"/>
          <p:cNvGrpSpPr/>
          <p:nvPr/>
        </p:nvGrpSpPr>
        <p:grpSpPr>
          <a:xfrm>
            <a:off x="152400" y="152400"/>
            <a:ext cx="547255" cy="731185"/>
            <a:chOff x="3733800" y="1371600"/>
            <a:chExt cx="3352800" cy="5181600"/>
          </a:xfrm>
        </p:grpSpPr>
        <p:sp>
          <p:nvSpPr>
            <p:cNvPr id="27" name="Rounded Rectangle 26"/>
            <p:cNvSpPr/>
            <p:nvPr/>
          </p:nvSpPr>
          <p:spPr>
            <a:xfrm>
              <a:off x="3733800" y="1371600"/>
              <a:ext cx="3352800" cy="762000"/>
            </a:xfrm>
            <a:prstGeom prst="roundRect">
              <a:avLst/>
            </a:prstGeom>
            <a:solidFill>
              <a:schemeClr val="accent6">
                <a:lumMod val="20000"/>
                <a:lumOff val="80000"/>
              </a:schemeClr>
            </a:solidFill>
            <a:ln w="63500" cmpd="tri">
              <a:solidFill>
                <a:srgbClr val="00B050"/>
              </a:solidFill>
            </a:ln>
            <a:effectLst>
              <a:glow rad="2286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Rounded Rectangle 27"/>
            <p:cNvSpPr/>
            <p:nvPr/>
          </p:nvSpPr>
          <p:spPr>
            <a:xfrm>
              <a:off x="3733800" y="37338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Rounded Rectangle 28"/>
            <p:cNvSpPr/>
            <p:nvPr/>
          </p:nvSpPr>
          <p:spPr>
            <a:xfrm>
              <a:off x="3733800" y="57912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30" name="Group 29"/>
            <p:cNvGrpSpPr/>
            <p:nvPr/>
          </p:nvGrpSpPr>
          <p:grpSpPr>
            <a:xfrm>
              <a:off x="4076700" y="2362200"/>
              <a:ext cx="2667000" cy="1066800"/>
              <a:chOff x="4114800" y="2362200"/>
              <a:chExt cx="2667000" cy="1066800"/>
            </a:xfrm>
            <a:solidFill>
              <a:srgbClr val="CCE9AD"/>
            </a:solidFill>
          </p:grpSpPr>
          <p:sp>
            <p:nvSpPr>
              <p:cNvPr id="36" name="Chevron 35"/>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Striped Right Arrow 36"/>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hevron 37"/>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Chevron 38"/>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31" name="Group 30"/>
            <p:cNvGrpSpPr/>
            <p:nvPr/>
          </p:nvGrpSpPr>
          <p:grpSpPr>
            <a:xfrm>
              <a:off x="4076700" y="4648200"/>
              <a:ext cx="2667000" cy="1066800"/>
              <a:chOff x="4114800" y="2362200"/>
              <a:chExt cx="2667000" cy="1066800"/>
            </a:xfrm>
            <a:solidFill>
              <a:srgbClr val="CCE9AD"/>
            </a:solidFill>
          </p:grpSpPr>
          <p:sp>
            <p:nvSpPr>
              <p:cNvPr id="32" name="Chevron 31"/>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Striped Right Arrow 32"/>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hevron 33"/>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Chevron 34"/>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Tree>
    <p:extLst>
      <p:ext uri="{BB962C8B-B14F-4D97-AF65-F5344CB8AC3E}">
        <p14:creationId xmlns:p14="http://schemas.microsoft.com/office/powerpoint/2010/main" val="4451404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Ease of Implementation</a:t>
            </a:r>
          </a:p>
        </p:txBody>
      </p:sp>
      <p:grpSp>
        <p:nvGrpSpPr>
          <p:cNvPr id="3" name="Group 2"/>
          <p:cNvGrpSpPr/>
          <p:nvPr/>
        </p:nvGrpSpPr>
        <p:grpSpPr>
          <a:xfrm>
            <a:off x="2124075" y="1444796"/>
            <a:ext cx="4895850" cy="4956004"/>
            <a:chOff x="1925975" y="911396"/>
            <a:chExt cx="4895850" cy="4956004"/>
          </a:xfrm>
        </p:grpSpPr>
        <p:grpSp>
          <p:nvGrpSpPr>
            <p:cNvPr id="4" name="Group 3"/>
            <p:cNvGrpSpPr/>
            <p:nvPr/>
          </p:nvGrpSpPr>
          <p:grpSpPr>
            <a:xfrm>
              <a:off x="1925975" y="911396"/>
              <a:ext cx="4895850" cy="4956004"/>
              <a:chOff x="4286250" y="1234280"/>
              <a:chExt cx="4895850" cy="4956004"/>
            </a:xfrm>
          </p:grpSpPr>
          <p:grpSp>
            <p:nvGrpSpPr>
              <p:cNvPr id="7" name="Group 6"/>
              <p:cNvGrpSpPr/>
              <p:nvPr/>
            </p:nvGrpSpPr>
            <p:grpSpPr>
              <a:xfrm>
                <a:off x="4293870" y="1234280"/>
                <a:ext cx="4888230" cy="4956004"/>
                <a:chOff x="4293870" y="1234280"/>
                <a:chExt cx="4888230" cy="4956004"/>
              </a:xfrm>
            </p:grpSpPr>
            <p:grpSp>
              <p:nvGrpSpPr>
                <p:cNvPr id="10" name="Group 9"/>
                <p:cNvGrpSpPr/>
                <p:nvPr/>
              </p:nvGrpSpPr>
              <p:grpSpPr>
                <a:xfrm>
                  <a:off x="4655820" y="1234280"/>
                  <a:ext cx="4140327" cy="2730352"/>
                  <a:chOff x="4655820" y="1501157"/>
                  <a:chExt cx="4140327" cy="2730352"/>
                </a:xfrm>
              </p:grpSpPr>
              <p:sp>
                <p:nvSpPr>
                  <p:cNvPr id="17" name="TextBox 16"/>
                  <p:cNvSpPr txBox="1"/>
                  <p:nvPr/>
                </p:nvSpPr>
                <p:spPr>
                  <a:xfrm>
                    <a:off x="4655820" y="2472212"/>
                    <a:ext cx="1905000" cy="461665"/>
                  </a:xfrm>
                  <a:prstGeom prst="rect">
                    <a:avLst/>
                  </a:prstGeom>
                  <a:solidFill>
                    <a:schemeClr val="bg1"/>
                  </a:solidFill>
                </p:spPr>
                <p:txBody>
                  <a:bodyPr wrap="square" rtlCol="0">
                    <a:spAutoFit/>
                  </a:bodyPr>
                  <a:lstStyle/>
                  <a:p>
                    <a:pPr algn="ctr"/>
                    <a:r>
                      <a:rPr lang="en-US" sz="2400" dirty="0">
                        <a:solidFill>
                          <a:srgbClr val="0070C0"/>
                        </a:solidFill>
                        <a:latin typeface="+mj-lt"/>
                      </a:rPr>
                      <a:t>Covariance</a:t>
                    </a:r>
                  </a:p>
                </p:txBody>
              </p:sp>
              <p:sp>
                <p:nvSpPr>
                  <p:cNvPr id="18" name="TextBox 17"/>
                  <p:cNvSpPr txBox="1"/>
                  <p:nvPr/>
                </p:nvSpPr>
                <p:spPr>
                  <a:xfrm>
                    <a:off x="5189220" y="3695877"/>
                    <a:ext cx="1219200" cy="461665"/>
                  </a:xfrm>
                  <a:prstGeom prst="rect">
                    <a:avLst/>
                  </a:prstGeom>
                  <a:solidFill>
                    <a:schemeClr val="bg1"/>
                  </a:solidFill>
                </p:spPr>
                <p:txBody>
                  <a:bodyPr wrap="square" rtlCol="0">
                    <a:spAutoFit/>
                  </a:bodyPr>
                  <a:lstStyle/>
                  <a:p>
                    <a:pPr algn="ctr"/>
                    <a:r>
                      <a:rPr lang="en-US" sz="2400" dirty="0">
                        <a:solidFill>
                          <a:srgbClr val="0070C0"/>
                        </a:solidFill>
                        <a:latin typeface="+mj-lt"/>
                      </a:rPr>
                      <a:t>Spectral</a:t>
                    </a:r>
                  </a:p>
                </p:txBody>
              </p:sp>
              <p:sp>
                <p:nvSpPr>
                  <p:cNvPr id="19" name="TextBox 18"/>
                  <p:cNvSpPr txBox="1"/>
                  <p:nvPr/>
                </p:nvSpPr>
                <p:spPr>
                  <a:xfrm>
                    <a:off x="4884420" y="3086277"/>
                    <a:ext cx="1524000" cy="461665"/>
                  </a:xfrm>
                  <a:prstGeom prst="rect">
                    <a:avLst/>
                  </a:prstGeom>
                  <a:solidFill>
                    <a:schemeClr val="bg1"/>
                  </a:solidFill>
                </p:spPr>
                <p:txBody>
                  <a:bodyPr wrap="square" rtlCol="0">
                    <a:spAutoFit/>
                  </a:bodyPr>
                  <a:lstStyle/>
                  <a:p>
                    <a:pPr algn="ctr"/>
                    <a:r>
                      <a:rPr lang="en-US" sz="2400" dirty="0">
                        <a:solidFill>
                          <a:srgbClr val="0070C0"/>
                        </a:solidFill>
                        <a:latin typeface="+mj-lt"/>
                      </a:rPr>
                      <a:t>Sequential</a:t>
                    </a:r>
                  </a:p>
                </p:txBody>
              </p:sp>
              <p:sp>
                <p:nvSpPr>
                  <p:cNvPr id="20" name="Rectangle 19"/>
                  <p:cNvSpPr/>
                  <p:nvPr/>
                </p:nvSpPr>
                <p:spPr bwMode="auto">
                  <a:xfrm>
                    <a:off x="6465570" y="2438400"/>
                    <a:ext cx="676295" cy="578078"/>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1" name="Rectangle 20"/>
                  <p:cNvSpPr/>
                  <p:nvPr/>
                </p:nvSpPr>
                <p:spPr bwMode="auto">
                  <a:xfrm>
                    <a:off x="6465570" y="3010077"/>
                    <a:ext cx="676295" cy="607367"/>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2" name="Rectangle 21"/>
                  <p:cNvSpPr/>
                  <p:nvPr/>
                </p:nvSpPr>
                <p:spPr bwMode="auto">
                  <a:xfrm>
                    <a:off x="6465570" y="3619677"/>
                    <a:ext cx="676295" cy="611832"/>
                  </a:xfrm>
                  <a:prstGeom prst="rect">
                    <a:avLst/>
                  </a:prstGeom>
                  <a:solidFill>
                    <a:srgbClr val="FF00FF"/>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3" name="TextBox 22"/>
                  <p:cNvSpPr txBox="1"/>
                  <p:nvPr/>
                </p:nvSpPr>
                <p:spPr>
                  <a:xfrm rot="19620000">
                    <a:off x="6335667" y="1501157"/>
                    <a:ext cx="2460480" cy="461665"/>
                  </a:xfrm>
                  <a:prstGeom prst="rect">
                    <a:avLst/>
                  </a:prstGeom>
                  <a:noFill/>
                </p:spPr>
                <p:txBody>
                  <a:bodyPr wrap="square" rtlCol="0">
                    <a:spAutoFit/>
                  </a:bodyPr>
                  <a:lstStyle/>
                  <a:p>
                    <a:pPr algn="ctr"/>
                    <a:r>
                      <a:rPr lang="en-US" sz="2400" dirty="0">
                        <a:solidFill>
                          <a:srgbClr val="0070C0"/>
                        </a:solidFill>
                        <a:latin typeface="+mj-lt"/>
                      </a:rPr>
                      <a:t>Implementation</a:t>
                    </a:r>
                  </a:p>
                </p:txBody>
              </p:sp>
            </p:grpSp>
            <p:sp>
              <p:nvSpPr>
                <p:cNvPr id="11" name="Rectangle 10"/>
                <p:cNvSpPr/>
                <p:nvPr/>
              </p:nvSpPr>
              <p:spPr bwMode="auto">
                <a:xfrm>
                  <a:off x="4293870" y="5692870"/>
                  <a:ext cx="571500" cy="497414"/>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2" name="Rectangle 11"/>
                <p:cNvSpPr/>
                <p:nvPr/>
              </p:nvSpPr>
              <p:spPr bwMode="auto">
                <a:xfrm>
                  <a:off x="5741670" y="5692870"/>
                  <a:ext cx="571500" cy="495300"/>
                </a:xfrm>
                <a:prstGeom prst="rect">
                  <a:avLst/>
                </a:prstGeom>
                <a:solidFill>
                  <a:srgbClr val="FFFF0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 name="Rectangle 12"/>
                <p:cNvSpPr/>
                <p:nvPr/>
              </p:nvSpPr>
              <p:spPr bwMode="auto">
                <a:xfrm>
                  <a:off x="7600950" y="5659235"/>
                  <a:ext cx="571500" cy="495300"/>
                </a:xfrm>
                <a:prstGeom prst="rect">
                  <a:avLst/>
                </a:prstGeom>
                <a:solidFill>
                  <a:srgbClr val="FF00FF"/>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4" name="TextBox 13"/>
                <p:cNvSpPr txBox="1"/>
                <p:nvPr/>
              </p:nvSpPr>
              <p:spPr>
                <a:xfrm>
                  <a:off x="4857750" y="5692870"/>
                  <a:ext cx="750570" cy="459687"/>
                </a:xfrm>
                <a:prstGeom prst="rect">
                  <a:avLst/>
                </a:prstGeom>
                <a:noFill/>
              </p:spPr>
              <p:txBody>
                <a:bodyPr wrap="square" rtlCol="0">
                  <a:spAutoFit/>
                </a:bodyPr>
                <a:lstStyle/>
                <a:p>
                  <a:pPr algn="ctr"/>
                  <a:r>
                    <a:rPr lang="en-US" sz="2400" dirty="0">
                      <a:solidFill>
                        <a:srgbClr val="0070C0"/>
                      </a:solidFill>
                      <a:latin typeface="+mj-lt"/>
                    </a:rPr>
                    <a:t>Best</a:t>
                  </a:r>
                </a:p>
              </p:txBody>
            </p:sp>
            <p:sp>
              <p:nvSpPr>
                <p:cNvPr id="15" name="TextBox 14"/>
                <p:cNvSpPr txBox="1"/>
                <p:nvPr/>
              </p:nvSpPr>
              <p:spPr>
                <a:xfrm>
                  <a:off x="6332220" y="5692870"/>
                  <a:ext cx="1268730" cy="461665"/>
                </a:xfrm>
                <a:prstGeom prst="rect">
                  <a:avLst/>
                </a:prstGeom>
                <a:noFill/>
              </p:spPr>
              <p:txBody>
                <a:bodyPr wrap="square" rtlCol="0">
                  <a:spAutoFit/>
                </a:bodyPr>
                <a:lstStyle/>
                <a:p>
                  <a:pPr algn="ctr"/>
                  <a:r>
                    <a:rPr lang="en-US" sz="2400" dirty="0">
                      <a:solidFill>
                        <a:srgbClr val="0070C0"/>
                      </a:solidFill>
                      <a:latin typeface="+mj-lt"/>
                    </a:rPr>
                    <a:t>Middle</a:t>
                  </a:r>
                </a:p>
              </p:txBody>
            </p:sp>
            <p:sp>
              <p:nvSpPr>
                <p:cNvPr id="16" name="TextBox 15"/>
                <p:cNvSpPr txBox="1"/>
                <p:nvPr/>
              </p:nvSpPr>
              <p:spPr>
                <a:xfrm>
                  <a:off x="8115300" y="5690892"/>
                  <a:ext cx="1066800" cy="461665"/>
                </a:xfrm>
                <a:prstGeom prst="rect">
                  <a:avLst/>
                </a:prstGeom>
                <a:noFill/>
              </p:spPr>
              <p:txBody>
                <a:bodyPr wrap="square" rtlCol="0">
                  <a:spAutoFit/>
                </a:bodyPr>
                <a:lstStyle/>
                <a:p>
                  <a:pPr algn="ctr"/>
                  <a:r>
                    <a:rPr lang="en-US" sz="2400" dirty="0">
                      <a:solidFill>
                        <a:srgbClr val="0070C0"/>
                      </a:solidFill>
                      <a:latin typeface="+mj-lt"/>
                    </a:rPr>
                    <a:t>Worst</a:t>
                  </a:r>
                </a:p>
              </p:txBody>
            </p:sp>
          </p:grpSp>
          <p:sp>
            <p:nvSpPr>
              <p:cNvPr id="8" name="TextBox 7"/>
              <p:cNvSpPr txBox="1"/>
              <p:nvPr/>
            </p:nvSpPr>
            <p:spPr>
              <a:xfrm>
                <a:off x="4286250" y="4034135"/>
                <a:ext cx="2236470" cy="461665"/>
              </a:xfrm>
              <a:prstGeom prst="rect">
                <a:avLst/>
              </a:prstGeom>
              <a:solidFill>
                <a:schemeClr val="bg1"/>
              </a:solidFill>
            </p:spPr>
            <p:txBody>
              <a:bodyPr wrap="square" rtlCol="0">
                <a:spAutoFit/>
              </a:bodyPr>
              <a:lstStyle/>
              <a:p>
                <a:pPr algn="ctr"/>
                <a:r>
                  <a:rPr lang="en-US" sz="2400" dirty="0">
                    <a:solidFill>
                      <a:srgbClr val="0070C0"/>
                    </a:solidFill>
                    <a:latin typeface="+mj-lt"/>
                  </a:rPr>
                  <a:t>Turning Bands</a:t>
                </a:r>
              </a:p>
            </p:txBody>
          </p:sp>
          <p:sp>
            <p:nvSpPr>
              <p:cNvPr id="9" name="Rectangle 8"/>
              <p:cNvSpPr/>
              <p:nvPr/>
            </p:nvSpPr>
            <p:spPr bwMode="auto">
              <a:xfrm>
                <a:off x="6465570" y="3962400"/>
                <a:ext cx="676295" cy="611832"/>
              </a:xfrm>
              <a:prstGeom prst="rect">
                <a:avLst/>
              </a:prstGeom>
              <a:solidFill>
                <a:srgbClr val="FF00FF"/>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sp>
          <p:nvSpPr>
            <p:cNvPr id="5" name="TextBox 4"/>
            <p:cNvSpPr txBox="1"/>
            <p:nvPr/>
          </p:nvSpPr>
          <p:spPr>
            <a:xfrm>
              <a:off x="1954530" y="4267200"/>
              <a:ext cx="2236470" cy="461665"/>
            </a:xfrm>
            <a:prstGeom prst="rect">
              <a:avLst/>
            </a:prstGeom>
            <a:solidFill>
              <a:schemeClr val="bg1"/>
            </a:solidFill>
          </p:spPr>
          <p:txBody>
            <a:bodyPr wrap="square" rtlCol="0">
              <a:spAutoFit/>
            </a:bodyPr>
            <a:lstStyle/>
            <a:p>
              <a:pPr algn="ctr"/>
              <a:r>
                <a:rPr lang="en-US" sz="2400" dirty="0">
                  <a:solidFill>
                    <a:srgbClr val="0070C0"/>
                  </a:solidFill>
                  <a:latin typeface="+mj-lt"/>
                </a:rPr>
                <a:t>Circulant Emb.</a:t>
              </a:r>
            </a:p>
          </p:txBody>
        </p:sp>
        <p:sp>
          <p:nvSpPr>
            <p:cNvPr id="6" name="Rectangle 5"/>
            <p:cNvSpPr/>
            <p:nvPr/>
          </p:nvSpPr>
          <p:spPr bwMode="auto">
            <a:xfrm>
              <a:off x="4105656" y="4267200"/>
              <a:ext cx="676295" cy="607367"/>
            </a:xfrm>
            <a:prstGeom prst="rect">
              <a:avLst/>
            </a:prstGeom>
            <a:solidFill>
              <a:srgbClr val="FF00FF"/>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grpSp>
        <p:nvGrpSpPr>
          <p:cNvPr id="24" name="Group 23"/>
          <p:cNvGrpSpPr/>
          <p:nvPr/>
        </p:nvGrpSpPr>
        <p:grpSpPr>
          <a:xfrm>
            <a:off x="152400" y="152400"/>
            <a:ext cx="547255" cy="731185"/>
            <a:chOff x="3733800" y="1371600"/>
            <a:chExt cx="3352800" cy="5181600"/>
          </a:xfrm>
        </p:grpSpPr>
        <p:sp>
          <p:nvSpPr>
            <p:cNvPr id="25" name="Rounded Rectangle 24"/>
            <p:cNvSpPr/>
            <p:nvPr/>
          </p:nvSpPr>
          <p:spPr>
            <a:xfrm>
              <a:off x="3733800" y="1371600"/>
              <a:ext cx="3352800" cy="762000"/>
            </a:xfrm>
            <a:prstGeom prst="roundRect">
              <a:avLst/>
            </a:prstGeom>
            <a:solidFill>
              <a:schemeClr val="accent6">
                <a:lumMod val="20000"/>
                <a:lumOff val="80000"/>
              </a:schemeClr>
            </a:solidFill>
            <a:ln w="63500" cmpd="tri">
              <a:solidFill>
                <a:srgbClr val="00B050"/>
              </a:solidFill>
            </a:ln>
            <a:effectLst>
              <a:glow rad="2286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ounded Rectangle 25"/>
            <p:cNvSpPr/>
            <p:nvPr/>
          </p:nvSpPr>
          <p:spPr>
            <a:xfrm>
              <a:off x="3733800" y="37338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ounded Rectangle 26"/>
            <p:cNvSpPr/>
            <p:nvPr/>
          </p:nvSpPr>
          <p:spPr>
            <a:xfrm>
              <a:off x="3733800" y="57912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8" name="Group 27"/>
            <p:cNvGrpSpPr/>
            <p:nvPr/>
          </p:nvGrpSpPr>
          <p:grpSpPr>
            <a:xfrm>
              <a:off x="4076700" y="2362200"/>
              <a:ext cx="2667000" cy="1066800"/>
              <a:chOff x="4114800" y="2362200"/>
              <a:chExt cx="2667000" cy="1066800"/>
            </a:xfrm>
            <a:solidFill>
              <a:srgbClr val="CCE9AD"/>
            </a:solidFill>
          </p:grpSpPr>
          <p:sp>
            <p:nvSpPr>
              <p:cNvPr id="34" name="Chevron 33"/>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Striped Right Arrow 34"/>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hevron 35"/>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Chevron 36"/>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9" name="Group 28"/>
            <p:cNvGrpSpPr/>
            <p:nvPr/>
          </p:nvGrpSpPr>
          <p:grpSpPr>
            <a:xfrm>
              <a:off x="4076700" y="4648200"/>
              <a:ext cx="2667000" cy="1066800"/>
              <a:chOff x="4114800" y="2362200"/>
              <a:chExt cx="2667000" cy="1066800"/>
            </a:xfrm>
            <a:solidFill>
              <a:srgbClr val="CCE9AD"/>
            </a:solidFill>
          </p:grpSpPr>
          <p:sp>
            <p:nvSpPr>
              <p:cNvPr id="30" name="Chevron 29"/>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Striped Right Arrow 30"/>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Chevron 31"/>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Chevron 32"/>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Tree>
    <p:extLst>
      <p:ext uri="{BB962C8B-B14F-4D97-AF65-F5344CB8AC3E}">
        <p14:creationId xmlns:p14="http://schemas.microsoft.com/office/powerpoint/2010/main" val="323432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56EBD4ED-EB51-47B7-8021-5353A42FA623}"/>
              </a:ext>
            </a:extLst>
          </p:cNvPr>
          <p:cNvSpPr/>
          <p:nvPr/>
        </p:nvSpPr>
        <p:spPr bwMode="auto">
          <a:xfrm>
            <a:off x="2386149" y="5418183"/>
            <a:ext cx="609600" cy="1217748"/>
          </a:xfrm>
          <a:custGeom>
            <a:avLst/>
            <a:gdLst>
              <a:gd name="connsiteX0" fmla="*/ 156754 w 609600"/>
              <a:gd name="connsiteY0" fmla="*/ 0 h 1166948"/>
              <a:gd name="connsiteX1" fmla="*/ 148045 w 609600"/>
              <a:gd name="connsiteY1" fmla="*/ 191588 h 1166948"/>
              <a:gd name="connsiteX2" fmla="*/ 191588 w 609600"/>
              <a:gd name="connsiteY2" fmla="*/ 296091 h 1166948"/>
              <a:gd name="connsiteX3" fmla="*/ 209005 w 609600"/>
              <a:gd name="connsiteY3" fmla="*/ 374468 h 1166948"/>
              <a:gd name="connsiteX4" fmla="*/ 235131 w 609600"/>
              <a:gd name="connsiteY4" fmla="*/ 478971 h 1166948"/>
              <a:gd name="connsiteX5" fmla="*/ 235131 w 609600"/>
              <a:gd name="connsiteY5" fmla="*/ 478971 h 1166948"/>
              <a:gd name="connsiteX6" fmla="*/ 165462 w 609600"/>
              <a:gd name="connsiteY6" fmla="*/ 618308 h 1166948"/>
              <a:gd name="connsiteX7" fmla="*/ 87085 w 609600"/>
              <a:gd name="connsiteY7" fmla="*/ 687977 h 1166948"/>
              <a:gd name="connsiteX8" fmla="*/ 34834 w 609600"/>
              <a:gd name="connsiteY8" fmla="*/ 801188 h 1166948"/>
              <a:gd name="connsiteX9" fmla="*/ 8708 w 609600"/>
              <a:gd name="connsiteY9" fmla="*/ 879566 h 1166948"/>
              <a:gd name="connsiteX10" fmla="*/ 0 w 609600"/>
              <a:gd name="connsiteY10" fmla="*/ 957943 h 1166948"/>
              <a:gd name="connsiteX11" fmla="*/ 34834 w 609600"/>
              <a:gd name="connsiteY11" fmla="*/ 1062446 h 1166948"/>
              <a:gd name="connsiteX12" fmla="*/ 104502 w 609600"/>
              <a:gd name="connsiteY12" fmla="*/ 1097280 h 1166948"/>
              <a:gd name="connsiteX13" fmla="*/ 261257 w 609600"/>
              <a:gd name="connsiteY13" fmla="*/ 1166948 h 1166948"/>
              <a:gd name="connsiteX14" fmla="*/ 357051 w 609600"/>
              <a:gd name="connsiteY14" fmla="*/ 1166948 h 1166948"/>
              <a:gd name="connsiteX15" fmla="*/ 357051 w 609600"/>
              <a:gd name="connsiteY15" fmla="*/ 1166948 h 1166948"/>
              <a:gd name="connsiteX16" fmla="*/ 452845 w 609600"/>
              <a:gd name="connsiteY16" fmla="*/ 1132114 h 1166948"/>
              <a:gd name="connsiteX17" fmla="*/ 522514 w 609600"/>
              <a:gd name="connsiteY17" fmla="*/ 1071154 h 1166948"/>
              <a:gd name="connsiteX18" fmla="*/ 574765 w 609600"/>
              <a:gd name="connsiteY18" fmla="*/ 1001486 h 1166948"/>
              <a:gd name="connsiteX19" fmla="*/ 609600 w 609600"/>
              <a:gd name="connsiteY19" fmla="*/ 888274 h 1166948"/>
              <a:gd name="connsiteX20" fmla="*/ 566057 w 609600"/>
              <a:gd name="connsiteY20" fmla="*/ 775063 h 1166948"/>
              <a:gd name="connsiteX21" fmla="*/ 531222 w 609600"/>
              <a:gd name="connsiteY21" fmla="*/ 696686 h 1166948"/>
              <a:gd name="connsiteX22" fmla="*/ 478971 w 609600"/>
              <a:gd name="connsiteY22" fmla="*/ 600891 h 1166948"/>
              <a:gd name="connsiteX23" fmla="*/ 470262 w 609600"/>
              <a:gd name="connsiteY23" fmla="*/ 539931 h 1166948"/>
              <a:gd name="connsiteX24" fmla="*/ 461554 w 609600"/>
              <a:gd name="connsiteY24" fmla="*/ 478971 h 1166948"/>
              <a:gd name="connsiteX25" fmla="*/ 461554 w 609600"/>
              <a:gd name="connsiteY25" fmla="*/ 374468 h 1166948"/>
              <a:gd name="connsiteX26" fmla="*/ 470262 w 609600"/>
              <a:gd name="connsiteY26" fmla="*/ 313508 h 1166948"/>
              <a:gd name="connsiteX27" fmla="*/ 522514 w 609600"/>
              <a:gd name="connsiteY27" fmla="*/ 252548 h 1166948"/>
              <a:gd name="connsiteX28" fmla="*/ 531222 w 609600"/>
              <a:gd name="connsiteY28" fmla="*/ 243840 h 1166948"/>
              <a:gd name="connsiteX0" fmla="*/ 156754 w 609600"/>
              <a:gd name="connsiteY0" fmla="*/ 0 h 1166948"/>
              <a:gd name="connsiteX1" fmla="*/ 148045 w 609600"/>
              <a:gd name="connsiteY1" fmla="*/ 191588 h 1166948"/>
              <a:gd name="connsiteX2" fmla="*/ 191588 w 609600"/>
              <a:gd name="connsiteY2" fmla="*/ 296091 h 1166948"/>
              <a:gd name="connsiteX3" fmla="*/ 209005 w 609600"/>
              <a:gd name="connsiteY3" fmla="*/ 374468 h 1166948"/>
              <a:gd name="connsiteX4" fmla="*/ 235131 w 609600"/>
              <a:gd name="connsiteY4" fmla="*/ 478971 h 1166948"/>
              <a:gd name="connsiteX5" fmla="*/ 235131 w 609600"/>
              <a:gd name="connsiteY5" fmla="*/ 478971 h 1166948"/>
              <a:gd name="connsiteX6" fmla="*/ 165462 w 609600"/>
              <a:gd name="connsiteY6" fmla="*/ 618308 h 1166948"/>
              <a:gd name="connsiteX7" fmla="*/ 87085 w 609600"/>
              <a:gd name="connsiteY7" fmla="*/ 687977 h 1166948"/>
              <a:gd name="connsiteX8" fmla="*/ 34834 w 609600"/>
              <a:gd name="connsiteY8" fmla="*/ 801188 h 1166948"/>
              <a:gd name="connsiteX9" fmla="*/ 8708 w 609600"/>
              <a:gd name="connsiteY9" fmla="*/ 879566 h 1166948"/>
              <a:gd name="connsiteX10" fmla="*/ 0 w 609600"/>
              <a:gd name="connsiteY10" fmla="*/ 957943 h 1166948"/>
              <a:gd name="connsiteX11" fmla="*/ 34834 w 609600"/>
              <a:gd name="connsiteY11" fmla="*/ 1062446 h 1166948"/>
              <a:gd name="connsiteX12" fmla="*/ 104502 w 609600"/>
              <a:gd name="connsiteY12" fmla="*/ 1097280 h 1166948"/>
              <a:gd name="connsiteX13" fmla="*/ 261257 w 609600"/>
              <a:gd name="connsiteY13" fmla="*/ 1166948 h 1166948"/>
              <a:gd name="connsiteX14" fmla="*/ 357051 w 609600"/>
              <a:gd name="connsiteY14" fmla="*/ 1166948 h 1166948"/>
              <a:gd name="connsiteX15" fmla="*/ 357051 w 609600"/>
              <a:gd name="connsiteY15" fmla="*/ 1166948 h 1166948"/>
              <a:gd name="connsiteX16" fmla="*/ 452845 w 609600"/>
              <a:gd name="connsiteY16" fmla="*/ 1132114 h 1166948"/>
              <a:gd name="connsiteX17" fmla="*/ 522514 w 609600"/>
              <a:gd name="connsiteY17" fmla="*/ 1071154 h 1166948"/>
              <a:gd name="connsiteX18" fmla="*/ 574765 w 609600"/>
              <a:gd name="connsiteY18" fmla="*/ 1001486 h 1166948"/>
              <a:gd name="connsiteX19" fmla="*/ 609600 w 609600"/>
              <a:gd name="connsiteY19" fmla="*/ 888274 h 1166948"/>
              <a:gd name="connsiteX20" fmla="*/ 566057 w 609600"/>
              <a:gd name="connsiteY20" fmla="*/ 775063 h 1166948"/>
              <a:gd name="connsiteX21" fmla="*/ 531222 w 609600"/>
              <a:gd name="connsiteY21" fmla="*/ 696686 h 1166948"/>
              <a:gd name="connsiteX22" fmla="*/ 478971 w 609600"/>
              <a:gd name="connsiteY22" fmla="*/ 600891 h 1166948"/>
              <a:gd name="connsiteX23" fmla="*/ 470262 w 609600"/>
              <a:gd name="connsiteY23" fmla="*/ 539931 h 1166948"/>
              <a:gd name="connsiteX24" fmla="*/ 461554 w 609600"/>
              <a:gd name="connsiteY24" fmla="*/ 478971 h 1166948"/>
              <a:gd name="connsiteX25" fmla="*/ 461554 w 609600"/>
              <a:gd name="connsiteY25" fmla="*/ 374468 h 1166948"/>
              <a:gd name="connsiteX26" fmla="*/ 470262 w 609600"/>
              <a:gd name="connsiteY26" fmla="*/ 313508 h 1166948"/>
              <a:gd name="connsiteX27" fmla="*/ 522514 w 609600"/>
              <a:gd name="connsiteY27" fmla="*/ 252548 h 1166948"/>
              <a:gd name="connsiteX28" fmla="*/ 548639 w 609600"/>
              <a:gd name="connsiteY28" fmla="*/ 174171 h 1166948"/>
              <a:gd name="connsiteX0" fmla="*/ 156754 w 609600"/>
              <a:gd name="connsiteY0" fmla="*/ 0 h 1166948"/>
              <a:gd name="connsiteX1" fmla="*/ 148045 w 609600"/>
              <a:gd name="connsiteY1" fmla="*/ 191588 h 1166948"/>
              <a:gd name="connsiteX2" fmla="*/ 191588 w 609600"/>
              <a:gd name="connsiteY2" fmla="*/ 296091 h 1166948"/>
              <a:gd name="connsiteX3" fmla="*/ 209005 w 609600"/>
              <a:gd name="connsiteY3" fmla="*/ 374468 h 1166948"/>
              <a:gd name="connsiteX4" fmla="*/ 235131 w 609600"/>
              <a:gd name="connsiteY4" fmla="*/ 478971 h 1166948"/>
              <a:gd name="connsiteX5" fmla="*/ 235131 w 609600"/>
              <a:gd name="connsiteY5" fmla="*/ 478971 h 1166948"/>
              <a:gd name="connsiteX6" fmla="*/ 165462 w 609600"/>
              <a:gd name="connsiteY6" fmla="*/ 618308 h 1166948"/>
              <a:gd name="connsiteX7" fmla="*/ 87085 w 609600"/>
              <a:gd name="connsiteY7" fmla="*/ 687977 h 1166948"/>
              <a:gd name="connsiteX8" fmla="*/ 34834 w 609600"/>
              <a:gd name="connsiteY8" fmla="*/ 801188 h 1166948"/>
              <a:gd name="connsiteX9" fmla="*/ 8708 w 609600"/>
              <a:gd name="connsiteY9" fmla="*/ 879566 h 1166948"/>
              <a:gd name="connsiteX10" fmla="*/ 0 w 609600"/>
              <a:gd name="connsiteY10" fmla="*/ 957943 h 1166948"/>
              <a:gd name="connsiteX11" fmla="*/ 34834 w 609600"/>
              <a:gd name="connsiteY11" fmla="*/ 1062446 h 1166948"/>
              <a:gd name="connsiteX12" fmla="*/ 104502 w 609600"/>
              <a:gd name="connsiteY12" fmla="*/ 1097280 h 1166948"/>
              <a:gd name="connsiteX13" fmla="*/ 261257 w 609600"/>
              <a:gd name="connsiteY13" fmla="*/ 1166948 h 1166948"/>
              <a:gd name="connsiteX14" fmla="*/ 357051 w 609600"/>
              <a:gd name="connsiteY14" fmla="*/ 1166948 h 1166948"/>
              <a:gd name="connsiteX15" fmla="*/ 357051 w 609600"/>
              <a:gd name="connsiteY15" fmla="*/ 1166948 h 1166948"/>
              <a:gd name="connsiteX16" fmla="*/ 452845 w 609600"/>
              <a:gd name="connsiteY16" fmla="*/ 1132114 h 1166948"/>
              <a:gd name="connsiteX17" fmla="*/ 522514 w 609600"/>
              <a:gd name="connsiteY17" fmla="*/ 1071154 h 1166948"/>
              <a:gd name="connsiteX18" fmla="*/ 574765 w 609600"/>
              <a:gd name="connsiteY18" fmla="*/ 1001486 h 1166948"/>
              <a:gd name="connsiteX19" fmla="*/ 609600 w 609600"/>
              <a:gd name="connsiteY19" fmla="*/ 888274 h 1166948"/>
              <a:gd name="connsiteX20" fmla="*/ 566057 w 609600"/>
              <a:gd name="connsiteY20" fmla="*/ 775063 h 1166948"/>
              <a:gd name="connsiteX21" fmla="*/ 531222 w 609600"/>
              <a:gd name="connsiteY21" fmla="*/ 696686 h 1166948"/>
              <a:gd name="connsiteX22" fmla="*/ 478971 w 609600"/>
              <a:gd name="connsiteY22" fmla="*/ 600891 h 1166948"/>
              <a:gd name="connsiteX23" fmla="*/ 470262 w 609600"/>
              <a:gd name="connsiteY23" fmla="*/ 539931 h 1166948"/>
              <a:gd name="connsiteX24" fmla="*/ 461554 w 609600"/>
              <a:gd name="connsiteY24" fmla="*/ 478971 h 1166948"/>
              <a:gd name="connsiteX25" fmla="*/ 461554 w 609600"/>
              <a:gd name="connsiteY25" fmla="*/ 374468 h 1166948"/>
              <a:gd name="connsiteX26" fmla="*/ 470262 w 609600"/>
              <a:gd name="connsiteY26" fmla="*/ 313508 h 1166948"/>
              <a:gd name="connsiteX27" fmla="*/ 522514 w 609600"/>
              <a:gd name="connsiteY27" fmla="*/ 252548 h 1166948"/>
              <a:gd name="connsiteX28" fmla="*/ 165462 w 609600"/>
              <a:gd name="connsiteY28" fmla="*/ 8708 h 1166948"/>
              <a:gd name="connsiteX0" fmla="*/ 156754 w 609600"/>
              <a:gd name="connsiteY0" fmla="*/ 0 h 1166948"/>
              <a:gd name="connsiteX1" fmla="*/ 148045 w 609600"/>
              <a:gd name="connsiteY1" fmla="*/ 191588 h 1166948"/>
              <a:gd name="connsiteX2" fmla="*/ 191588 w 609600"/>
              <a:gd name="connsiteY2" fmla="*/ 296091 h 1166948"/>
              <a:gd name="connsiteX3" fmla="*/ 209005 w 609600"/>
              <a:gd name="connsiteY3" fmla="*/ 374468 h 1166948"/>
              <a:gd name="connsiteX4" fmla="*/ 235131 w 609600"/>
              <a:gd name="connsiteY4" fmla="*/ 478971 h 1166948"/>
              <a:gd name="connsiteX5" fmla="*/ 235131 w 609600"/>
              <a:gd name="connsiteY5" fmla="*/ 478971 h 1166948"/>
              <a:gd name="connsiteX6" fmla="*/ 165462 w 609600"/>
              <a:gd name="connsiteY6" fmla="*/ 618308 h 1166948"/>
              <a:gd name="connsiteX7" fmla="*/ 87085 w 609600"/>
              <a:gd name="connsiteY7" fmla="*/ 687977 h 1166948"/>
              <a:gd name="connsiteX8" fmla="*/ 34834 w 609600"/>
              <a:gd name="connsiteY8" fmla="*/ 801188 h 1166948"/>
              <a:gd name="connsiteX9" fmla="*/ 8708 w 609600"/>
              <a:gd name="connsiteY9" fmla="*/ 879566 h 1166948"/>
              <a:gd name="connsiteX10" fmla="*/ 0 w 609600"/>
              <a:gd name="connsiteY10" fmla="*/ 957943 h 1166948"/>
              <a:gd name="connsiteX11" fmla="*/ 34834 w 609600"/>
              <a:gd name="connsiteY11" fmla="*/ 1062446 h 1166948"/>
              <a:gd name="connsiteX12" fmla="*/ 104502 w 609600"/>
              <a:gd name="connsiteY12" fmla="*/ 1097280 h 1166948"/>
              <a:gd name="connsiteX13" fmla="*/ 261257 w 609600"/>
              <a:gd name="connsiteY13" fmla="*/ 1166948 h 1166948"/>
              <a:gd name="connsiteX14" fmla="*/ 357051 w 609600"/>
              <a:gd name="connsiteY14" fmla="*/ 1166948 h 1166948"/>
              <a:gd name="connsiteX15" fmla="*/ 357051 w 609600"/>
              <a:gd name="connsiteY15" fmla="*/ 1166948 h 1166948"/>
              <a:gd name="connsiteX16" fmla="*/ 452845 w 609600"/>
              <a:gd name="connsiteY16" fmla="*/ 1132114 h 1166948"/>
              <a:gd name="connsiteX17" fmla="*/ 522514 w 609600"/>
              <a:gd name="connsiteY17" fmla="*/ 1071154 h 1166948"/>
              <a:gd name="connsiteX18" fmla="*/ 574765 w 609600"/>
              <a:gd name="connsiteY18" fmla="*/ 1001486 h 1166948"/>
              <a:gd name="connsiteX19" fmla="*/ 609600 w 609600"/>
              <a:gd name="connsiteY19" fmla="*/ 888274 h 1166948"/>
              <a:gd name="connsiteX20" fmla="*/ 566057 w 609600"/>
              <a:gd name="connsiteY20" fmla="*/ 775063 h 1166948"/>
              <a:gd name="connsiteX21" fmla="*/ 531222 w 609600"/>
              <a:gd name="connsiteY21" fmla="*/ 696686 h 1166948"/>
              <a:gd name="connsiteX22" fmla="*/ 478971 w 609600"/>
              <a:gd name="connsiteY22" fmla="*/ 600891 h 1166948"/>
              <a:gd name="connsiteX23" fmla="*/ 470262 w 609600"/>
              <a:gd name="connsiteY23" fmla="*/ 539931 h 1166948"/>
              <a:gd name="connsiteX24" fmla="*/ 461554 w 609600"/>
              <a:gd name="connsiteY24" fmla="*/ 478971 h 1166948"/>
              <a:gd name="connsiteX25" fmla="*/ 461554 w 609600"/>
              <a:gd name="connsiteY25" fmla="*/ 374468 h 1166948"/>
              <a:gd name="connsiteX26" fmla="*/ 470262 w 609600"/>
              <a:gd name="connsiteY26" fmla="*/ 313508 h 1166948"/>
              <a:gd name="connsiteX27" fmla="*/ 574766 w 609600"/>
              <a:gd name="connsiteY27" fmla="*/ 156753 h 1166948"/>
              <a:gd name="connsiteX28" fmla="*/ 165462 w 609600"/>
              <a:gd name="connsiteY28" fmla="*/ 8708 h 1166948"/>
              <a:gd name="connsiteX0" fmla="*/ 156754 w 609600"/>
              <a:gd name="connsiteY0" fmla="*/ 0 h 1166948"/>
              <a:gd name="connsiteX1" fmla="*/ 148045 w 609600"/>
              <a:gd name="connsiteY1" fmla="*/ 191588 h 1166948"/>
              <a:gd name="connsiteX2" fmla="*/ 191588 w 609600"/>
              <a:gd name="connsiteY2" fmla="*/ 296091 h 1166948"/>
              <a:gd name="connsiteX3" fmla="*/ 209005 w 609600"/>
              <a:gd name="connsiteY3" fmla="*/ 374468 h 1166948"/>
              <a:gd name="connsiteX4" fmla="*/ 235131 w 609600"/>
              <a:gd name="connsiteY4" fmla="*/ 478971 h 1166948"/>
              <a:gd name="connsiteX5" fmla="*/ 235131 w 609600"/>
              <a:gd name="connsiteY5" fmla="*/ 478971 h 1166948"/>
              <a:gd name="connsiteX6" fmla="*/ 165462 w 609600"/>
              <a:gd name="connsiteY6" fmla="*/ 618308 h 1166948"/>
              <a:gd name="connsiteX7" fmla="*/ 87085 w 609600"/>
              <a:gd name="connsiteY7" fmla="*/ 687977 h 1166948"/>
              <a:gd name="connsiteX8" fmla="*/ 34834 w 609600"/>
              <a:gd name="connsiteY8" fmla="*/ 801188 h 1166948"/>
              <a:gd name="connsiteX9" fmla="*/ 8708 w 609600"/>
              <a:gd name="connsiteY9" fmla="*/ 879566 h 1166948"/>
              <a:gd name="connsiteX10" fmla="*/ 0 w 609600"/>
              <a:gd name="connsiteY10" fmla="*/ 957943 h 1166948"/>
              <a:gd name="connsiteX11" fmla="*/ 34834 w 609600"/>
              <a:gd name="connsiteY11" fmla="*/ 1062446 h 1166948"/>
              <a:gd name="connsiteX12" fmla="*/ 104502 w 609600"/>
              <a:gd name="connsiteY12" fmla="*/ 1097280 h 1166948"/>
              <a:gd name="connsiteX13" fmla="*/ 261257 w 609600"/>
              <a:gd name="connsiteY13" fmla="*/ 1166948 h 1166948"/>
              <a:gd name="connsiteX14" fmla="*/ 357051 w 609600"/>
              <a:gd name="connsiteY14" fmla="*/ 1166948 h 1166948"/>
              <a:gd name="connsiteX15" fmla="*/ 357051 w 609600"/>
              <a:gd name="connsiteY15" fmla="*/ 1166948 h 1166948"/>
              <a:gd name="connsiteX16" fmla="*/ 452845 w 609600"/>
              <a:gd name="connsiteY16" fmla="*/ 1132114 h 1166948"/>
              <a:gd name="connsiteX17" fmla="*/ 522514 w 609600"/>
              <a:gd name="connsiteY17" fmla="*/ 1071154 h 1166948"/>
              <a:gd name="connsiteX18" fmla="*/ 574765 w 609600"/>
              <a:gd name="connsiteY18" fmla="*/ 1001486 h 1166948"/>
              <a:gd name="connsiteX19" fmla="*/ 609600 w 609600"/>
              <a:gd name="connsiteY19" fmla="*/ 888274 h 1166948"/>
              <a:gd name="connsiteX20" fmla="*/ 566057 w 609600"/>
              <a:gd name="connsiteY20" fmla="*/ 775063 h 1166948"/>
              <a:gd name="connsiteX21" fmla="*/ 531222 w 609600"/>
              <a:gd name="connsiteY21" fmla="*/ 696686 h 1166948"/>
              <a:gd name="connsiteX22" fmla="*/ 478971 w 609600"/>
              <a:gd name="connsiteY22" fmla="*/ 600891 h 1166948"/>
              <a:gd name="connsiteX23" fmla="*/ 470262 w 609600"/>
              <a:gd name="connsiteY23" fmla="*/ 539931 h 1166948"/>
              <a:gd name="connsiteX24" fmla="*/ 461554 w 609600"/>
              <a:gd name="connsiteY24" fmla="*/ 478971 h 1166948"/>
              <a:gd name="connsiteX25" fmla="*/ 461554 w 609600"/>
              <a:gd name="connsiteY25" fmla="*/ 374468 h 1166948"/>
              <a:gd name="connsiteX26" fmla="*/ 470262 w 609600"/>
              <a:gd name="connsiteY26" fmla="*/ 313508 h 1166948"/>
              <a:gd name="connsiteX27" fmla="*/ 562066 w 609600"/>
              <a:gd name="connsiteY27" fmla="*/ 203320 h 1166948"/>
              <a:gd name="connsiteX28" fmla="*/ 165462 w 609600"/>
              <a:gd name="connsiteY28" fmla="*/ 8708 h 1166948"/>
              <a:gd name="connsiteX0" fmla="*/ 156754 w 609600"/>
              <a:gd name="connsiteY0" fmla="*/ 0 h 1166948"/>
              <a:gd name="connsiteX1" fmla="*/ 148045 w 609600"/>
              <a:gd name="connsiteY1" fmla="*/ 191588 h 1166948"/>
              <a:gd name="connsiteX2" fmla="*/ 191588 w 609600"/>
              <a:gd name="connsiteY2" fmla="*/ 296091 h 1166948"/>
              <a:gd name="connsiteX3" fmla="*/ 209005 w 609600"/>
              <a:gd name="connsiteY3" fmla="*/ 374468 h 1166948"/>
              <a:gd name="connsiteX4" fmla="*/ 235131 w 609600"/>
              <a:gd name="connsiteY4" fmla="*/ 478971 h 1166948"/>
              <a:gd name="connsiteX5" fmla="*/ 235131 w 609600"/>
              <a:gd name="connsiteY5" fmla="*/ 478971 h 1166948"/>
              <a:gd name="connsiteX6" fmla="*/ 165462 w 609600"/>
              <a:gd name="connsiteY6" fmla="*/ 618308 h 1166948"/>
              <a:gd name="connsiteX7" fmla="*/ 87085 w 609600"/>
              <a:gd name="connsiteY7" fmla="*/ 687977 h 1166948"/>
              <a:gd name="connsiteX8" fmla="*/ 34834 w 609600"/>
              <a:gd name="connsiteY8" fmla="*/ 801188 h 1166948"/>
              <a:gd name="connsiteX9" fmla="*/ 8708 w 609600"/>
              <a:gd name="connsiteY9" fmla="*/ 879566 h 1166948"/>
              <a:gd name="connsiteX10" fmla="*/ 0 w 609600"/>
              <a:gd name="connsiteY10" fmla="*/ 957943 h 1166948"/>
              <a:gd name="connsiteX11" fmla="*/ 34834 w 609600"/>
              <a:gd name="connsiteY11" fmla="*/ 1062446 h 1166948"/>
              <a:gd name="connsiteX12" fmla="*/ 104502 w 609600"/>
              <a:gd name="connsiteY12" fmla="*/ 1097280 h 1166948"/>
              <a:gd name="connsiteX13" fmla="*/ 261257 w 609600"/>
              <a:gd name="connsiteY13" fmla="*/ 1166948 h 1166948"/>
              <a:gd name="connsiteX14" fmla="*/ 357051 w 609600"/>
              <a:gd name="connsiteY14" fmla="*/ 1166948 h 1166948"/>
              <a:gd name="connsiteX15" fmla="*/ 357051 w 609600"/>
              <a:gd name="connsiteY15" fmla="*/ 1166948 h 1166948"/>
              <a:gd name="connsiteX16" fmla="*/ 452845 w 609600"/>
              <a:gd name="connsiteY16" fmla="*/ 1132114 h 1166948"/>
              <a:gd name="connsiteX17" fmla="*/ 522514 w 609600"/>
              <a:gd name="connsiteY17" fmla="*/ 1071154 h 1166948"/>
              <a:gd name="connsiteX18" fmla="*/ 574765 w 609600"/>
              <a:gd name="connsiteY18" fmla="*/ 1001486 h 1166948"/>
              <a:gd name="connsiteX19" fmla="*/ 609600 w 609600"/>
              <a:gd name="connsiteY19" fmla="*/ 888274 h 1166948"/>
              <a:gd name="connsiteX20" fmla="*/ 566057 w 609600"/>
              <a:gd name="connsiteY20" fmla="*/ 775063 h 1166948"/>
              <a:gd name="connsiteX21" fmla="*/ 531222 w 609600"/>
              <a:gd name="connsiteY21" fmla="*/ 696686 h 1166948"/>
              <a:gd name="connsiteX22" fmla="*/ 478971 w 609600"/>
              <a:gd name="connsiteY22" fmla="*/ 600891 h 1166948"/>
              <a:gd name="connsiteX23" fmla="*/ 470262 w 609600"/>
              <a:gd name="connsiteY23" fmla="*/ 539931 h 1166948"/>
              <a:gd name="connsiteX24" fmla="*/ 461554 w 609600"/>
              <a:gd name="connsiteY24" fmla="*/ 478971 h 1166948"/>
              <a:gd name="connsiteX25" fmla="*/ 461554 w 609600"/>
              <a:gd name="connsiteY25" fmla="*/ 374468 h 1166948"/>
              <a:gd name="connsiteX26" fmla="*/ 499895 w 609600"/>
              <a:gd name="connsiteY26" fmla="*/ 279641 h 1166948"/>
              <a:gd name="connsiteX27" fmla="*/ 562066 w 609600"/>
              <a:gd name="connsiteY27" fmla="*/ 203320 h 1166948"/>
              <a:gd name="connsiteX28" fmla="*/ 165462 w 609600"/>
              <a:gd name="connsiteY28" fmla="*/ 8708 h 1166948"/>
              <a:gd name="connsiteX0" fmla="*/ 156754 w 609600"/>
              <a:gd name="connsiteY0" fmla="*/ 0 h 1166948"/>
              <a:gd name="connsiteX1" fmla="*/ 118411 w 609600"/>
              <a:gd name="connsiteY1" fmla="*/ 128088 h 1166948"/>
              <a:gd name="connsiteX2" fmla="*/ 191588 w 609600"/>
              <a:gd name="connsiteY2" fmla="*/ 296091 h 1166948"/>
              <a:gd name="connsiteX3" fmla="*/ 209005 w 609600"/>
              <a:gd name="connsiteY3" fmla="*/ 374468 h 1166948"/>
              <a:gd name="connsiteX4" fmla="*/ 235131 w 609600"/>
              <a:gd name="connsiteY4" fmla="*/ 478971 h 1166948"/>
              <a:gd name="connsiteX5" fmla="*/ 235131 w 609600"/>
              <a:gd name="connsiteY5" fmla="*/ 478971 h 1166948"/>
              <a:gd name="connsiteX6" fmla="*/ 165462 w 609600"/>
              <a:gd name="connsiteY6" fmla="*/ 618308 h 1166948"/>
              <a:gd name="connsiteX7" fmla="*/ 87085 w 609600"/>
              <a:gd name="connsiteY7" fmla="*/ 687977 h 1166948"/>
              <a:gd name="connsiteX8" fmla="*/ 34834 w 609600"/>
              <a:gd name="connsiteY8" fmla="*/ 801188 h 1166948"/>
              <a:gd name="connsiteX9" fmla="*/ 8708 w 609600"/>
              <a:gd name="connsiteY9" fmla="*/ 879566 h 1166948"/>
              <a:gd name="connsiteX10" fmla="*/ 0 w 609600"/>
              <a:gd name="connsiteY10" fmla="*/ 957943 h 1166948"/>
              <a:gd name="connsiteX11" fmla="*/ 34834 w 609600"/>
              <a:gd name="connsiteY11" fmla="*/ 1062446 h 1166948"/>
              <a:gd name="connsiteX12" fmla="*/ 104502 w 609600"/>
              <a:gd name="connsiteY12" fmla="*/ 1097280 h 1166948"/>
              <a:gd name="connsiteX13" fmla="*/ 261257 w 609600"/>
              <a:gd name="connsiteY13" fmla="*/ 1166948 h 1166948"/>
              <a:gd name="connsiteX14" fmla="*/ 357051 w 609600"/>
              <a:gd name="connsiteY14" fmla="*/ 1166948 h 1166948"/>
              <a:gd name="connsiteX15" fmla="*/ 357051 w 609600"/>
              <a:gd name="connsiteY15" fmla="*/ 1166948 h 1166948"/>
              <a:gd name="connsiteX16" fmla="*/ 452845 w 609600"/>
              <a:gd name="connsiteY16" fmla="*/ 1132114 h 1166948"/>
              <a:gd name="connsiteX17" fmla="*/ 522514 w 609600"/>
              <a:gd name="connsiteY17" fmla="*/ 1071154 h 1166948"/>
              <a:gd name="connsiteX18" fmla="*/ 574765 w 609600"/>
              <a:gd name="connsiteY18" fmla="*/ 1001486 h 1166948"/>
              <a:gd name="connsiteX19" fmla="*/ 609600 w 609600"/>
              <a:gd name="connsiteY19" fmla="*/ 888274 h 1166948"/>
              <a:gd name="connsiteX20" fmla="*/ 566057 w 609600"/>
              <a:gd name="connsiteY20" fmla="*/ 775063 h 1166948"/>
              <a:gd name="connsiteX21" fmla="*/ 531222 w 609600"/>
              <a:gd name="connsiteY21" fmla="*/ 696686 h 1166948"/>
              <a:gd name="connsiteX22" fmla="*/ 478971 w 609600"/>
              <a:gd name="connsiteY22" fmla="*/ 600891 h 1166948"/>
              <a:gd name="connsiteX23" fmla="*/ 470262 w 609600"/>
              <a:gd name="connsiteY23" fmla="*/ 539931 h 1166948"/>
              <a:gd name="connsiteX24" fmla="*/ 461554 w 609600"/>
              <a:gd name="connsiteY24" fmla="*/ 478971 h 1166948"/>
              <a:gd name="connsiteX25" fmla="*/ 461554 w 609600"/>
              <a:gd name="connsiteY25" fmla="*/ 374468 h 1166948"/>
              <a:gd name="connsiteX26" fmla="*/ 499895 w 609600"/>
              <a:gd name="connsiteY26" fmla="*/ 279641 h 1166948"/>
              <a:gd name="connsiteX27" fmla="*/ 562066 w 609600"/>
              <a:gd name="connsiteY27" fmla="*/ 203320 h 1166948"/>
              <a:gd name="connsiteX28" fmla="*/ 165462 w 609600"/>
              <a:gd name="connsiteY28" fmla="*/ 8708 h 1166948"/>
              <a:gd name="connsiteX0" fmla="*/ 156754 w 609600"/>
              <a:gd name="connsiteY0" fmla="*/ 0 h 1166948"/>
              <a:gd name="connsiteX1" fmla="*/ 118411 w 609600"/>
              <a:gd name="connsiteY1" fmla="*/ 128088 h 1166948"/>
              <a:gd name="connsiteX2" fmla="*/ 191588 w 609600"/>
              <a:gd name="connsiteY2" fmla="*/ 296091 h 1166948"/>
              <a:gd name="connsiteX3" fmla="*/ 209005 w 609600"/>
              <a:gd name="connsiteY3" fmla="*/ 374468 h 1166948"/>
              <a:gd name="connsiteX4" fmla="*/ 235131 w 609600"/>
              <a:gd name="connsiteY4" fmla="*/ 478971 h 1166948"/>
              <a:gd name="connsiteX5" fmla="*/ 235131 w 609600"/>
              <a:gd name="connsiteY5" fmla="*/ 478971 h 1166948"/>
              <a:gd name="connsiteX6" fmla="*/ 165462 w 609600"/>
              <a:gd name="connsiteY6" fmla="*/ 618308 h 1166948"/>
              <a:gd name="connsiteX7" fmla="*/ 87085 w 609600"/>
              <a:gd name="connsiteY7" fmla="*/ 687977 h 1166948"/>
              <a:gd name="connsiteX8" fmla="*/ 34834 w 609600"/>
              <a:gd name="connsiteY8" fmla="*/ 801188 h 1166948"/>
              <a:gd name="connsiteX9" fmla="*/ 8708 w 609600"/>
              <a:gd name="connsiteY9" fmla="*/ 879566 h 1166948"/>
              <a:gd name="connsiteX10" fmla="*/ 0 w 609600"/>
              <a:gd name="connsiteY10" fmla="*/ 957943 h 1166948"/>
              <a:gd name="connsiteX11" fmla="*/ 34834 w 609600"/>
              <a:gd name="connsiteY11" fmla="*/ 1062446 h 1166948"/>
              <a:gd name="connsiteX12" fmla="*/ 104502 w 609600"/>
              <a:gd name="connsiteY12" fmla="*/ 1097280 h 1166948"/>
              <a:gd name="connsiteX13" fmla="*/ 261257 w 609600"/>
              <a:gd name="connsiteY13" fmla="*/ 1166948 h 1166948"/>
              <a:gd name="connsiteX14" fmla="*/ 357051 w 609600"/>
              <a:gd name="connsiteY14" fmla="*/ 1166948 h 1166948"/>
              <a:gd name="connsiteX15" fmla="*/ 357051 w 609600"/>
              <a:gd name="connsiteY15" fmla="*/ 1166948 h 1166948"/>
              <a:gd name="connsiteX16" fmla="*/ 452845 w 609600"/>
              <a:gd name="connsiteY16" fmla="*/ 1132114 h 1166948"/>
              <a:gd name="connsiteX17" fmla="*/ 522514 w 609600"/>
              <a:gd name="connsiteY17" fmla="*/ 1071154 h 1166948"/>
              <a:gd name="connsiteX18" fmla="*/ 574765 w 609600"/>
              <a:gd name="connsiteY18" fmla="*/ 1001486 h 1166948"/>
              <a:gd name="connsiteX19" fmla="*/ 609600 w 609600"/>
              <a:gd name="connsiteY19" fmla="*/ 888274 h 1166948"/>
              <a:gd name="connsiteX20" fmla="*/ 566057 w 609600"/>
              <a:gd name="connsiteY20" fmla="*/ 775063 h 1166948"/>
              <a:gd name="connsiteX21" fmla="*/ 531222 w 609600"/>
              <a:gd name="connsiteY21" fmla="*/ 696686 h 1166948"/>
              <a:gd name="connsiteX22" fmla="*/ 478971 w 609600"/>
              <a:gd name="connsiteY22" fmla="*/ 600891 h 1166948"/>
              <a:gd name="connsiteX23" fmla="*/ 470262 w 609600"/>
              <a:gd name="connsiteY23" fmla="*/ 539931 h 1166948"/>
              <a:gd name="connsiteX24" fmla="*/ 461554 w 609600"/>
              <a:gd name="connsiteY24" fmla="*/ 478971 h 1166948"/>
              <a:gd name="connsiteX25" fmla="*/ 461554 w 609600"/>
              <a:gd name="connsiteY25" fmla="*/ 374468 h 1166948"/>
              <a:gd name="connsiteX26" fmla="*/ 499895 w 609600"/>
              <a:gd name="connsiteY26" fmla="*/ 279641 h 1166948"/>
              <a:gd name="connsiteX27" fmla="*/ 562066 w 609600"/>
              <a:gd name="connsiteY27" fmla="*/ 203320 h 1166948"/>
              <a:gd name="connsiteX28" fmla="*/ 195095 w 609600"/>
              <a:gd name="connsiteY28" fmla="*/ 34108 h 1166948"/>
              <a:gd name="connsiteX0" fmla="*/ 156754 w 609600"/>
              <a:gd name="connsiteY0" fmla="*/ 0 h 1166948"/>
              <a:gd name="connsiteX1" fmla="*/ 118411 w 609600"/>
              <a:gd name="connsiteY1" fmla="*/ 128088 h 1166948"/>
              <a:gd name="connsiteX2" fmla="*/ 191588 w 609600"/>
              <a:gd name="connsiteY2" fmla="*/ 296091 h 1166948"/>
              <a:gd name="connsiteX3" fmla="*/ 209005 w 609600"/>
              <a:gd name="connsiteY3" fmla="*/ 374468 h 1166948"/>
              <a:gd name="connsiteX4" fmla="*/ 235131 w 609600"/>
              <a:gd name="connsiteY4" fmla="*/ 478971 h 1166948"/>
              <a:gd name="connsiteX5" fmla="*/ 235131 w 609600"/>
              <a:gd name="connsiteY5" fmla="*/ 478971 h 1166948"/>
              <a:gd name="connsiteX6" fmla="*/ 165462 w 609600"/>
              <a:gd name="connsiteY6" fmla="*/ 618308 h 1166948"/>
              <a:gd name="connsiteX7" fmla="*/ 87085 w 609600"/>
              <a:gd name="connsiteY7" fmla="*/ 687977 h 1166948"/>
              <a:gd name="connsiteX8" fmla="*/ 34834 w 609600"/>
              <a:gd name="connsiteY8" fmla="*/ 801188 h 1166948"/>
              <a:gd name="connsiteX9" fmla="*/ 8708 w 609600"/>
              <a:gd name="connsiteY9" fmla="*/ 879566 h 1166948"/>
              <a:gd name="connsiteX10" fmla="*/ 0 w 609600"/>
              <a:gd name="connsiteY10" fmla="*/ 957943 h 1166948"/>
              <a:gd name="connsiteX11" fmla="*/ 34834 w 609600"/>
              <a:gd name="connsiteY11" fmla="*/ 1062446 h 1166948"/>
              <a:gd name="connsiteX12" fmla="*/ 104502 w 609600"/>
              <a:gd name="connsiteY12" fmla="*/ 1097280 h 1166948"/>
              <a:gd name="connsiteX13" fmla="*/ 261257 w 609600"/>
              <a:gd name="connsiteY13" fmla="*/ 1166948 h 1166948"/>
              <a:gd name="connsiteX14" fmla="*/ 357051 w 609600"/>
              <a:gd name="connsiteY14" fmla="*/ 1166948 h 1166948"/>
              <a:gd name="connsiteX15" fmla="*/ 357051 w 609600"/>
              <a:gd name="connsiteY15" fmla="*/ 1166948 h 1166948"/>
              <a:gd name="connsiteX16" fmla="*/ 452845 w 609600"/>
              <a:gd name="connsiteY16" fmla="*/ 1132114 h 1166948"/>
              <a:gd name="connsiteX17" fmla="*/ 522514 w 609600"/>
              <a:gd name="connsiteY17" fmla="*/ 1071154 h 1166948"/>
              <a:gd name="connsiteX18" fmla="*/ 574765 w 609600"/>
              <a:gd name="connsiteY18" fmla="*/ 1001486 h 1166948"/>
              <a:gd name="connsiteX19" fmla="*/ 609600 w 609600"/>
              <a:gd name="connsiteY19" fmla="*/ 888274 h 1166948"/>
              <a:gd name="connsiteX20" fmla="*/ 566057 w 609600"/>
              <a:gd name="connsiteY20" fmla="*/ 775063 h 1166948"/>
              <a:gd name="connsiteX21" fmla="*/ 531222 w 609600"/>
              <a:gd name="connsiteY21" fmla="*/ 696686 h 1166948"/>
              <a:gd name="connsiteX22" fmla="*/ 478971 w 609600"/>
              <a:gd name="connsiteY22" fmla="*/ 600891 h 1166948"/>
              <a:gd name="connsiteX23" fmla="*/ 470262 w 609600"/>
              <a:gd name="connsiteY23" fmla="*/ 539931 h 1166948"/>
              <a:gd name="connsiteX24" fmla="*/ 461554 w 609600"/>
              <a:gd name="connsiteY24" fmla="*/ 478971 h 1166948"/>
              <a:gd name="connsiteX25" fmla="*/ 461554 w 609600"/>
              <a:gd name="connsiteY25" fmla="*/ 374468 h 1166948"/>
              <a:gd name="connsiteX26" fmla="*/ 499895 w 609600"/>
              <a:gd name="connsiteY26" fmla="*/ 279641 h 1166948"/>
              <a:gd name="connsiteX27" fmla="*/ 562066 w 609600"/>
              <a:gd name="connsiteY27" fmla="*/ 203320 h 1166948"/>
              <a:gd name="connsiteX28" fmla="*/ 118895 w 609600"/>
              <a:gd name="connsiteY28" fmla="*/ 4474 h 1166948"/>
              <a:gd name="connsiteX0" fmla="*/ 156754 w 609600"/>
              <a:gd name="connsiteY0" fmla="*/ 0 h 1166948"/>
              <a:gd name="connsiteX1" fmla="*/ 118411 w 609600"/>
              <a:gd name="connsiteY1" fmla="*/ 128088 h 1166948"/>
              <a:gd name="connsiteX2" fmla="*/ 191588 w 609600"/>
              <a:gd name="connsiteY2" fmla="*/ 296091 h 1166948"/>
              <a:gd name="connsiteX3" fmla="*/ 209005 w 609600"/>
              <a:gd name="connsiteY3" fmla="*/ 374468 h 1166948"/>
              <a:gd name="connsiteX4" fmla="*/ 235131 w 609600"/>
              <a:gd name="connsiteY4" fmla="*/ 478971 h 1166948"/>
              <a:gd name="connsiteX5" fmla="*/ 235131 w 609600"/>
              <a:gd name="connsiteY5" fmla="*/ 478971 h 1166948"/>
              <a:gd name="connsiteX6" fmla="*/ 165462 w 609600"/>
              <a:gd name="connsiteY6" fmla="*/ 618308 h 1166948"/>
              <a:gd name="connsiteX7" fmla="*/ 87085 w 609600"/>
              <a:gd name="connsiteY7" fmla="*/ 687977 h 1166948"/>
              <a:gd name="connsiteX8" fmla="*/ 34834 w 609600"/>
              <a:gd name="connsiteY8" fmla="*/ 801188 h 1166948"/>
              <a:gd name="connsiteX9" fmla="*/ 8708 w 609600"/>
              <a:gd name="connsiteY9" fmla="*/ 879566 h 1166948"/>
              <a:gd name="connsiteX10" fmla="*/ 0 w 609600"/>
              <a:gd name="connsiteY10" fmla="*/ 957943 h 1166948"/>
              <a:gd name="connsiteX11" fmla="*/ 34834 w 609600"/>
              <a:gd name="connsiteY11" fmla="*/ 1062446 h 1166948"/>
              <a:gd name="connsiteX12" fmla="*/ 104502 w 609600"/>
              <a:gd name="connsiteY12" fmla="*/ 1097280 h 1166948"/>
              <a:gd name="connsiteX13" fmla="*/ 261257 w 609600"/>
              <a:gd name="connsiteY13" fmla="*/ 1166948 h 1166948"/>
              <a:gd name="connsiteX14" fmla="*/ 357051 w 609600"/>
              <a:gd name="connsiteY14" fmla="*/ 1166948 h 1166948"/>
              <a:gd name="connsiteX15" fmla="*/ 357051 w 609600"/>
              <a:gd name="connsiteY15" fmla="*/ 1166948 h 1166948"/>
              <a:gd name="connsiteX16" fmla="*/ 452845 w 609600"/>
              <a:gd name="connsiteY16" fmla="*/ 1132114 h 1166948"/>
              <a:gd name="connsiteX17" fmla="*/ 522514 w 609600"/>
              <a:gd name="connsiteY17" fmla="*/ 1071154 h 1166948"/>
              <a:gd name="connsiteX18" fmla="*/ 574765 w 609600"/>
              <a:gd name="connsiteY18" fmla="*/ 1001486 h 1166948"/>
              <a:gd name="connsiteX19" fmla="*/ 609600 w 609600"/>
              <a:gd name="connsiteY19" fmla="*/ 888274 h 1166948"/>
              <a:gd name="connsiteX20" fmla="*/ 566057 w 609600"/>
              <a:gd name="connsiteY20" fmla="*/ 775063 h 1166948"/>
              <a:gd name="connsiteX21" fmla="*/ 531222 w 609600"/>
              <a:gd name="connsiteY21" fmla="*/ 696686 h 1166948"/>
              <a:gd name="connsiteX22" fmla="*/ 478971 w 609600"/>
              <a:gd name="connsiteY22" fmla="*/ 600891 h 1166948"/>
              <a:gd name="connsiteX23" fmla="*/ 470262 w 609600"/>
              <a:gd name="connsiteY23" fmla="*/ 539931 h 1166948"/>
              <a:gd name="connsiteX24" fmla="*/ 461554 w 609600"/>
              <a:gd name="connsiteY24" fmla="*/ 478971 h 1166948"/>
              <a:gd name="connsiteX25" fmla="*/ 461554 w 609600"/>
              <a:gd name="connsiteY25" fmla="*/ 374468 h 1166948"/>
              <a:gd name="connsiteX26" fmla="*/ 499895 w 609600"/>
              <a:gd name="connsiteY26" fmla="*/ 279641 h 1166948"/>
              <a:gd name="connsiteX27" fmla="*/ 562066 w 609600"/>
              <a:gd name="connsiteY27" fmla="*/ 203320 h 1166948"/>
              <a:gd name="connsiteX28" fmla="*/ 233195 w 609600"/>
              <a:gd name="connsiteY28" fmla="*/ 51041 h 1166948"/>
              <a:gd name="connsiteX0" fmla="*/ 84787 w 609600"/>
              <a:gd name="connsiteY0" fmla="*/ 0 h 1217748"/>
              <a:gd name="connsiteX1" fmla="*/ 118411 w 609600"/>
              <a:gd name="connsiteY1" fmla="*/ 178888 h 1217748"/>
              <a:gd name="connsiteX2" fmla="*/ 191588 w 609600"/>
              <a:gd name="connsiteY2" fmla="*/ 346891 h 1217748"/>
              <a:gd name="connsiteX3" fmla="*/ 209005 w 609600"/>
              <a:gd name="connsiteY3" fmla="*/ 425268 h 1217748"/>
              <a:gd name="connsiteX4" fmla="*/ 235131 w 609600"/>
              <a:gd name="connsiteY4" fmla="*/ 529771 h 1217748"/>
              <a:gd name="connsiteX5" fmla="*/ 235131 w 609600"/>
              <a:gd name="connsiteY5" fmla="*/ 529771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04502 w 609600"/>
              <a:gd name="connsiteY12" fmla="*/ 11480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31222 w 609600"/>
              <a:gd name="connsiteY21" fmla="*/ 747486 h 1217748"/>
              <a:gd name="connsiteX22" fmla="*/ 478971 w 609600"/>
              <a:gd name="connsiteY22" fmla="*/ 651691 h 1217748"/>
              <a:gd name="connsiteX23" fmla="*/ 470262 w 609600"/>
              <a:gd name="connsiteY23" fmla="*/ 590731 h 1217748"/>
              <a:gd name="connsiteX24" fmla="*/ 461554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233195 w 609600"/>
              <a:gd name="connsiteY28" fmla="*/ 101841 h 1217748"/>
              <a:gd name="connsiteX0" fmla="*/ 84787 w 609600"/>
              <a:gd name="connsiteY0" fmla="*/ 0 h 1217748"/>
              <a:gd name="connsiteX1" fmla="*/ 118411 w 609600"/>
              <a:gd name="connsiteY1" fmla="*/ 178888 h 1217748"/>
              <a:gd name="connsiteX2" fmla="*/ 191588 w 609600"/>
              <a:gd name="connsiteY2" fmla="*/ 346891 h 1217748"/>
              <a:gd name="connsiteX3" fmla="*/ 209005 w 609600"/>
              <a:gd name="connsiteY3" fmla="*/ 425268 h 1217748"/>
              <a:gd name="connsiteX4" fmla="*/ 235131 w 609600"/>
              <a:gd name="connsiteY4" fmla="*/ 529771 h 1217748"/>
              <a:gd name="connsiteX5" fmla="*/ 235131 w 609600"/>
              <a:gd name="connsiteY5" fmla="*/ 529771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04502 w 609600"/>
              <a:gd name="connsiteY12" fmla="*/ 11480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31222 w 609600"/>
              <a:gd name="connsiteY21" fmla="*/ 747486 h 1217748"/>
              <a:gd name="connsiteX22" fmla="*/ 478971 w 609600"/>
              <a:gd name="connsiteY22" fmla="*/ 651691 h 1217748"/>
              <a:gd name="connsiteX23" fmla="*/ 470262 w 609600"/>
              <a:gd name="connsiteY23" fmla="*/ 590731 h 1217748"/>
              <a:gd name="connsiteX24" fmla="*/ 461554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209005 w 609600"/>
              <a:gd name="connsiteY3" fmla="*/ 425268 h 1217748"/>
              <a:gd name="connsiteX4" fmla="*/ 235131 w 609600"/>
              <a:gd name="connsiteY4" fmla="*/ 529771 h 1217748"/>
              <a:gd name="connsiteX5" fmla="*/ 235131 w 609600"/>
              <a:gd name="connsiteY5" fmla="*/ 529771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04502 w 609600"/>
              <a:gd name="connsiteY12" fmla="*/ 11480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31222 w 609600"/>
              <a:gd name="connsiteY21" fmla="*/ 747486 h 1217748"/>
              <a:gd name="connsiteX22" fmla="*/ 478971 w 609600"/>
              <a:gd name="connsiteY22" fmla="*/ 651691 h 1217748"/>
              <a:gd name="connsiteX23" fmla="*/ 470262 w 609600"/>
              <a:gd name="connsiteY23" fmla="*/ 590731 h 1217748"/>
              <a:gd name="connsiteX24" fmla="*/ 461554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175138 w 609600"/>
              <a:gd name="connsiteY3" fmla="*/ 429501 h 1217748"/>
              <a:gd name="connsiteX4" fmla="*/ 235131 w 609600"/>
              <a:gd name="connsiteY4" fmla="*/ 529771 h 1217748"/>
              <a:gd name="connsiteX5" fmla="*/ 235131 w 609600"/>
              <a:gd name="connsiteY5" fmla="*/ 529771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04502 w 609600"/>
              <a:gd name="connsiteY12" fmla="*/ 11480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31222 w 609600"/>
              <a:gd name="connsiteY21" fmla="*/ 747486 h 1217748"/>
              <a:gd name="connsiteX22" fmla="*/ 478971 w 609600"/>
              <a:gd name="connsiteY22" fmla="*/ 651691 h 1217748"/>
              <a:gd name="connsiteX23" fmla="*/ 470262 w 609600"/>
              <a:gd name="connsiteY23" fmla="*/ 590731 h 1217748"/>
              <a:gd name="connsiteX24" fmla="*/ 461554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175138 w 609600"/>
              <a:gd name="connsiteY3" fmla="*/ 429501 h 1217748"/>
              <a:gd name="connsiteX4" fmla="*/ 235131 w 609600"/>
              <a:gd name="connsiteY4" fmla="*/ 529771 h 1217748"/>
              <a:gd name="connsiteX5" fmla="*/ 184331 w 609600"/>
              <a:gd name="connsiteY5" fmla="*/ 572104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04502 w 609600"/>
              <a:gd name="connsiteY12" fmla="*/ 11480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31222 w 609600"/>
              <a:gd name="connsiteY21" fmla="*/ 747486 h 1217748"/>
              <a:gd name="connsiteX22" fmla="*/ 478971 w 609600"/>
              <a:gd name="connsiteY22" fmla="*/ 651691 h 1217748"/>
              <a:gd name="connsiteX23" fmla="*/ 470262 w 609600"/>
              <a:gd name="connsiteY23" fmla="*/ 590731 h 1217748"/>
              <a:gd name="connsiteX24" fmla="*/ 461554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175138 w 609600"/>
              <a:gd name="connsiteY3" fmla="*/ 429501 h 1217748"/>
              <a:gd name="connsiteX4" fmla="*/ 197031 w 609600"/>
              <a:gd name="connsiteY4" fmla="*/ 507546 h 1217748"/>
              <a:gd name="connsiteX5" fmla="*/ 184331 w 609600"/>
              <a:gd name="connsiteY5" fmla="*/ 572104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04502 w 609600"/>
              <a:gd name="connsiteY12" fmla="*/ 11480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31222 w 609600"/>
              <a:gd name="connsiteY21" fmla="*/ 747486 h 1217748"/>
              <a:gd name="connsiteX22" fmla="*/ 478971 w 609600"/>
              <a:gd name="connsiteY22" fmla="*/ 651691 h 1217748"/>
              <a:gd name="connsiteX23" fmla="*/ 470262 w 609600"/>
              <a:gd name="connsiteY23" fmla="*/ 590731 h 1217748"/>
              <a:gd name="connsiteX24" fmla="*/ 461554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175138 w 609600"/>
              <a:gd name="connsiteY3" fmla="*/ 429501 h 1217748"/>
              <a:gd name="connsiteX4" fmla="*/ 197031 w 609600"/>
              <a:gd name="connsiteY4" fmla="*/ 507546 h 1217748"/>
              <a:gd name="connsiteX5" fmla="*/ 184331 w 609600"/>
              <a:gd name="connsiteY5" fmla="*/ 572104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04502 w 609600"/>
              <a:gd name="connsiteY12" fmla="*/ 11480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31222 w 609600"/>
              <a:gd name="connsiteY21" fmla="*/ 747486 h 1217748"/>
              <a:gd name="connsiteX22" fmla="*/ 478971 w 609600"/>
              <a:gd name="connsiteY22" fmla="*/ 651691 h 1217748"/>
              <a:gd name="connsiteX23" fmla="*/ 470262 w 609600"/>
              <a:gd name="connsiteY23" fmla="*/ 590731 h 1217748"/>
              <a:gd name="connsiteX24" fmla="*/ 426629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175138 w 609600"/>
              <a:gd name="connsiteY3" fmla="*/ 429501 h 1217748"/>
              <a:gd name="connsiteX4" fmla="*/ 197031 w 609600"/>
              <a:gd name="connsiteY4" fmla="*/ 507546 h 1217748"/>
              <a:gd name="connsiteX5" fmla="*/ 184331 w 609600"/>
              <a:gd name="connsiteY5" fmla="*/ 572104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04502 w 609600"/>
              <a:gd name="connsiteY12" fmla="*/ 11480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31222 w 609600"/>
              <a:gd name="connsiteY21" fmla="*/ 747486 h 1217748"/>
              <a:gd name="connsiteX22" fmla="*/ 478971 w 609600"/>
              <a:gd name="connsiteY22" fmla="*/ 651691 h 1217748"/>
              <a:gd name="connsiteX23" fmla="*/ 425812 w 609600"/>
              <a:gd name="connsiteY23" fmla="*/ 606606 h 1217748"/>
              <a:gd name="connsiteX24" fmla="*/ 426629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175138 w 609600"/>
              <a:gd name="connsiteY3" fmla="*/ 429501 h 1217748"/>
              <a:gd name="connsiteX4" fmla="*/ 197031 w 609600"/>
              <a:gd name="connsiteY4" fmla="*/ 507546 h 1217748"/>
              <a:gd name="connsiteX5" fmla="*/ 216081 w 609600"/>
              <a:gd name="connsiteY5" fmla="*/ 597504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04502 w 609600"/>
              <a:gd name="connsiteY12" fmla="*/ 11480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31222 w 609600"/>
              <a:gd name="connsiteY21" fmla="*/ 747486 h 1217748"/>
              <a:gd name="connsiteX22" fmla="*/ 478971 w 609600"/>
              <a:gd name="connsiteY22" fmla="*/ 651691 h 1217748"/>
              <a:gd name="connsiteX23" fmla="*/ 425812 w 609600"/>
              <a:gd name="connsiteY23" fmla="*/ 606606 h 1217748"/>
              <a:gd name="connsiteX24" fmla="*/ 426629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175138 w 609600"/>
              <a:gd name="connsiteY3" fmla="*/ 429501 h 1217748"/>
              <a:gd name="connsiteX4" fmla="*/ 228781 w 609600"/>
              <a:gd name="connsiteY4" fmla="*/ 504371 h 1217748"/>
              <a:gd name="connsiteX5" fmla="*/ 216081 w 609600"/>
              <a:gd name="connsiteY5" fmla="*/ 597504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04502 w 609600"/>
              <a:gd name="connsiteY12" fmla="*/ 11480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31222 w 609600"/>
              <a:gd name="connsiteY21" fmla="*/ 747486 h 1217748"/>
              <a:gd name="connsiteX22" fmla="*/ 478971 w 609600"/>
              <a:gd name="connsiteY22" fmla="*/ 651691 h 1217748"/>
              <a:gd name="connsiteX23" fmla="*/ 425812 w 609600"/>
              <a:gd name="connsiteY23" fmla="*/ 606606 h 1217748"/>
              <a:gd name="connsiteX24" fmla="*/ 426629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175138 w 609600"/>
              <a:gd name="connsiteY3" fmla="*/ 429501 h 1217748"/>
              <a:gd name="connsiteX4" fmla="*/ 228781 w 609600"/>
              <a:gd name="connsiteY4" fmla="*/ 504371 h 1217748"/>
              <a:gd name="connsiteX5" fmla="*/ 216081 w 609600"/>
              <a:gd name="connsiteY5" fmla="*/ 597504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45777 w 609600"/>
              <a:gd name="connsiteY12" fmla="*/ 11861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31222 w 609600"/>
              <a:gd name="connsiteY21" fmla="*/ 747486 h 1217748"/>
              <a:gd name="connsiteX22" fmla="*/ 478971 w 609600"/>
              <a:gd name="connsiteY22" fmla="*/ 651691 h 1217748"/>
              <a:gd name="connsiteX23" fmla="*/ 425812 w 609600"/>
              <a:gd name="connsiteY23" fmla="*/ 606606 h 1217748"/>
              <a:gd name="connsiteX24" fmla="*/ 426629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175138 w 609600"/>
              <a:gd name="connsiteY3" fmla="*/ 429501 h 1217748"/>
              <a:gd name="connsiteX4" fmla="*/ 228781 w 609600"/>
              <a:gd name="connsiteY4" fmla="*/ 504371 h 1217748"/>
              <a:gd name="connsiteX5" fmla="*/ 216081 w 609600"/>
              <a:gd name="connsiteY5" fmla="*/ 597504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45777 w 609600"/>
              <a:gd name="connsiteY12" fmla="*/ 11861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31222 w 609600"/>
              <a:gd name="connsiteY21" fmla="*/ 747486 h 1217748"/>
              <a:gd name="connsiteX22" fmla="*/ 478971 w 609600"/>
              <a:gd name="connsiteY22" fmla="*/ 651691 h 1217748"/>
              <a:gd name="connsiteX23" fmla="*/ 422637 w 609600"/>
              <a:gd name="connsiteY23" fmla="*/ 609781 h 1217748"/>
              <a:gd name="connsiteX24" fmla="*/ 426629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175138 w 609600"/>
              <a:gd name="connsiteY3" fmla="*/ 429501 h 1217748"/>
              <a:gd name="connsiteX4" fmla="*/ 228781 w 609600"/>
              <a:gd name="connsiteY4" fmla="*/ 504371 h 1217748"/>
              <a:gd name="connsiteX5" fmla="*/ 216081 w 609600"/>
              <a:gd name="connsiteY5" fmla="*/ 597504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45777 w 609600"/>
              <a:gd name="connsiteY12" fmla="*/ 11861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31222 w 609600"/>
              <a:gd name="connsiteY21" fmla="*/ 747486 h 1217748"/>
              <a:gd name="connsiteX22" fmla="*/ 440871 w 609600"/>
              <a:gd name="connsiteY22" fmla="*/ 683441 h 1217748"/>
              <a:gd name="connsiteX23" fmla="*/ 422637 w 609600"/>
              <a:gd name="connsiteY23" fmla="*/ 609781 h 1217748"/>
              <a:gd name="connsiteX24" fmla="*/ 426629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175138 w 609600"/>
              <a:gd name="connsiteY3" fmla="*/ 429501 h 1217748"/>
              <a:gd name="connsiteX4" fmla="*/ 228781 w 609600"/>
              <a:gd name="connsiteY4" fmla="*/ 504371 h 1217748"/>
              <a:gd name="connsiteX5" fmla="*/ 216081 w 609600"/>
              <a:gd name="connsiteY5" fmla="*/ 597504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45777 w 609600"/>
              <a:gd name="connsiteY12" fmla="*/ 11861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12172 w 609600"/>
              <a:gd name="connsiteY21" fmla="*/ 753836 h 1217748"/>
              <a:gd name="connsiteX22" fmla="*/ 440871 w 609600"/>
              <a:gd name="connsiteY22" fmla="*/ 683441 h 1217748"/>
              <a:gd name="connsiteX23" fmla="*/ 422637 w 609600"/>
              <a:gd name="connsiteY23" fmla="*/ 609781 h 1217748"/>
              <a:gd name="connsiteX24" fmla="*/ 426629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175138 w 609600"/>
              <a:gd name="connsiteY3" fmla="*/ 429501 h 1217748"/>
              <a:gd name="connsiteX4" fmla="*/ 193856 w 609600"/>
              <a:gd name="connsiteY4" fmla="*/ 507546 h 1217748"/>
              <a:gd name="connsiteX5" fmla="*/ 216081 w 609600"/>
              <a:gd name="connsiteY5" fmla="*/ 597504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45777 w 609600"/>
              <a:gd name="connsiteY12" fmla="*/ 11861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12172 w 609600"/>
              <a:gd name="connsiteY21" fmla="*/ 753836 h 1217748"/>
              <a:gd name="connsiteX22" fmla="*/ 440871 w 609600"/>
              <a:gd name="connsiteY22" fmla="*/ 683441 h 1217748"/>
              <a:gd name="connsiteX23" fmla="*/ 422637 w 609600"/>
              <a:gd name="connsiteY23" fmla="*/ 609781 h 1217748"/>
              <a:gd name="connsiteX24" fmla="*/ 426629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175138 w 609600"/>
              <a:gd name="connsiteY3" fmla="*/ 429501 h 1217748"/>
              <a:gd name="connsiteX4" fmla="*/ 193856 w 609600"/>
              <a:gd name="connsiteY4" fmla="*/ 507546 h 1217748"/>
              <a:gd name="connsiteX5" fmla="*/ 187506 w 609600"/>
              <a:gd name="connsiteY5" fmla="*/ 603854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45777 w 609600"/>
              <a:gd name="connsiteY12" fmla="*/ 11861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12172 w 609600"/>
              <a:gd name="connsiteY21" fmla="*/ 753836 h 1217748"/>
              <a:gd name="connsiteX22" fmla="*/ 440871 w 609600"/>
              <a:gd name="connsiteY22" fmla="*/ 683441 h 1217748"/>
              <a:gd name="connsiteX23" fmla="*/ 422637 w 609600"/>
              <a:gd name="connsiteY23" fmla="*/ 609781 h 1217748"/>
              <a:gd name="connsiteX24" fmla="*/ 426629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9600" h="1217748">
                <a:moveTo>
                  <a:pt x="84787" y="0"/>
                </a:moveTo>
                <a:lnTo>
                  <a:pt x="118411" y="178888"/>
                </a:lnTo>
                <a:lnTo>
                  <a:pt x="128088" y="321491"/>
                </a:lnTo>
                <a:lnTo>
                  <a:pt x="175138" y="429501"/>
                </a:lnTo>
                <a:cubicBezTo>
                  <a:pt x="195136" y="462924"/>
                  <a:pt x="191795" y="478487"/>
                  <a:pt x="193856" y="507546"/>
                </a:cubicBezTo>
                <a:cubicBezTo>
                  <a:pt x="195917" y="536605"/>
                  <a:pt x="192238" y="576927"/>
                  <a:pt x="187506" y="603854"/>
                </a:cubicBezTo>
                <a:cubicBezTo>
                  <a:pt x="182774" y="630781"/>
                  <a:pt x="171752" y="636773"/>
                  <a:pt x="165462" y="669108"/>
                </a:cubicBezTo>
                <a:lnTo>
                  <a:pt x="87085" y="738777"/>
                </a:lnTo>
                <a:lnTo>
                  <a:pt x="34834" y="851988"/>
                </a:lnTo>
                <a:cubicBezTo>
                  <a:pt x="7689" y="924375"/>
                  <a:pt x="8708" y="896855"/>
                  <a:pt x="8708" y="930366"/>
                </a:cubicBezTo>
                <a:lnTo>
                  <a:pt x="0" y="1008743"/>
                </a:lnTo>
                <a:lnTo>
                  <a:pt x="34834" y="1113246"/>
                </a:lnTo>
                <a:lnTo>
                  <a:pt x="145777" y="1186180"/>
                </a:lnTo>
                <a:lnTo>
                  <a:pt x="261257" y="1217748"/>
                </a:lnTo>
                <a:lnTo>
                  <a:pt x="357051" y="1217748"/>
                </a:lnTo>
                <a:lnTo>
                  <a:pt x="357051" y="1217748"/>
                </a:lnTo>
                <a:lnTo>
                  <a:pt x="452845" y="1182914"/>
                </a:lnTo>
                <a:lnTo>
                  <a:pt x="522514" y="1121954"/>
                </a:lnTo>
                <a:lnTo>
                  <a:pt x="574765" y="1052286"/>
                </a:lnTo>
                <a:lnTo>
                  <a:pt x="609600" y="939074"/>
                </a:lnTo>
                <a:lnTo>
                  <a:pt x="566057" y="825863"/>
                </a:lnTo>
                <a:lnTo>
                  <a:pt x="512172" y="753836"/>
                </a:lnTo>
                <a:lnTo>
                  <a:pt x="440871" y="683441"/>
                </a:lnTo>
                <a:cubicBezTo>
                  <a:pt x="437968" y="663121"/>
                  <a:pt x="425011" y="635393"/>
                  <a:pt x="422637" y="609781"/>
                </a:cubicBezTo>
                <a:cubicBezTo>
                  <a:pt x="420263" y="584169"/>
                  <a:pt x="441173" y="550091"/>
                  <a:pt x="426629" y="529771"/>
                </a:cubicBezTo>
                <a:lnTo>
                  <a:pt x="461554" y="425268"/>
                </a:lnTo>
                <a:lnTo>
                  <a:pt x="499895" y="330441"/>
                </a:lnTo>
                <a:lnTo>
                  <a:pt x="562066" y="254120"/>
                </a:lnTo>
                <a:lnTo>
                  <a:pt x="76561" y="4474"/>
                </a:lnTo>
              </a:path>
            </a:pathLst>
          </a:custGeom>
          <a:solidFill>
            <a:srgbClr val="00B0F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 name="Title 1">
            <a:extLst>
              <a:ext uri="{FF2B5EF4-FFF2-40B4-BE49-F238E27FC236}">
                <a16:creationId xmlns:a16="http://schemas.microsoft.com/office/drawing/2014/main" id="{4F062BDF-95F5-42A1-ABE9-3055F9113AEA}"/>
              </a:ext>
            </a:extLst>
          </p:cNvPr>
          <p:cNvSpPr>
            <a:spLocks noGrp="1"/>
          </p:cNvSpPr>
          <p:nvPr>
            <p:ph type="title"/>
          </p:nvPr>
        </p:nvSpPr>
        <p:spPr/>
        <p:txBody>
          <a:bodyPr/>
          <a:lstStyle/>
          <a:p>
            <a:r>
              <a:rPr lang="en-US" dirty="0"/>
              <a:t>Water Networks</a:t>
            </a:r>
          </a:p>
        </p:txBody>
      </p:sp>
      <p:cxnSp>
        <p:nvCxnSpPr>
          <p:cNvPr id="7" name="Straight Connector 6">
            <a:extLst>
              <a:ext uri="{FF2B5EF4-FFF2-40B4-BE49-F238E27FC236}">
                <a16:creationId xmlns:a16="http://schemas.microsoft.com/office/drawing/2014/main" id="{58FD09A8-58CC-40BA-85B5-E34EFC869FC3}"/>
              </a:ext>
            </a:extLst>
          </p:cNvPr>
          <p:cNvCxnSpPr>
            <a:cxnSpLocks/>
          </p:cNvCxnSpPr>
          <p:nvPr/>
        </p:nvCxnSpPr>
        <p:spPr bwMode="auto">
          <a:xfrm>
            <a:off x="5369899" y="2321498"/>
            <a:ext cx="0" cy="1318685"/>
          </a:xfrm>
          <a:prstGeom prst="line">
            <a:avLst/>
          </a:prstGeom>
          <a:noFill/>
          <a:ln w="38100" cap="flat" cmpd="sng" algn="ctr">
            <a:solidFill>
              <a:schemeClr val="tx1"/>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63FD1132-4CE2-4DE6-8835-B35924C2EEDD}"/>
              </a:ext>
            </a:extLst>
          </p:cNvPr>
          <p:cNvCxnSpPr>
            <a:cxnSpLocks/>
          </p:cNvCxnSpPr>
          <p:nvPr/>
        </p:nvCxnSpPr>
        <p:spPr bwMode="auto">
          <a:xfrm flipH="1">
            <a:off x="3936339" y="2321498"/>
            <a:ext cx="8710" cy="1318685"/>
          </a:xfrm>
          <a:prstGeom prst="line">
            <a:avLst/>
          </a:prstGeom>
          <a:noFill/>
          <a:ln w="38100"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AFADD52F-6EB7-4122-B9FF-0E667CE728D7}"/>
              </a:ext>
            </a:extLst>
          </p:cNvPr>
          <p:cNvCxnSpPr>
            <a:cxnSpLocks/>
          </p:cNvCxnSpPr>
          <p:nvPr/>
        </p:nvCxnSpPr>
        <p:spPr bwMode="auto">
          <a:xfrm>
            <a:off x="1927318" y="4697171"/>
            <a:ext cx="2731768" cy="0"/>
          </a:xfrm>
          <a:prstGeom prst="line">
            <a:avLst/>
          </a:prstGeom>
          <a:noFill/>
          <a:ln w="38100" cap="flat" cmpd="sng" algn="ctr">
            <a:solidFill>
              <a:schemeClr val="tx1"/>
            </a:solidFill>
            <a:prstDash val="solid"/>
            <a:round/>
            <a:headEnd type="none" w="med" len="med"/>
            <a:tailEnd type="none" w="med" len="med"/>
          </a:ln>
          <a:effectLst/>
        </p:spPr>
      </p:cxnSp>
      <p:sp>
        <p:nvSpPr>
          <p:cNvPr id="10" name="Arc 9">
            <a:extLst>
              <a:ext uri="{FF2B5EF4-FFF2-40B4-BE49-F238E27FC236}">
                <a16:creationId xmlns:a16="http://schemas.microsoft.com/office/drawing/2014/main" id="{1791DA37-5AB6-4892-A6DD-90B36DAB305A}"/>
              </a:ext>
            </a:extLst>
          </p:cNvPr>
          <p:cNvSpPr/>
          <p:nvPr/>
        </p:nvSpPr>
        <p:spPr bwMode="auto">
          <a:xfrm>
            <a:off x="1938430" y="3392728"/>
            <a:ext cx="5452424" cy="2563935"/>
          </a:xfrm>
          <a:prstGeom prst="arc">
            <a:avLst>
              <a:gd name="adj1" fmla="val 21597160"/>
              <a:gd name="adj2" fmla="val 10798261"/>
            </a:avLst>
          </a:prstGeom>
          <a:no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11" name="Straight Connector 10">
            <a:extLst>
              <a:ext uri="{FF2B5EF4-FFF2-40B4-BE49-F238E27FC236}">
                <a16:creationId xmlns:a16="http://schemas.microsoft.com/office/drawing/2014/main" id="{7173637D-8782-494D-9244-BC1296B8D8A5}"/>
              </a:ext>
            </a:extLst>
          </p:cNvPr>
          <p:cNvCxnSpPr/>
          <p:nvPr/>
        </p:nvCxnSpPr>
        <p:spPr bwMode="auto">
          <a:xfrm>
            <a:off x="3936339" y="3640183"/>
            <a:ext cx="1433560" cy="0"/>
          </a:xfrm>
          <a:prstGeom prst="line">
            <a:avLst/>
          </a:prstGeom>
          <a:noFill/>
          <a:ln w="38100" cap="flat" cmpd="sng" algn="ctr">
            <a:solidFill>
              <a:schemeClr val="tx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11C2A825-E0B6-4C5E-B3D1-8B97B0C22B65}"/>
              </a:ext>
            </a:extLst>
          </p:cNvPr>
          <p:cNvCxnSpPr>
            <a:cxnSpLocks/>
          </p:cNvCxnSpPr>
          <p:nvPr/>
        </p:nvCxnSpPr>
        <p:spPr bwMode="auto">
          <a:xfrm>
            <a:off x="3936339" y="3640183"/>
            <a:ext cx="722747" cy="1056988"/>
          </a:xfrm>
          <a:prstGeom prst="line">
            <a:avLst/>
          </a:prstGeom>
          <a:noFill/>
          <a:ln w="38100"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1678CF8E-C6BC-4607-988A-FD0F3355B2CC}"/>
              </a:ext>
            </a:extLst>
          </p:cNvPr>
          <p:cNvCxnSpPr>
            <a:cxnSpLocks/>
          </p:cNvCxnSpPr>
          <p:nvPr/>
        </p:nvCxnSpPr>
        <p:spPr bwMode="auto">
          <a:xfrm flipH="1">
            <a:off x="4659086" y="3640183"/>
            <a:ext cx="710813" cy="1056988"/>
          </a:xfrm>
          <a:prstGeom prst="line">
            <a:avLst/>
          </a:prstGeom>
          <a:noFill/>
          <a:ln w="38100"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E356C374-6FAA-4BB7-A147-80DD2E60CD50}"/>
              </a:ext>
            </a:extLst>
          </p:cNvPr>
          <p:cNvCxnSpPr>
            <a:cxnSpLocks/>
          </p:cNvCxnSpPr>
          <p:nvPr/>
        </p:nvCxnSpPr>
        <p:spPr bwMode="auto">
          <a:xfrm>
            <a:off x="4659086" y="4697171"/>
            <a:ext cx="2731768" cy="0"/>
          </a:xfrm>
          <a:prstGeom prst="line">
            <a:avLst/>
          </a:prstGeom>
          <a:noFill/>
          <a:ln w="3810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F1BFEEA5-BFCA-4971-AD59-BDCD61665651}"/>
              </a:ext>
            </a:extLst>
          </p:cNvPr>
          <p:cNvCxnSpPr>
            <a:cxnSpLocks/>
          </p:cNvCxnSpPr>
          <p:nvPr/>
        </p:nvCxnSpPr>
        <p:spPr bwMode="auto">
          <a:xfrm>
            <a:off x="3073940" y="5894962"/>
            <a:ext cx="272375" cy="291116"/>
          </a:xfrm>
          <a:prstGeom prst="line">
            <a:avLst/>
          </a:prstGeom>
          <a:noFill/>
          <a:ln w="19050" cap="flat" cmpd="sng" algn="ctr">
            <a:solidFill>
              <a:schemeClr val="tx1"/>
            </a:solidFill>
            <a:prstDash val="solid"/>
            <a:round/>
            <a:headEnd type="none" w="med" len="med"/>
            <a:tailEnd type="none" w="med" len="med"/>
          </a:ln>
          <a:effectLst/>
        </p:spPr>
      </p:cxnSp>
      <p:sp>
        <p:nvSpPr>
          <p:cNvPr id="21" name="TextBox 20">
            <a:extLst>
              <a:ext uri="{FF2B5EF4-FFF2-40B4-BE49-F238E27FC236}">
                <a16:creationId xmlns:a16="http://schemas.microsoft.com/office/drawing/2014/main" id="{050F7726-2F88-4ED5-86BF-9BFA677268B3}"/>
              </a:ext>
            </a:extLst>
          </p:cNvPr>
          <p:cNvSpPr txBox="1"/>
          <p:nvPr/>
        </p:nvSpPr>
        <p:spPr>
          <a:xfrm>
            <a:off x="3293202" y="6186078"/>
            <a:ext cx="1365884" cy="400110"/>
          </a:xfrm>
          <a:prstGeom prst="rect">
            <a:avLst/>
          </a:prstGeom>
          <a:solidFill>
            <a:schemeClr val="bg1"/>
          </a:solidFill>
        </p:spPr>
        <p:txBody>
          <a:bodyPr wrap="square" rtlCol="0">
            <a:spAutoFit/>
          </a:bodyPr>
          <a:lstStyle/>
          <a:p>
            <a:pPr algn="ctr"/>
            <a:r>
              <a:rPr lang="en-US" sz="2000" dirty="0">
                <a:solidFill>
                  <a:schemeClr val="accent2"/>
                </a:solidFill>
                <a:latin typeface="+mj-lt"/>
              </a:rPr>
              <a:t>Pipe Leak</a:t>
            </a:r>
          </a:p>
        </p:txBody>
      </p:sp>
      <p:grpSp>
        <p:nvGrpSpPr>
          <p:cNvPr id="25" name="Group 24">
            <a:extLst>
              <a:ext uri="{FF2B5EF4-FFF2-40B4-BE49-F238E27FC236}">
                <a16:creationId xmlns:a16="http://schemas.microsoft.com/office/drawing/2014/main" id="{051BF90F-0878-4AAF-9625-94DA638BDA5E}"/>
              </a:ext>
            </a:extLst>
          </p:cNvPr>
          <p:cNvGrpSpPr/>
          <p:nvPr/>
        </p:nvGrpSpPr>
        <p:grpSpPr>
          <a:xfrm>
            <a:off x="3617277" y="1747474"/>
            <a:ext cx="636270" cy="585435"/>
            <a:chOff x="3617277" y="1747474"/>
            <a:chExt cx="636270" cy="585435"/>
          </a:xfrm>
          <a:solidFill>
            <a:srgbClr val="00B0F0"/>
          </a:solidFill>
        </p:grpSpPr>
        <p:sp>
          <p:nvSpPr>
            <p:cNvPr id="26" name="Rectangle 25">
              <a:extLst>
                <a:ext uri="{FF2B5EF4-FFF2-40B4-BE49-F238E27FC236}">
                  <a16:creationId xmlns:a16="http://schemas.microsoft.com/office/drawing/2014/main" id="{97A87081-9A12-45C6-A5C0-1256CEBAA36C}"/>
                </a:ext>
              </a:extLst>
            </p:cNvPr>
            <p:cNvSpPr/>
            <p:nvPr/>
          </p:nvSpPr>
          <p:spPr bwMode="auto">
            <a:xfrm>
              <a:off x="3617277" y="1994929"/>
              <a:ext cx="636270" cy="337980"/>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7" name="Straight Connector 26">
              <a:extLst>
                <a:ext uri="{FF2B5EF4-FFF2-40B4-BE49-F238E27FC236}">
                  <a16:creationId xmlns:a16="http://schemas.microsoft.com/office/drawing/2014/main" id="{925BE2F5-99C7-45A9-8C5B-BB7D41F71941}"/>
                </a:ext>
              </a:extLst>
            </p:cNvPr>
            <p:cNvCxnSpPr>
              <a:stCxn id="26" idx="1"/>
            </p:cNvCxnSpPr>
            <p:nvPr/>
          </p:nvCxnSpPr>
          <p:spPr bwMode="auto">
            <a:xfrm flipV="1">
              <a:off x="3617277" y="1747474"/>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6149E546-AA89-43D0-9609-A08B8B408A5A}"/>
                </a:ext>
              </a:extLst>
            </p:cNvPr>
            <p:cNvCxnSpPr/>
            <p:nvPr/>
          </p:nvCxnSpPr>
          <p:spPr bwMode="auto">
            <a:xfrm flipV="1">
              <a:off x="4253547" y="1747474"/>
              <a:ext cx="0" cy="416445"/>
            </a:xfrm>
            <a:prstGeom prst="line">
              <a:avLst/>
            </a:prstGeom>
            <a:grpFill/>
            <a:ln w="19050" cap="flat" cmpd="sng" algn="ctr">
              <a:solidFill>
                <a:schemeClr val="tx1"/>
              </a:solidFill>
              <a:prstDash val="solid"/>
              <a:round/>
              <a:headEnd type="none" w="med" len="med"/>
              <a:tailEnd type="none" w="med" len="med"/>
            </a:ln>
            <a:effectLst/>
          </p:spPr>
        </p:cxnSp>
      </p:grpSp>
      <p:grpSp>
        <p:nvGrpSpPr>
          <p:cNvPr id="29" name="Group 28">
            <a:extLst>
              <a:ext uri="{FF2B5EF4-FFF2-40B4-BE49-F238E27FC236}">
                <a16:creationId xmlns:a16="http://schemas.microsoft.com/office/drawing/2014/main" id="{CF6D1FB5-9A25-4CBC-8394-B1AE42C9A4BF}"/>
              </a:ext>
            </a:extLst>
          </p:cNvPr>
          <p:cNvGrpSpPr/>
          <p:nvPr/>
        </p:nvGrpSpPr>
        <p:grpSpPr>
          <a:xfrm>
            <a:off x="5060776" y="1736065"/>
            <a:ext cx="637315" cy="585432"/>
            <a:chOff x="5060776" y="1736065"/>
            <a:chExt cx="637315" cy="585432"/>
          </a:xfrm>
          <a:solidFill>
            <a:srgbClr val="00B0F0"/>
          </a:solidFill>
        </p:grpSpPr>
        <p:sp>
          <p:nvSpPr>
            <p:cNvPr id="30" name="Rectangle 29">
              <a:extLst>
                <a:ext uri="{FF2B5EF4-FFF2-40B4-BE49-F238E27FC236}">
                  <a16:creationId xmlns:a16="http://schemas.microsoft.com/office/drawing/2014/main" id="{8A1FA06B-CC4D-4E20-A809-DFFB8F33B004}"/>
                </a:ext>
              </a:extLst>
            </p:cNvPr>
            <p:cNvSpPr/>
            <p:nvPr/>
          </p:nvSpPr>
          <p:spPr bwMode="auto">
            <a:xfrm>
              <a:off x="5061821" y="1994929"/>
              <a:ext cx="636270" cy="326568"/>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31" name="Straight Connector 30">
              <a:extLst>
                <a:ext uri="{FF2B5EF4-FFF2-40B4-BE49-F238E27FC236}">
                  <a16:creationId xmlns:a16="http://schemas.microsoft.com/office/drawing/2014/main" id="{616DC63A-261B-4C44-8D01-F1B5F97A34C9}"/>
                </a:ext>
              </a:extLst>
            </p:cNvPr>
            <p:cNvCxnSpPr/>
            <p:nvPr/>
          </p:nvCxnSpPr>
          <p:spPr bwMode="auto">
            <a:xfrm flipV="1">
              <a:off x="5060776" y="1736065"/>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F0D091C8-5179-4FFA-9DF1-D6A39415DD62}"/>
                </a:ext>
              </a:extLst>
            </p:cNvPr>
            <p:cNvCxnSpPr/>
            <p:nvPr/>
          </p:nvCxnSpPr>
          <p:spPr bwMode="auto">
            <a:xfrm flipV="1">
              <a:off x="5698091" y="1736065"/>
              <a:ext cx="0" cy="416445"/>
            </a:xfrm>
            <a:prstGeom prst="line">
              <a:avLst/>
            </a:prstGeom>
            <a:grpFill/>
            <a:ln w="19050" cap="flat" cmpd="sng" algn="ctr">
              <a:solidFill>
                <a:schemeClr val="tx1"/>
              </a:solidFill>
              <a:prstDash val="solid"/>
              <a:round/>
              <a:headEnd type="none" w="med" len="med"/>
              <a:tailEnd type="none" w="med" len="med"/>
            </a:ln>
            <a:effectLst/>
          </p:spPr>
        </p:cxnSp>
      </p:grpSp>
      <p:cxnSp>
        <p:nvCxnSpPr>
          <p:cNvPr id="34" name="Straight Connector 33">
            <a:extLst>
              <a:ext uri="{FF2B5EF4-FFF2-40B4-BE49-F238E27FC236}">
                <a16:creationId xmlns:a16="http://schemas.microsoft.com/office/drawing/2014/main" id="{EDD24585-1469-4F12-A62C-093C840CEF08}"/>
              </a:ext>
            </a:extLst>
          </p:cNvPr>
          <p:cNvCxnSpPr>
            <a:cxnSpLocks/>
          </p:cNvCxnSpPr>
          <p:nvPr/>
        </p:nvCxnSpPr>
        <p:spPr bwMode="auto">
          <a:xfrm flipH="1">
            <a:off x="2689226" y="5418183"/>
            <a:ext cx="187324" cy="93617"/>
          </a:xfrm>
          <a:prstGeom prst="line">
            <a:avLst/>
          </a:prstGeom>
          <a:noFill/>
          <a:ln w="1905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68D21771-FF22-4812-A853-C44692857097}"/>
              </a:ext>
            </a:extLst>
          </p:cNvPr>
          <p:cNvCxnSpPr>
            <a:cxnSpLocks/>
          </p:cNvCxnSpPr>
          <p:nvPr/>
        </p:nvCxnSpPr>
        <p:spPr bwMode="auto">
          <a:xfrm>
            <a:off x="2689226" y="5511800"/>
            <a:ext cx="107949" cy="158750"/>
          </a:xfrm>
          <a:prstGeom prst="line">
            <a:avLst/>
          </a:prstGeom>
          <a:noFill/>
          <a:ln w="19050" cap="flat" cmpd="sng" algn="ctr">
            <a:solidFill>
              <a:schemeClr val="tx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AF1020C4-D02C-4971-824C-1742BF0089B6}"/>
              </a:ext>
            </a:extLst>
          </p:cNvPr>
          <p:cNvCxnSpPr>
            <a:cxnSpLocks/>
          </p:cNvCxnSpPr>
          <p:nvPr/>
        </p:nvCxnSpPr>
        <p:spPr bwMode="auto">
          <a:xfrm flipH="1">
            <a:off x="2609851" y="5660542"/>
            <a:ext cx="187324" cy="93617"/>
          </a:xfrm>
          <a:prstGeom prst="line">
            <a:avLst/>
          </a:prstGeom>
          <a:noFill/>
          <a:ln w="1905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504656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Evaluation</a:t>
            </a:r>
          </a:p>
        </p:txBody>
      </p:sp>
      <p:grpSp>
        <p:nvGrpSpPr>
          <p:cNvPr id="3" name="Group 2"/>
          <p:cNvGrpSpPr/>
          <p:nvPr/>
        </p:nvGrpSpPr>
        <p:grpSpPr>
          <a:xfrm>
            <a:off x="1343968" y="1327145"/>
            <a:ext cx="7090746" cy="4921255"/>
            <a:chOff x="1002030" y="878987"/>
            <a:chExt cx="7090746" cy="4921255"/>
          </a:xfrm>
        </p:grpSpPr>
        <p:sp>
          <p:nvSpPr>
            <p:cNvPr id="4" name="TextBox 3"/>
            <p:cNvSpPr txBox="1"/>
            <p:nvPr/>
          </p:nvSpPr>
          <p:spPr>
            <a:xfrm>
              <a:off x="1371600" y="1815293"/>
              <a:ext cx="1905000" cy="461665"/>
            </a:xfrm>
            <a:prstGeom prst="rect">
              <a:avLst/>
            </a:prstGeom>
            <a:solidFill>
              <a:schemeClr val="bg1"/>
            </a:solidFill>
          </p:spPr>
          <p:txBody>
            <a:bodyPr wrap="square" rtlCol="0">
              <a:spAutoFit/>
            </a:bodyPr>
            <a:lstStyle/>
            <a:p>
              <a:pPr algn="ctr"/>
              <a:r>
                <a:rPr lang="en-US" sz="2400" dirty="0">
                  <a:solidFill>
                    <a:srgbClr val="0070C0"/>
                  </a:solidFill>
                  <a:latin typeface="+mj-lt"/>
                </a:rPr>
                <a:t>Covariance</a:t>
              </a:r>
            </a:p>
          </p:txBody>
        </p:sp>
        <p:sp>
          <p:nvSpPr>
            <p:cNvPr id="5" name="TextBox 4"/>
            <p:cNvSpPr txBox="1"/>
            <p:nvPr/>
          </p:nvSpPr>
          <p:spPr>
            <a:xfrm>
              <a:off x="1905000" y="3038958"/>
              <a:ext cx="1219200" cy="461665"/>
            </a:xfrm>
            <a:prstGeom prst="rect">
              <a:avLst/>
            </a:prstGeom>
            <a:solidFill>
              <a:schemeClr val="bg1"/>
            </a:solidFill>
          </p:spPr>
          <p:txBody>
            <a:bodyPr wrap="square" rtlCol="0">
              <a:spAutoFit/>
            </a:bodyPr>
            <a:lstStyle/>
            <a:p>
              <a:pPr algn="ctr"/>
              <a:r>
                <a:rPr lang="en-US" sz="2400" dirty="0">
                  <a:solidFill>
                    <a:srgbClr val="0070C0"/>
                  </a:solidFill>
                  <a:latin typeface="+mj-lt"/>
                </a:rPr>
                <a:t>Spectral</a:t>
              </a:r>
            </a:p>
          </p:txBody>
        </p:sp>
        <p:sp>
          <p:nvSpPr>
            <p:cNvPr id="6" name="TextBox 5"/>
            <p:cNvSpPr txBox="1"/>
            <p:nvPr/>
          </p:nvSpPr>
          <p:spPr>
            <a:xfrm>
              <a:off x="1600200" y="2429358"/>
              <a:ext cx="1524000" cy="461665"/>
            </a:xfrm>
            <a:prstGeom prst="rect">
              <a:avLst/>
            </a:prstGeom>
            <a:solidFill>
              <a:schemeClr val="bg1"/>
            </a:solidFill>
          </p:spPr>
          <p:txBody>
            <a:bodyPr wrap="square" rtlCol="0">
              <a:spAutoFit/>
            </a:bodyPr>
            <a:lstStyle/>
            <a:p>
              <a:pPr algn="ctr"/>
              <a:r>
                <a:rPr lang="en-US" sz="2400" dirty="0">
                  <a:solidFill>
                    <a:srgbClr val="0070C0"/>
                  </a:solidFill>
                  <a:latin typeface="+mj-lt"/>
                </a:rPr>
                <a:t>Sequential</a:t>
              </a:r>
            </a:p>
          </p:txBody>
        </p:sp>
        <p:sp>
          <p:nvSpPr>
            <p:cNvPr id="7" name="Rectangle 6"/>
            <p:cNvSpPr/>
            <p:nvPr/>
          </p:nvSpPr>
          <p:spPr bwMode="auto">
            <a:xfrm>
              <a:off x="5391150" y="1781481"/>
              <a:ext cx="676295" cy="578078"/>
            </a:xfrm>
            <a:prstGeom prst="rect">
              <a:avLst/>
            </a:prstGeom>
            <a:solidFill>
              <a:srgbClr val="FF00FF"/>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8" name="Rectangle 7"/>
            <p:cNvSpPr/>
            <p:nvPr/>
          </p:nvSpPr>
          <p:spPr bwMode="auto">
            <a:xfrm>
              <a:off x="5391150" y="2353158"/>
              <a:ext cx="676295" cy="607367"/>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9" name="Rectangle 8"/>
            <p:cNvSpPr/>
            <p:nvPr/>
          </p:nvSpPr>
          <p:spPr bwMode="auto">
            <a:xfrm>
              <a:off x="5391150" y="2962758"/>
              <a:ext cx="676295" cy="611832"/>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0" name="TextBox 9"/>
            <p:cNvSpPr txBox="1"/>
            <p:nvPr/>
          </p:nvSpPr>
          <p:spPr>
            <a:xfrm rot="19620000">
              <a:off x="5324495" y="1057758"/>
              <a:ext cx="1676400" cy="461665"/>
            </a:xfrm>
            <a:prstGeom prst="rect">
              <a:avLst/>
            </a:prstGeom>
            <a:noFill/>
          </p:spPr>
          <p:txBody>
            <a:bodyPr wrap="square" rtlCol="0">
              <a:spAutoFit/>
            </a:bodyPr>
            <a:lstStyle/>
            <a:p>
              <a:pPr algn="ctr"/>
              <a:r>
                <a:rPr lang="en-US" sz="2400" dirty="0">
                  <a:solidFill>
                    <a:srgbClr val="0070C0"/>
                  </a:solidFill>
                  <a:latin typeface="+mj-lt"/>
                </a:rPr>
                <a:t>Memory</a:t>
              </a:r>
            </a:p>
          </p:txBody>
        </p:sp>
        <p:sp>
          <p:nvSpPr>
            <p:cNvPr id="11" name="Rectangle 10"/>
            <p:cNvSpPr/>
            <p:nvPr/>
          </p:nvSpPr>
          <p:spPr bwMode="auto">
            <a:xfrm>
              <a:off x="2131695" y="5302828"/>
              <a:ext cx="571500" cy="497414"/>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2" name="Rectangle 11"/>
            <p:cNvSpPr/>
            <p:nvPr/>
          </p:nvSpPr>
          <p:spPr bwMode="auto">
            <a:xfrm>
              <a:off x="3579495" y="5302828"/>
              <a:ext cx="571500" cy="495300"/>
            </a:xfrm>
            <a:prstGeom prst="rect">
              <a:avLst/>
            </a:prstGeom>
            <a:solidFill>
              <a:srgbClr val="FFFF0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 name="Rectangle 12"/>
            <p:cNvSpPr/>
            <p:nvPr/>
          </p:nvSpPr>
          <p:spPr bwMode="auto">
            <a:xfrm>
              <a:off x="5438775" y="5269193"/>
              <a:ext cx="571500" cy="495300"/>
            </a:xfrm>
            <a:prstGeom prst="rect">
              <a:avLst/>
            </a:prstGeom>
            <a:solidFill>
              <a:srgbClr val="FF00FF"/>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4" name="TextBox 13"/>
            <p:cNvSpPr txBox="1"/>
            <p:nvPr/>
          </p:nvSpPr>
          <p:spPr>
            <a:xfrm>
              <a:off x="2695575" y="5302828"/>
              <a:ext cx="750570" cy="459687"/>
            </a:xfrm>
            <a:prstGeom prst="rect">
              <a:avLst/>
            </a:prstGeom>
            <a:noFill/>
          </p:spPr>
          <p:txBody>
            <a:bodyPr wrap="square" rtlCol="0">
              <a:spAutoFit/>
            </a:bodyPr>
            <a:lstStyle/>
            <a:p>
              <a:pPr algn="ctr"/>
              <a:r>
                <a:rPr lang="en-US" sz="2400" dirty="0">
                  <a:solidFill>
                    <a:srgbClr val="0070C0"/>
                  </a:solidFill>
                  <a:latin typeface="+mj-lt"/>
                </a:rPr>
                <a:t>Best</a:t>
              </a:r>
            </a:p>
          </p:txBody>
        </p:sp>
        <p:sp>
          <p:nvSpPr>
            <p:cNvPr id="15" name="TextBox 14"/>
            <p:cNvSpPr txBox="1"/>
            <p:nvPr/>
          </p:nvSpPr>
          <p:spPr>
            <a:xfrm>
              <a:off x="4170045" y="5302828"/>
              <a:ext cx="1268730" cy="461665"/>
            </a:xfrm>
            <a:prstGeom prst="rect">
              <a:avLst/>
            </a:prstGeom>
            <a:noFill/>
          </p:spPr>
          <p:txBody>
            <a:bodyPr wrap="square" rtlCol="0">
              <a:spAutoFit/>
            </a:bodyPr>
            <a:lstStyle/>
            <a:p>
              <a:pPr algn="ctr"/>
              <a:r>
                <a:rPr lang="en-US" sz="2400" dirty="0">
                  <a:solidFill>
                    <a:srgbClr val="0070C0"/>
                  </a:solidFill>
                  <a:latin typeface="+mj-lt"/>
                </a:rPr>
                <a:t>Middle</a:t>
              </a:r>
            </a:p>
          </p:txBody>
        </p:sp>
        <p:sp>
          <p:nvSpPr>
            <p:cNvPr id="16" name="TextBox 15"/>
            <p:cNvSpPr txBox="1"/>
            <p:nvPr/>
          </p:nvSpPr>
          <p:spPr>
            <a:xfrm>
              <a:off x="5953125" y="5300850"/>
              <a:ext cx="1066800" cy="461665"/>
            </a:xfrm>
            <a:prstGeom prst="rect">
              <a:avLst/>
            </a:prstGeom>
            <a:noFill/>
          </p:spPr>
          <p:txBody>
            <a:bodyPr wrap="square" rtlCol="0">
              <a:spAutoFit/>
            </a:bodyPr>
            <a:lstStyle/>
            <a:p>
              <a:pPr algn="ctr"/>
              <a:r>
                <a:rPr lang="en-US" sz="2400" dirty="0">
                  <a:solidFill>
                    <a:srgbClr val="0070C0"/>
                  </a:solidFill>
                  <a:latin typeface="+mj-lt"/>
                </a:rPr>
                <a:t>Worst</a:t>
              </a:r>
            </a:p>
          </p:txBody>
        </p:sp>
        <p:sp>
          <p:nvSpPr>
            <p:cNvPr id="17" name="TextBox 16"/>
            <p:cNvSpPr txBox="1"/>
            <p:nvPr/>
          </p:nvSpPr>
          <p:spPr>
            <a:xfrm>
              <a:off x="1002030" y="3644093"/>
              <a:ext cx="2236470" cy="461665"/>
            </a:xfrm>
            <a:prstGeom prst="rect">
              <a:avLst/>
            </a:prstGeom>
            <a:solidFill>
              <a:schemeClr val="bg1"/>
            </a:solidFill>
          </p:spPr>
          <p:txBody>
            <a:bodyPr wrap="square" rtlCol="0">
              <a:spAutoFit/>
            </a:bodyPr>
            <a:lstStyle/>
            <a:p>
              <a:pPr algn="ctr"/>
              <a:r>
                <a:rPr lang="en-US" sz="2400" dirty="0">
                  <a:solidFill>
                    <a:srgbClr val="0070C0"/>
                  </a:solidFill>
                  <a:latin typeface="+mj-lt"/>
                </a:rPr>
                <a:t>Turning Bands</a:t>
              </a:r>
            </a:p>
          </p:txBody>
        </p:sp>
        <p:sp>
          <p:nvSpPr>
            <p:cNvPr id="18" name="Rectangle 17"/>
            <p:cNvSpPr/>
            <p:nvPr/>
          </p:nvSpPr>
          <p:spPr bwMode="auto">
            <a:xfrm>
              <a:off x="5391150" y="3572358"/>
              <a:ext cx="676295" cy="611832"/>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9" name="TextBox 18"/>
            <p:cNvSpPr txBox="1"/>
            <p:nvPr/>
          </p:nvSpPr>
          <p:spPr>
            <a:xfrm>
              <a:off x="1030585" y="4200042"/>
              <a:ext cx="2236470" cy="461665"/>
            </a:xfrm>
            <a:prstGeom prst="rect">
              <a:avLst/>
            </a:prstGeom>
            <a:solidFill>
              <a:schemeClr val="bg1"/>
            </a:solidFill>
          </p:spPr>
          <p:txBody>
            <a:bodyPr wrap="square" rtlCol="0">
              <a:spAutoFit/>
            </a:bodyPr>
            <a:lstStyle/>
            <a:p>
              <a:pPr algn="ctr"/>
              <a:r>
                <a:rPr lang="en-US" sz="2400" dirty="0">
                  <a:solidFill>
                    <a:srgbClr val="0070C0"/>
                  </a:solidFill>
                  <a:latin typeface="+mj-lt"/>
                </a:rPr>
                <a:t>Circulant Emb.</a:t>
              </a:r>
            </a:p>
          </p:txBody>
        </p:sp>
        <p:sp>
          <p:nvSpPr>
            <p:cNvPr id="20" name="Rectangle 19"/>
            <p:cNvSpPr/>
            <p:nvPr/>
          </p:nvSpPr>
          <p:spPr bwMode="auto">
            <a:xfrm>
              <a:off x="5391511" y="4200042"/>
              <a:ext cx="676295" cy="607367"/>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1" name="Rectangle 20"/>
            <p:cNvSpPr/>
            <p:nvPr/>
          </p:nvSpPr>
          <p:spPr bwMode="auto">
            <a:xfrm>
              <a:off x="4705350" y="1781481"/>
              <a:ext cx="676295" cy="578078"/>
            </a:xfrm>
            <a:prstGeom prst="rect">
              <a:avLst/>
            </a:prstGeom>
            <a:solidFill>
              <a:srgbClr val="FFFF0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2" name="Rectangle 21"/>
            <p:cNvSpPr/>
            <p:nvPr/>
          </p:nvSpPr>
          <p:spPr bwMode="auto">
            <a:xfrm>
              <a:off x="4705350" y="2353158"/>
              <a:ext cx="676295" cy="607367"/>
            </a:xfrm>
            <a:prstGeom prst="rect">
              <a:avLst/>
            </a:prstGeom>
            <a:solidFill>
              <a:srgbClr val="FF00FF"/>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3" name="Rectangle 22"/>
            <p:cNvSpPr/>
            <p:nvPr/>
          </p:nvSpPr>
          <p:spPr bwMode="auto">
            <a:xfrm>
              <a:off x="4705350" y="2962758"/>
              <a:ext cx="676295" cy="611832"/>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4" name="TextBox 23"/>
            <p:cNvSpPr txBox="1"/>
            <p:nvPr/>
          </p:nvSpPr>
          <p:spPr>
            <a:xfrm rot="19620000">
              <a:off x="4638695" y="1057758"/>
              <a:ext cx="1676400" cy="461665"/>
            </a:xfrm>
            <a:prstGeom prst="rect">
              <a:avLst/>
            </a:prstGeom>
            <a:noFill/>
          </p:spPr>
          <p:txBody>
            <a:bodyPr wrap="square" rtlCol="0">
              <a:spAutoFit/>
            </a:bodyPr>
            <a:lstStyle/>
            <a:p>
              <a:pPr algn="ctr"/>
              <a:r>
                <a:rPr lang="en-US" sz="2400" dirty="0">
                  <a:solidFill>
                    <a:srgbClr val="0070C0"/>
                  </a:solidFill>
                  <a:latin typeface="+mj-lt"/>
                </a:rPr>
                <a:t>Comp. Time</a:t>
              </a:r>
            </a:p>
          </p:txBody>
        </p:sp>
        <p:sp>
          <p:nvSpPr>
            <p:cNvPr id="25" name="Rectangle 24"/>
            <p:cNvSpPr/>
            <p:nvPr/>
          </p:nvSpPr>
          <p:spPr bwMode="auto">
            <a:xfrm>
              <a:off x="4705350" y="3572358"/>
              <a:ext cx="676295" cy="611832"/>
            </a:xfrm>
            <a:prstGeom prst="rect">
              <a:avLst/>
            </a:prstGeom>
            <a:solidFill>
              <a:srgbClr val="FFFF0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6" name="Rectangle 25"/>
            <p:cNvSpPr/>
            <p:nvPr/>
          </p:nvSpPr>
          <p:spPr bwMode="auto">
            <a:xfrm>
              <a:off x="4705711" y="4200042"/>
              <a:ext cx="676295" cy="607367"/>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7" name="Rectangle 26"/>
            <p:cNvSpPr/>
            <p:nvPr/>
          </p:nvSpPr>
          <p:spPr bwMode="auto">
            <a:xfrm>
              <a:off x="4019550" y="1781481"/>
              <a:ext cx="676295" cy="578078"/>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8" name="Rectangle 27"/>
            <p:cNvSpPr/>
            <p:nvPr/>
          </p:nvSpPr>
          <p:spPr bwMode="auto">
            <a:xfrm>
              <a:off x="4019550" y="2353158"/>
              <a:ext cx="676295" cy="607367"/>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9" name="Rectangle 28"/>
            <p:cNvSpPr/>
            <p:nvPr/>
          </p:nvSpPr>
          <p:spPr bwMode="auto">
            <a:xfrm>
              <a:off x="4019550" y="2962758"/>
              <a:ext cx="676295" cy="611832"/>
            </a:xfrm>
            <a:prstGeom prst="rect">
              <a:avLst/>
            </a:prstGeom>
            <a:solidFill>
              <a:srgbClr val="FF00FF"/>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0" name="TextBox 29"/>
            <p:cNvSpPr txBox="1"/>
            <p:nvPr/>
          </p:nvSpPr>
          <p:spPr>
            <a:xfrm rot="19620000">
              <a:off x="3952895" y="1057758"/>
              <a:ext cx="1676400" cy="461665"/>
            </a:xfrm>
            <a:prstGeom prst="rect">
              <a:avLst/>
            </a:prstGeom>
            <a:noFill/>
          </p:spPr>
          <p:txBody>
            <a:bodyPr wrap="square" rtlCol="0">
              <a:spAutoFit/>
            </a:bodyPr>
            <a:lstStyle/>
            <a:p>
              <a:pPr algn="ctr"/>
              <a:r>
                <a:rPr lang="en-US" sz="2400" dirty="0">
                  <a:solidFill>
                    <a:srgbClr val="0070C0"/>
                  </a:solidFill>
                  <a:latin typeface="+mj-lt"/>
                </a:rPr>
                <a:t>Accuracy</a:t>
              </a:r>
            </a:p>
          </p:txBody>
        </p:sp>
        <p:sp>
          <p:nvSpPr>
            <p:cNvPr id="31" name="Rectangle 30"/>
            <p:cNvSpPr/>
            <p:nvPr/>
          </p:nvSpPr>
          <p:spPr bwMode="auto">
            <a:xfrm>
              <a:off x="4019550" y="3572358"/>
              <a:ext cx="676295" cy="611832"/>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2" name="Rectangle 31"/>
            <p:cNvSpPr/>
            <p:nvPr/>
          </p:nvSpPr>
          <p:spPr bwMode="auto">
            <a:xfrm>
              <a:off x="4019911" y="4200042"/>
              <a:ext cx="676295" cy="607367"/>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3" name="Rectangle 32"/>
            <p:cNvSpPr/>
            <p:nvPr/>
          </p:nvSpPr>
          <p:spPr bwMode="auto">
            <a:xfrm>
              <a:off x="3333750" y="1781481"/>
              <a:ext cx="676295" cy="578078"/>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4" name="Rectangle 33"/>
            <p:cNvSpPr/>
            <p:nvPr/>
          </p:nvSpPr>
          <p:spPr bwMode="auto">
            <a:xfrm>
              <a:off x="3333750" y="2353158"/>
              <a:ext cx="676295" cy="607367"/>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5" name="Rectangle 34"/>
            <p:cNvSpPr/>
            <p:nvPr/>
          </p:nvSpPr>
          <p:spPr bwMode="auto">
            <a:xfrm>
              <a:off x="3333750" y="2962758"/>
              <a:ext cx="676295" cy="611832"/>
            </a:xfrm>
            <a:prstGeom prst="rect">
              <a:avLst/>
            </a:prstGeom>
            <a:solidFill>
              <a:srgbClr val="FFFF0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6" name="TextBox 35"/>
            <p:cNvSpPr txBox="1"/>
            <p:nvPr/>
          </p:nvSpPr>
          <p:spPr>
            <a:xfrm rot="19620000">
              <a:off x="3267095" y="1057758"/>
              <a:ext cx="1676400" cy="461665"/>
            </a:xfrm>
            <a:prstGeom prst="rect">
              <a:avLst/>
            </a:prstGeom>
            <a:noFill/>
          </p:spPr>
          <p:txBody>
            <a:bodyPr wrap="square" rtlCol="0">
              <a:spAutoFit/>
            </a:bodyPr>
            <a:lstStyle/>
            <a:p>
              <a:pPr algn="ctr"/>
              <a:r>
                <a:rPr lang="en-US" sz="2400" dirty="0">
                  <a:solidFill>
                    <a:srgbClr val="0070C0"/>
                  </a:solidFill>
                  <a:latin typeface="+mj-lt"/>
                </a:rPr>
                <a:t>Flexibility</a:t>
              </a:r>
            </a:p>
          </p:txBody>
        </p:sp>
        <p:sp>
          <p:nvSpPr>
            <p:cNvPr id="37" name="Rectangle 36"/>
            <p:cNvSpPr/>
            <p:nvPr/>
          </p:nvSpPr>
          <p:spPr bwMode="auto">
            <a:xfrm>
              <a:off x="3333750" y="3572358"/>
              <a:ext cx="676295" cy="611832"/>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8" name="Rectangle 37"/>
            <p:cNvSpPr/>
            <p:nvPr/>
          </p:nvSpPr>
          <p:spPr bwMode="auto">
            <a:xfrm>
              <a:off x="3334111" y="4200042"/>
              <a:ext cx="676295" cy="607367"/>
            </a:xfrm>
            <a:prstGeom prst="rect">
              <a:avLst/>
            </a:prstGeom>
            <a:solidFill>
              <a:srgbClr val="FF00FF"/>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9" name="Rectangle 38"/>
            <p:cNvSpPr/>
            <p:nvPr/>
          </p:nvSpPr>
          <p:spPr bwMode="auto">
            <a:xfrm>
              <a:off x="6076950" y="1781481"/>
              <a:ext cx="676295" cy="578078"/>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0" name="Rectangle 39"/>
            <p:cNvSpPr/>
            <p:nvPr/>
          </p:nvSpPr>
          <p:spPr bwMode="auto">
            <a:xfrm>
              <a:off x="6076950" y="2353158"/>
              <a:ext cx="676295" cy="607367"/>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1" name="Rectangle 40"/>
            <p:cNvSpPr/>
            <p:nvPr/>
          </p:nvSpPr>
          <p:spPr bwMode="auto">
            <a:xfrm>
              <a:off x="6076950" y="2962758"/>
              <a:ext cx="676295" cy="611832"/>
            </a:xfrm>
            <a:prstGeom prst="rect">
              <a:avLst/>
            </a:prstGeom>
            <a:solidFill>
              <a:srgbClr val="FF00FF"/>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2" name="TextBox 41"/>
            <p:cNvSpPr txBox="1"/>
            <p:nvPr/>
          </p:nvSpPr>
          <p:spPr>
            <a:xfrm rot="19620000">
              <a:off x="5880725" y="878987"/>
              <a:ext cx="2212051" cy="461665"/>
            </a:xfrm>
            <a:prstGeom prst="rect">
              <a:avLst/>
            </a:prstGeom>
            <a:noFill/>
          </p:spPr>
          <p:txBody>
            <a:bodyPr wrap="square" rtlCol="0">
              <a:spAutoFit/>
            </a:bodyPr>
            <a:lstStyle/>
            <a:p>
              <a:pPr algn="ctr"/>
              <a:r>
                <a:rPr lang="en-US" sz="2400" dirty="0">
                  <a:solidFill>
                    <a:srgbClr val="0070C0"/>
                  </a:solidFill>
                  <a:latin typeface="+mj-lt"/>
                </a:rPr>
                <a:t>Implementation</a:t>
              </a:r>
            </a:p>
          </p:txBody>
        </p:sp>
        <p:sp>
          <p:nvSpPr>
            <p:cNvPr id="43" name="Rectangle 42"/>
            <p:cNvSpPr/>
            <p:nvPr/>
          </p:nvSpPr>
          <p:spPr bwMode="auto">
            <a:xfrm>
              <a:off x="6076950" y="3572358"/>
              <a:ext cx="676295" cy="611832"/>
            </a:xfrm>
            <a:prstGeom prst="rect">
              <a:avLst/>
            </a:prstGeom>
            <a:solidFill>
              <a:srgbClr val="FF00FF"/>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4" name="Rectangle 43"/>
            <p:cNvSpPr/>
            <p:nvPr/>
          </p:nvSpPr>
          <p:spPr bwMode="auto">
            <a:xfrm>
              <a:off x="6077311" y="4200042"/>
              <a:ext cx="676295" cy="607367"/>
            </a:xfrm>
            <a:prstGeom prst="rect">
              <a:avLst/>
            </a:prstGeom>
            <a:solidFill>
              <a:srgbClr val="FF00FF"/>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grpSp>
        <p:nvGrpSpPr>
          <p:cNvPr id="45" name="Group 44"/>
          <p:cNvGrpSpPr/>
          <p:nvPr/>
        </p:nvGrpSpPr>
        <p:grpSpPr>
          <a:xfrm>
            <a:off x="152400" y="152400"/>
            <a:ext cx="547255" cy="731185"/>
            <a:chOff x="3733800" y="1371600"/>
            <a:chExt cx="3352800" cy="5181600"/>
          </a:xfrm>
        </p:grpSpPr>
        <p:sp>
          <p:nvSpPr>
            <p:cNvPr id="46" name="Rounded Rectangle 45"/>
            <p:cNvSpPr/>
            <p:nvPr/>
          </p:nvSpPr>
          <p:spPr>
            <a:xfrm>
              <a:off x="3733800" y="1371600"/>
              <a:ext cx="3352800" cy="762000"/>
            </a:xfrm>
            <a:prstGeom prst="roundRect">
              <a:avLst/>
            </a:prstGeom>
            <a:solidFill>
              <a:schemeClr val="accent6">
                <a:lumMod val="20000"/>
                <a:lumOff val="80000"/>
              </a:schemeClr>
            </a:solidFill>
            <a:ln w="63500" cmpd="tri">
              <a:solidFill>
                <a:srgbClr val="00B050"/>
              </a:solidFill>
            </a:ln>
            <a:effectLst>
              <a:glow rad="2286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Rounded Rectangle 46"/>
            <p:cNvSpPr/>
            <p:nvPr/>
          </p:nvSpPr>
          <p:spPr>
            <a:xfrm>
              <a:off x="3733800" y="37338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Rounded Rectangle 47"/>
            <p:cNvSpPr/>
            <p:nvPr/>
          </p:nvSpPr>
          <p:spPr>
            <a:xfrm>
              <a:off x="3733800" y="57912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49" name="Group 48"/>
            <p:cNvGrpSpPr/>
            <p:nvPr/>
          </p:nvGrpSpPr>
          <p:grpSpPr>
            <a:xfrm>
              <a:off x="4076700" y="2362200"/>
              <a:ext cx="2667000" cy="1066800"/>
              <a:chOff x="4114800" y="2362200"/>
              <a:chExt cx="2667000" cy="1066800"/>
            </a:xfrm>
            <a:solidFill>
              <a:srgbClr val="CCE9AD"/>
            </a:solidFill>
          </p:grpSpPr>
          <p:sp>
            <p:nvSpPr>
              <p:cNvPr id="55" name="Chevron 54"/>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Striped Right Arrow 55"/>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Chevron 56"/>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Chevron 57"/>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50" name="Group 49"/>
            <p:cNvGrpSpPr/>
            <p:nvPr/>
          </p:nvGrpSpPr>
          <p:grpSpPr>
            <a:xfrm>
              <a:off x="4076700" y="4648200"/>
              <a:ext cx="2667000" cy="1066800"/>
              <a:chOff x="4114800" y="2362200"/>
              <a:chExt cx="2667000" cy="1066800"/>
            </a:xfrm>
            <a:solidFill>
              <a:srgbClr val="CCE9AD"/>
            </a:solidFill>
          </p:grpSpPr>
          <p:sp>
            <p:nvSpPr>
              <p:cNvPr id="51" name="Chevron 50"/>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Striped Right Arrow 51"/>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Chevron 52"/>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Chevron 53"/>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Tree>
    <p:extLst>
      <p:ext uri="{BB962C8B-B14F-4D97-AF65-F5344CB8AC3E}">
        <p14:creationId xmlns:p14="http://schemas.microsoft.com/office/powerpoint/2010/main" val="19275242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Recommendations</a:t>
            </a:r>
          </a:p>
        </p:txBody>
      </p:sp>
      <p:sp>
        <p:nvSpPr>
          <p:cNvPr id="3" name="Content Placeholder 2"/>
          <p:cNvSpPr>
            <a:spLocks noGrp="1"/>
          </p:cNvSpPr>
          <p:nvPr>
            <p:ph idx="1"/>
          </p:nvPr>
        </p:nvSpPr>
        <p:spPr>
          <a:xfrm>
            <a:off x="457200" y="1125538"/>
            <a:ext cx="6172200" cy="5399087"/>
          </a:xfrm>
        </p:spPr>
        <p:txBody>
          <a:bodyPr/>
          <a:lstStyle/>
          <a:p>
            <a:pPr marL="0" indent="0">
              <a:buNone/>
            </a:pPr>
            <a:r>
              <a:rPr lang="en-US" dirty="0">
                <a:solidFill>
                  <a:srgbClr val="000099"/>
                </a:solidFill>
              </a:rPr>
              <a:t>For small number of sites (&lt;1000)</a:t>
            </a:r>
          </a:p>
          <a:p>
            <a:r>
              <a:rPr lang="en-US" dirty="0"/>
              <a:t>Covariance/Sequential Methods</a:t>
            </a:r>
          </a:p>
          <a:p>
            <a:r>
              <a:rPr lang="en-US" dirty="0"/>
              <a:t>Ease of implementation outweigh small disadvantages in computation </a:t>
            </a:r>
          </a:p>
          <a:p>
            <a:endParaRPr lang="en-US" dirty="0"/>
          </a:p>
          <a:p>
            <a:pPr marL="0" indent="0">
              <a:buNone/>
            </a:pPr>
            <a:r>
              <a:rPr lang="en-US" dirty="0">
                <a:solidFill>
                  <a:srgbClr val="000099"/>
                </a:solidFill>
              </a:rPr>
              <a:t>For large number of sites (&gt;1000)</a:t>
            </a:r>
          </a:p>
          <a:p>
            <a:r>
              <a:rPr lang="en-US" dirty="0"/>
              <a:t> For irregularly spaced sites</a:t>
            </a:r>
          </a:p>
          <a:p>
            <a:pPr lvl="1"/>
            <a:r>
              <a:rPr lang="en-US" dirty="0"/>
              <a:t>Turning Bands Method</a:t>
            </a:r>
          </a:p>
          <a:p>
            <a:r>
              <a:rPr lang="en-US" dirty="0"/>
              <a:t>For gridded sites</a:t>
            </a:r>
          </a:p>
          <a:p>
            <a:pPr lvl="1"/>
            <a:r>
              <a:rPr lang="en-US" dirty="0"/>
              <a:t>Spectral/Circulant Embedding Methods</a:t>
            </a:r>
          </a:p>
          <a:p>
            <a:pPr marL="0" indent="0">
              <a:buNone/>
            </a:pPr>
            <a:endParaRPr lang="en-US" dirty="0"/>
          </a:p>
        </p:txBody>
      </p:sp>
      <p:grpSp>
        <p:nvGrpSpPr>
          <p:cNvPr id="4" name="Group 3"/>
          <p:cNvGrpSpPr/>
          <p:nvPr/>
        </p:nvGrpSpPr>
        <p:grpSpPr>
          <a:xfrm>
            <a:off x="6781800" y="1473157"/>
            <a:ext cx="1709928" cy="1512964"/>
            <a:chOff x="3675688" y="2229639"/>
            <a:chExt cx="3419856" cy="3025928"/>
          </a:xfrm>
        </p:grpSpPr>
        <p:sp>
          <p:nvSpPr>
            <p:cNvPr id="5" name="Rectangle 4"/>
            <p:cNvSpPr/>
            <p:nvPr/>
          </p:nvSpPr>
          <p:spPr bwMode="auto">
            <a:xfrm>
              <a:off x="5733088" y="2229639"/>
              <a:ext cx="676295" cy="578078"/>
            </a:xfrm>
            <a:prstGeom prst="rect">
              <a:avLst/>
            </a:prstGeom>
            <a:solidFill>
              <a:srgbClr val="FF00FF"/>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6" name="Rectangle 5"/>
            <p:cNvSpPr/>
            <p:nvPr/>
          </p:nvSpPr>
          <p:spPr bwMode="auto">
            <a:xfrm>
              <a:off x="5733088" y="2801316"/>
              <a:ext cx="676295" cy="607367"/>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7" name="Rectangle 6"/>
            <p:cNvSpPr/>
            <p:nvPr/>
          </p:nvSpPr>
          <p:spPr bwMode="auto">
            <a:xfrm>
              <a:off x="5733088" y="3410916"/>
              <a:ext cx="676295" cy="611832"/>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8" name="Rectangle 7"/>
            <p:cNvSpPr/>
            <p:nvPr/>
          </p:nvSpPr>
          <p:spPr bwMode="auto">
            <a:xfrm>
              <a:off x="5733088" y="4020516"/>
              <a:ext cx="676295" cy="611832"/>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9" name="Rectangle 8"/>
            <p:cNvSpPr/>
            <p:nvPr/>
          </p:nvSpPr>
          <p:spPr bwMode="auto">
            <a:xfrm>
              <a:off x="5733449" y="4648200"/>
              <a:ext cx="676295" cy="607367"/>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0" name="Rectangle 9"/>
            <p:cNvSpPr/>
            <p:nvPr/>
          </p:nvSpPr>
          <p:spPr bwMode="auto">
            <a:xfrm>
              <a:off x="5047288" y="2229639"/>
              <a:ext cx="676295" cy="578078"/>
            </a:xfrm>
            <a:prstGeom prst="rect">
              <a:avLst/>
            </a:prstGeom>
            <a:solidFill>
              <a:srgbClr val="FFFF0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1" name="Rectangle 10"/>
            <p:cNvSpPr/>
            <p:nvPr/>
          </p:nvSpPr>
          <p:spPr bwMode="auto">
            <a:xfrm>
              <a:off x="5047288" y="2801316"/>
              <a:ext cx="676295" cy="607367"/>
            </a:xfrm>
            <a:prstGeom prst="rect">
              <a:avLst/>
            </a:prstGeom>
            <a:solidFill>
              <a:srgbClr val="FF00FF"/>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2" name="Rectangle 11"/>
            <p:cNvSpPr/>
            <p:nvPr/>
          </p:nvSpPr>
          <p:spPr bwMode="auto">
            <a:xfrm>
              <a:off x="5047288" y="3410916"/>
              <a:ext cx="676295" cy="611832"/>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 name="Rectangle 12"/>
            <p:cNvSpPr/>
            <p:nvPr/>
          </p:nvSpPr>
          <p:spPr bwMode="auto">
            <a:xfrm>
              <a:off x="5047288" y="4020516"/>
              <a:ext cx="676295" cy="611832"/>
            </a:xfrm>
            <a:prstGeom prst="rect">
              <a:avLst/>
            </a:prstGeom>
            <a:solidFill>
              <a:srgbClr val="FFFF0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4" name="Rectangle 13"/>
            <p:cNvSpPr/>
            <p:nvPr/>
          </p:nvSpPr>
          <p:spPr bwMode="auto">
            <a:xfrm>
              <a:off x="5047649" y="4648200"/>
              <a:ext cx="676295" cy="607367"/>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5" name="Rectangle 14"/>
            <p:cNvSpPr/>
            <p:nvPr/>
          </p:nvSpPr>
          <p:spPr bwMode="auto">
            <a:xfrm>
              <a:off x="4361488" y="2229639"/>
              <a:ext cx="676295" cy="578078"/>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6" name="Rectangle 15"/>
            <p:cNvSpPr/>
            <p:nvPr/>
          </p:nvSpPr>
          <p:spPr bwMode="auto">
            <a:xfrm>
              <a:off x="4361488" y="2801316"/>
              <a:ext cx="676295" cy="607367"/>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7" name="Rectangle 16"/>
            <p:cNvSpPr/>
            <p:nvPr/>
          </p:nvSpPr>
          <p:spPr bwMode="auto">
            <a:xfrm>
              <a:off x="4361488" y="3410916"/>
              <a:ext cx="676295" cy="611832"/>
            </a:xfrm>
            <a:prstGeom prst="rect">
              <a:avLst/>
            </a:prstGeom>
            <a:solidFill>
              <a:srgbClr val="FF00FF"/>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8" name="Rectangle 17"/>
            <p:cNvSpPr/>
            <p:nvPr/>
          </p:nvSpPr>
          <p:spPr bwMode="auto">
            <a:xfrm>
              <a:off x="4361488" y="4020516"/>
              <a:ext cx="676295" cy="611832"/>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9" name="Rectangle 18"/>
            <p:cNvSpPr/>
            <p:nvPr/>
          </p:nvSpPr>
          <p:spPr bwMode="auto">
            <a:xfrm>
              <a:off x="4361849" y="4648200"/>
              <a:ext cx="676295" cy="607367"/>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0" name="Rectangle 19"/>
            <p:cNvSpPr/>
            <p:nvPr/>
          </p:nvSpPr>
          <p:spPr bwMode="auto">
            <a:xfrm>
              <a:off x="3675688" y="2229639"/>
              <a:ext cx="676295" cy="578078"/>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1" name="Rectangle 20"/>
            <p:cNvSpPr/>
            <p:nvPr/>
          </p:nvSpPr>
          <p:spPr bwMode="auto">
            <a:xfrm>
              <a:off x="3675688" y="2801316"/>
              <a:ext cx="676295" cy="607367"/>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2" name="Rectangle 21"/>
            <p:cNvSpPr/>
            <p:nvPr/>
          </p:nvSpPr>
          <p:spPr bwMode="auto">
            <a:xfrm>
              <a:off x="3675688" y="3410916"/>
              <a:ext cx="676295" cy="611832"/>
            </a:xfrm>
            <a:prstGeom prst="rect">
              <a:avLst/>
            </a:prstGeom>
            <a:solidFill>
              <a:srgbClr val="FFFF0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3" name="Rectangle 22"/>
            <p:cNvSpPr/>
            <p:nvPr/>
          </p:nvSpPr>
          <p:spPr bwMode="auto">
            <a:xfrm>
              <a:off x="3675688" y="4020516"/>
              <a:ext cx="676295" cy="611832"/>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4" name="Rectangle 23"/>
            <p:cNvSpPr/>
            <p:nvPr/>
          </p:nvSpPr>
          <p:spPr bwMode="auto">
            <a:xfrm>
              <a:off x="3676049" y="4648200"/>
              <a:ext cx="676295" cy="607367"/>
            </a:xfrm>
            <a:prstGeom prst="rect">
              <a:avLst/>
            </a:prstGeom>
            <a:solidFill>
              <a:srgbClr val="FF00FF"/>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5" name="Rectangle 24"/>
            <p:cNvSpPr/>
            <p:nvPr/>
          </p:nvSpPr>
          <p:spPr bwMode="auto">
            <a:xfrm>
              <a:off x="6418888" y="2229639"/>
              <a:ext cx="676295" cy="578078"/>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6" name="Rectangle 25"/>
            <p:cNvSpPr/>
            <p:nvPr/>
          </p:nvSpPr>
          <p:spPr bwMode="auto">
            <a:xfrm>
              <a:off x="6418888" y="2801316"/>
              <a:ext cx="676295" cy="607367"/>
            </a:xfrm>
            <a:prstGeom prst="rect">
              <a:avLst/>
            </a:prstGeom>
            <a:solidFill>
              <a:srgbClr val="00B050"/>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7" name="Rectangle 26"/>
            <p:cNvSpPr/>
            <p:nvPr/>
          </p:nvSpPr>
          <p:spPr bwMode="auto">
            <a:xfrm>
              <a:off x="6418888" y="3410916"/>
              <a:ext cx="676295" cy="611832"/>
            </a:xfrm>
            <a:prstGeom prst="rect">
              <a:avLst/>
            </a:prstGeom>
            <a:solidFill>
              <a:srgbClr val="FF00FF"/>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8" name="Rectangle 27"/>
            <p:cNvSpPr/>
            <p:nvPr/>
          </p:nvSpPr>
          <p:spPr bwMode="auto">
            <a:xfrm>
              <a:off x="6418888" y="4020516"/>
              <a:ext cx="676295" cy="611832"/>
            </a:xfrm>
            <a:prstGeom prst="rect">
              <a:avLst/>
            </a:prstGeom>
            <a:solidFill>
              <a:srgbClr val="FF00FF"/>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9" name="Rectangle 28"/>
            <p:cNvSpPr/>
            <p:nvPr/>
          </p:nvSpPr>
          <p:spPr bwMode="auto">
            <a:xfrm>
              <a:off x="6419249" y="4648200"/>
              <a:ext cx="676295" cy="607367"/>
            </a:xfrm>
            <a:prstGeom prst="rect">
              <a:avLst/>
            </a:prstGeom>
            <a:solidFill>
              <a:srgbClr val="FF00FF"/>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grpSp>
        <p:nvGrpSpPr>
          <p:cNvPr id="30" name="Group 29"/>
          <p:cNvGrpSpPr/>
          <p:nvPr/>
        </p:nvGrpSpPr>
        <p:grpSpPr>
          <a:xfrm>
            <a:off x="152400" y="152400"/>
            <a:ext cx="547255" cy="731185"/>
            <a:chOff x="3733800" y="1371600"/>
            <a:chExt cx="3352800" cy="5181600"/>
          </a:xfrm>
        </p:grpSpPr>
        <p:sp>
          <p:nvSpPr>
            <p:cNvPr id="31" name="Rounded Rectangle 30"/>
            <p:cNvSpPr/>
            <p:nvPr/>
          </p:nvSpPr>
          <p:spPr>
            <a:xfrm>
              <a:off x="3733800" y="1371600"/>
              <a:ext cx="3352800" cy="762000"/>
            </a:xfrm>
            <a:prstGeom prst="roundRect">
              <a:avLst/>
            </a:prstGeom>
            <a:solidFill>
              <a:schemeClr val="accent6">
                <a:lumMod val="20000"/>
                <a:lumOff val="80000"/>
              </a:schemeClr>
            </a:solidFill>
            <a:ln w="63500" cmpd="tri">
              <a:solidFill>
                <a:srgbClr val="00B050"/>
              </a:solidFill>
            </a:ln>
            <a:effectLst>
              <a:glow rad="2286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ounded Rectangle 31"/>
            <p:cNvSpPr/>
            <p:nvPr/>
          </p:nvSpPr>
          <p:spPr>
            <a:xfrm>
              <a:off x="3733800" y="37338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Rounded Rectangle 32"/>
            <p:cNvSpPr/>
            <p:nvPr/>
          </p:nvSpPr>
          <p:spPr>
            <a:xfrm>
              <a:off x="3733800" y="57912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34" name="Group 33"/>
            <p:cNvGrpSpPr/>
            <p:nvPr/>
          </p:nvGrpSpPr>
          <p:grpSpPr>
            <a:xfrm>
              <a:off x="4076700" y="2362200"/>
              <a:ext cx="2667000" cy="1066800"/>
              <a:chOff x="4114800" y="2362200"/>
              <a:chExt cx="2667000" cy="1066800"/>
            </a:xfrm>
            <a:solidFill>
              <a:srgbClr val="CCE9AD"/>
            </a:solidFill>
          </p:grpSpPr>
          <p:sp>
            <p:nvSpPr>
              <p:cNvPr id="40" name="Chevron 39"/>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Striped Right Arrow 40"/>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hevron 41"/>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Chevron 42"/>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35" name="Group 34"/>
            <p:cNvGrpSpPr/>
            <p:nvPr/>
          </p:nvGrpSpPr>
          <p:grpSpPr>
            <a:xfrm>
              <a:off x="4076700" y="4648200"/>
              <a:ext cx="2667000" cy="1066800"/>
              <a:chOff x="4114800" y="2362200"/>
              <a:chExt cx="2667000" cy="1066800"/>
            </a:xfrm>
            <a:solidFill>
              <a:srgbClr val="CCE9AD"/>
            </a:solidFill>
          </p:grpSpPr>
          <p:sp>
            <p:nvSpPr>
              <p:cNvPr id="36" name="Chevron 35"/>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Striped Right Arrow 36"/>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hevron 37"/>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Chevron 38"/>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44" name="TextBox 43"/>
          <p:cNvSpPr txBox="1"/>
          <p:nvPr/>
        </p:nvSpPr>
        <p:spPr>
          <a:xfrm rot="19620000">
            <a:off x="7661302" y="1053401"/>
            <a:ext cx="647182" cy="461665"/>
          </a:xfrm>
          <a:prstGeom prst="rect">
            <a:avLst/>
          </a:prstGeom>
          <a:noFill/>
        </p:spPr>
        <p:txBody>
          <a:bodyPr wrap="square" rtlCol="0">
            <a:spAutoFit/>
          </a:bodyPr>
          <a:lstStyle/>
          <a:p>
            <a:pPr algn="ctr"/>
            <a:r>
              <a:rPr lang="en-US" sz="2400" dirty="0">
                <a:solidFill>
                  <a:srgbClr val="0070C0"/>
                </a:solidFill>
                <a:latin typeface="+mj-lt"/>
              </a:rPr>
              <a:t>M</a:t>
            </a:r>
          </a:p>
        </p:txBody>
      </p:sp>
      <p:sp>
        <p:nvSpPr>
          <p:cNvPr id="45" name="TextBox 44"/>
          <p:cNvSpPr txBox="1"/>
          <p:nvPr/>
        </p:nvSpPr>
        <p:spPr>
          <a:xfrm rot="19620000">
            <a:off x="7380793" y="1088136"/>
            <a:ext cx="537874" cy="461665"/>
          </a:xfrm>
          <a:prstGeom prst="rect">
            <a:avLst/>
          </a:prstGeom>
          <a:noFill/>
        </p:spPr>
        <p:txBody>
          <a:bodyPr wrap="square" rtlCol="0">
            <a:spAutoFit/>
          </a:bodyPr>
          <a:lstStyle/>
          <a:p>
            <a:pPr algn="ctr"/>
            <a:r>
              <a:rPr lang="en-US" sz="2400" dirty="0">
                <a:solidFill>
                  <a:srgbClr val="0070C0"/>
                </a:solidFill>
                <a:latin typeface="+mj-lt"/>
              </a:rPr>
              <a:t>C</a:t>
            </a:r>
          </a:p>
        </p:txBody>
      </p:sp>
      <p:sp>
        <p:nvSpPr>
          <p:cNvPr id="46" name="TextBox 45"/>
          <p:cNvSpPr txBox="1"/>
          <p:nvPr/>
        </p:nvSpPr>
        <p:spPr>
          <a:xfrm rot="19620000">
            <a:off x="7023692" y="1053468"/>
            <a:ext cx="449130" cy="461665"/>
          </a:xfrm>
          <a:prstGeom prst="rect">
            <a:avLst/>
          </a:prstGeom>
          <a:noFill/>
        </p:spPr>
        <p:txBody>
          <a:bodyPr wrap="square" rtlCol="0">
            <a:spAutoFit/>
          </a:bodyPr>
          <a:lstStyle/>
          <a:p>
            <a:pPr algn="ctr"/>
            <a:r>
              <a:rPr lang="en-US" sz="2400" dirty="0">
                <a:solidFill>
                  <a:srgbClr val="0070C0"/>
                </a:solidFill>
                <a:latin typeface="+mj-lt"/>
              </a:rPr>
              <a:t>A</a:t>
            </a:r>
          </a:p>
        </p:txBody>
      </p:sp>
      <p:sp>
        <p:nvSpPr>
          <p:cNvPr id="47" name="TextBox 46"/>
          <p:cNvSpPr txBox="1"/>
          <p:nvPr/>
        </p:nvSpPr>
        <p:spPr>
          <a:xfrm rot="19620000">
            <a:off x="6600099" y="1077392"/>
            <a:ext cx="641094" cy="461665"/>
          </a:xfrm>
          <a:prstGeom prst="rect">
            <a:avLst/>
          </a:prstGeom>
          <a:noFill/>
        </p:spPr>
        <p:txBody>
          <a:bodyPr wrap="square" rtlCol="0">
            <a:spAutoFit/>
          </a:bodyPr>
          <a:lstStyle/>
          <a:p>
            <a:pPr algn="ctr"/>
            <a:r>
              <a:rPr lang="en-US" sz="2400" dirty="0">
                <a:solidFill>
                  <a:srgbClr val="0070C0"/>
                </a:solidFill>
                <a:latin typeface="+mj-lt"/>
              </a:rPr>
              <a:t>F</a:t>
            </a:r>
          </a:p>
        </p:txBody>
      </p:sp>
      <p:sp>
        <p:nvSpPr>
          <p:cNvPr id="48" name="TextBox 47"/>
          <p:cNvSpPr txBox="1"/>
          <p:nvPr/>
        </p:nvSpPr>
        <p:spPr>
          <a:xfrm rot="19620000">
            <a:off x="8082755" y="1088136"/>
            <a:ext cx="545048" cy="461665"/>
          </a:xfrm>
          <a:prstGeom prst="rect">
            <a:avLst/>
          </a:prstGeom>
          <a:noFill/>
        </p:spPr>
        <p:txBody>
          <a:bodyPr wrap="square" rtlCol="0">
            <a:spAutoFit/>
          </a:bodyPr>
          <a:lstStyle/>
          <a:p>
            <a:pPr algn="ctr"/>
            <a:r>
              <a:rPr lang="en-US" sz="2400" dirty="0">
                <a:solidFill>
                  <a:srgbClr val="0070C0"/>
                </a:solidFill>
                <a:latin typeface="+mj-lt"/>
              </a:rPr>
              <a:t>I</a:t>
            </a:r>
          </a:p>
        </p:txBody>
      </p:sp>
      <p:sp>
        <p:nvSpPr>
          <p:cNvPr id="49" name="TextBox 48"/>
          <p:cNvSpPr txBox="1"/>
          <p:nvPr/>
        </p:nvSpPr>
        <p:spPr>
          <a:xfrm>
            <a:off x="5989320" y="1367135"/>
            <a:ext cx="811092" cy="461665"/>
          </a:xfrm>
          <a:prstGeom prst="rect">
            <a:avLst/>
          </a:prstGeom>
          <a:noFill/>
        </p:spPr>
        <p:txBody>
          <a:bodyPr wrap="square" rtlCol="0">
            <a:spAutoFit/>
          </a:bodyPr>
          <a:lstStyle/>
          <a:p>
            <a:pPr algn="ctr"/>
            <a:r>
              <a:rPr lang="en-US" sz="2400" dirty="0">
                <a:solidFill>
                  <a:srgbClr val="0070C0"/>
                </a:solidFill>
                <a:latin typeface="+mj-lt"/>
              </a:rPr>
              <a:t>CV</a:t>
            </a:r>
          </a:p>
        </p:txBody>
      </p:sp>
      <p:sp>
        <p:nvSpPr>
          <p:cNvPr id="50" name="TextBox 49"/>
          <p:cNvSpPr txBox="1"/>
          <p:nvPr/>
        </p:nvSpPr>
        <p:spPr>
          <a:xfrm>
            <a:off x="6089904" y="1976735"/>
            <a:ext cx="672246" cy="461665"/>
          </a:xfrm>
          <a:prstGeom prst="rect">
            <a:avLst/>
          </a:prstGeom>
          <a:noFill/>
        </p:spPr>
        <p:txBody>
          <a:bodyPr wrap="square" rtlCol="0">
            <a:spAutoFit/>
          </a:bodyPr>
          <a:lstStyle/>
          <a:p>
            <a:pPr algn="ctr"/>
            <a:r>
              <a:rPr lang="en-US" sz="2400" dirty="0">
                <a:solidFill>
                  <a:srgbClr val="0070C0"/>
                </a:solidFill>
                <a:latin typeface="+mj-lt"/>
              </a:rPr>
              <a:t>SP</a:t>
            </a:r>
          </a:p>
        </p:txBody>
      </p:sp>
      <p:sp>
        <p:nvSpPr>
          <p:cNvPr id="51" name="TextBox 50"/>
          <p:cNvSpPr txBox="1"/>
          <p:nvPr/>
        </p:nvSpPr>
        <p:spPr>
          <a:xfrm>
            <a:off x="6071616" y="1671935"/>
            <a:ext cx="653405" cy="461665"/>
          </a:xfrm>
          <a:prstGeom prst="rect">
            <a:avLst/>
          </a:prstGeom>
          <a:noFill/>
        </p:spPr>
        <p:txBody>
          <a:bodyPr wrap="square" rtlCol="0">
            <a:spAutoFit/>
          </a:bodyPr>
          <a:lstStyle/>
          <a:p>
            <a:pPr algn="ctr"/>
            <a:r>
              <a:rPr lang="en-US" sz="2400" dirty="0">
                <a:solidFill>
                  <a:srgbClr val="0070C0"/>
                </a:solidFill>
                <a:latin typeface="+mj-lt"/>
              </a:rPr>
              <a:t>SQ</a:t>
            </a:r>
          </a:p>
        </p:txBody>
      </p:sp>
      <p:sp>
        <p:nvSpPr>
          <p:cNvPr id="52" name="TextBox 51"/>
          <p:cNvSpPr txBox="1"/>
          <p:nvPr/>
        </p:nvSpPr>
        <p:spPr>
          <a:xfrm>
            <a:off x="6071616" y="2286000"/>
            <a:ext cx="687466" cy="461665"/>
          </a:xfrm>
          <a:prstGeom prst="rect">
            <a:avLst/>
          </a:prstGeom>
          <a:noFill/>
        </p:spPr>
        <p:txBody>
          <a:bodyPr wrap="square" rtlCol="0">
            <a:spAutoFit/>
          </a:bodyPr>
          <a:lstStyle/>
          <a:p>
            <a:pPr algn="ctr"/>
            <a:r>
              <a:rPr lang="en-US" sz="2400" dirty="0">
                <a:solidFill>
                  <a:srgbClr val="0070C0"/>
                </a:solidFill>
                <a:latin typeface="+mj-lt"/>
              </a:rPr>
              <a:t>TB</a:t>
            </a:r>
          </a:p>
        </p:txBody>
      </p:sp>
      <p:sp>
        <p:nvSpPr>
          <p:cNvPr id="53" name="TextBox 52"/>
          <p:cNvSpPr txBox="1"/>
          <p:nvPr/>
        </p:nvSpPr>
        <p:spPr>
          <a:xfrm>
            <a:off x="6019800" y="2590800"/>
            <a:ext cx="746561" cy="461665"/>
          </a:xfrm>
          <a:prstGeom prst="rect">
            <a:avLst/>
          </a:prstGeom>
          <a:noFill/>
        </p:spPr>
        <p:txBody>
          <a:bodyPr wrap="square" rtlCol="0">
            <a:spAutoFit/>
          </a:bodyPr>
          <a:lstStyle/>
          <a:p>
            <a:pPr algn="ctr"/>
            <a:r>
              <a:rPr lang="en-US" sz="2400" dirty="0">
                <a:solidFill>
                  <a:srgbClr val="0070C0"/>
                </a:solidFill>
                <a:latin typeface="+mj-lt"/>
              </a:rPr>
              <a:t>CE</a:t>
            </a:r>
          </a:p>
        </p:txBody>
      </p:sp>
    </p:spTree>
    <p:extLst>
      <p:ext uri="{BB962C8B-B14F-4D97-AF65-F5344CB8AC3E}">
        <p14:creationId xmlns:p14="http://schemas.microsoft.com/office/powerpoint/2010/main" val="245703418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D678A-B862-404E-BF5D-C483C8C5E9EF}"/>
              </a:ext>
            </a:extLst>
          </p:cNvPr>
          <p:cNvSpPr>
            <a:spLocks noGrp="1"/>
          </p:cNvSpPr>
          <p:nvPr>
            <p:ph type="title"/>
          </p:nvPr>
        </p:nvSpPr>
        <p:spPr/>
        <p:txBody>
          <a:bodyPr/>
          <a:lstStyle/>
          <a:p>
            <a:r>
              <a:rPr lang="en-US" dirty="0"/>
              <a:t>Chapter 4 Material</a:t>
            </a:r>
          </a:p>
        </p:txBody>
      </p:sp>
      <p:sp>
        <p:nvSpPr>
          <p:cNvPr id="3" name="Content Placeholder 2">
            <a:extLst>
              <a:ext uri="{FF2B5EF4-FFF2-40B4-BE49-F238E27FC236}">
                <a16:creationId xmlns:a16="http://schemas.microsoft.com/office/drawing/2014/main" id="{1270E4B0-37E9-48FF-AC9B-510806805E9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2344465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B3525-87E8-4067-BB4C-CBA72D946A47}"/>
              </a:ext>
            </a:extLst>
          </p:cNvPr>
          <p:cNvSpPr>
            <a:spLocks noGrp="1"/>
          </p:cNvSpPr>
          <p:nvPr>
            <p:ph type="title"/>
          </p:nvPr>
        </p:nvSpPr>
        <p:spPr/>
        <p:txBody>
          <a:bodyPr/>
          <a:lstStyle/>
          <a:p>
            <a:r>
              <a:rPr lang="en-US" dirty="0"/>
              <a:t>Break One at a Time Retrofits</a:t>
            </a:r>
          </a:p>
        </p:txBody>
      </p:sp>
      <p:pic>
        <p:nvPicPr>
          <p:cNvPr id="5" name="Content Placeholder 4">
            <a:extLst>
              <a:ext uri="{FF2B5EF4-FFF2-40B4-BE49-F238E27FC236}">
                <a16:creationId xmlns:a16="http://schemas.microsoft.com/office/drawing/2014/main" id="{65ED7252-3CFD-44FE-AF28-E8E953F578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381" y="1079864"/>
            <a:ext cx="8573238" cy="5778136"/>
          </a:xfrm>
        </p:spPr>
      </p:pic>
      <p:sp>
        <p:nvSpPr>
          <p:cNvPr id="6" name="TextBox 5">
            <a:extLst>
              <a:ext uri="{FF2B5EF4-FFF2-40B4-BE49-F238E27FC236}">
                <a16:creationId xmlns:a16="http://schemas.microsoft.com/office/drawing/2014/main" id="{1CC6D729-3633-4158-8DB4-E17A347DD563}"/>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spTree>
    <p:extLst>
      <p:ext uri="{BB962C8B-B14F-4D97-AF65-F5344CB8AC3E}">
        <p14:creationId xmlns:p14="http://schemas.microsoft.com/office/powerpoint/2010/main" val="9110960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AE379-D241-4CF7-A086-364D55E48C3E}"/>
              </a:ext>
            </a:extLst>
          </p:cNvPr>
          <p:cNvSpPr>
            <a:spLocks noGrp="1"/>
          </p:cNvSpPr>
          <p:nvPr>
            <p:ph type="title"/>
          </p:nvPr>
        </p:nvSpPr>
        <p:spPr/>
        <p:txBody>
          <a:bodyPr/>
          <a:lstStyle/>
          <a:p>
            <a:r>
              <a:rPr lang="en-US" dirty="0"/>
              <a:t>TPPF Retrofits</a:t>
            </a:r>
          </a:p>
        </p:txBody>
      </p:sp>
      <p:pic>
        <p:nvPicPr>
          <p:cNvPr id="5" name="Content Placeholder 4">
            <a:extLst>
              <a:ext uri="{FF2B5EF4-FFF2-40B4-BE49-F238E27FC236}">
                <a16:creationId xmlns:a16="http://schemas.microsoft.com/office/drawing/2014/main" id="{CFCE46B1-609A-468C-AB30-30EA23C564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734" y="1078992"/>
            <a:ext cx="8574532" cy="5779008"/>
          </a:xfrm>
        </p:spPr>
      </p:pic>
      <p:sp>
        <p:nvSpPr>
          <p:cNvPr id="6" name="TextBox 5">
            <a:extLst>
              <a:ext uri="{FF2B5EF4-FFF2-40B4-BE49-F238E27FC236}">
                <a16:creationId xmlns:a16="http://schemas.microsoft.com/office/drawing/2014/main" id="{56FE5E9F-C36E-4FD7-9E91-B2526445AC8C}"/>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spTree>
    <p:extLst>
      <p:ext uri="{BB962C8B-B14F-4D97-AF65-F5344CB8AC3E}">
        <p14:creationId xmlns:p14="http://schemas.microsoft.com/office/powerpoint/2010/main" val="22895781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1EB60-A70C-4907-A1DF-0E123E847A2B}"/>
              </a:ext>
            </a:extLst>
          </p:cNvPr>
          <p:cNvSpPr>
            <a:spLocks noGrp="1"/>
          </p:cNvSpPr>
          <p:nvPr>
            <p:ph type="title"/>
          </p:nvPr>
        </p:nvSpPr>
        <p:spPr/>
        <p:txBody>
          <a:bodyPr/>
          <a:lstStyle/>
          <a:p>
            <a:r>
              <a:rPr lang="en-US" dirty="0"/>
              <a:t>Combined Measure Retrofits</a:t>
            </a:r>
          </a:p>
        </p:txBody>
      </p:sp>
      <p:pic>
        <p:nvPicPr>
          <p:cNvPr id="5" name="Content Placeholder 4">
            <a:extLst>
              <a:ext uri="{FF2B5EF4-FFF2-40B4-BE49-F238E27FC236}">
                <a16:creationId xmlns:a16="http://schemas.microsoft.com/office/drawing/2014/main" id="{05380F10-4FE5-415F-ACFD-FCB5262A15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734" y="1078992"/>
            <a:ext cx="8574532" cy="5779008"/>
          </a:xfrm>
        </p:spPr>
      </p:pic>
      <p:pic>
        <p:nvPicPr>
          <p:cNvPr id="7" name="Picture 6">
            <a:extLst>
              <a:ext uri="{FF2B5EF4-FFF2-40B4-BE49-F238E27FC236}">
                <a16:creationId xmlns:a16="http://schemas.microsoft.com/office/drawing/2014/main" id="{E7ACF58D-6C1A-480B-B516-1B11FDAC52CB}"/>
              </a:ext>
            </a:extLst>
          </p:cNvPr>
          <p:cNvPicPr>
            <a:picLocks noChangeAspect="1"/>
          </p:cNvPicPr>
          <p:nvPr/>
        </p:nvPicPr>
        <p:blipFill rotWithShape="1">
          <a:blip r:embed="rId3">
            <a:extLst>
              <a:ext uri="{28A0092B-C50C-407E-A947-70E740481C1C}">
                <a14:useLocalDpi xmlns:a14="http://schemas.microsoft.com/office/drawing/2010/main" val="0"/>
              </a:ext>
            </a:extLst>
          </a:blip>
          <a:srcRect l="36851" t="10794" b="11873"/>
          <a:stretch/>
        </p:blipFill>
        <p:spPr>
          <a:xfrm>
            <a:off x="468115" y="3311942"/>
            <a:ext cx="1463238" cy="1384663"/>
          </a:xfrm>
          <a:prstGeom prst="rect">
            <a:avLst/>
          </a:prstGeom>
        </p:spPr>
      </p:pic>
      <p:pic>
        <p:nvPicPr>
          <p:cNvPr id="9" name="Picture 8">
            <a:extLst>
              <a:ext uri="{FF2B5EF4-FFF2-40B4-BE49-F238E27FC236}">
                <a16:creationId xmlns:a16="http://schemas.microsoft.com/office/drawing/2014/main" id="{06AB03B4-A8D1-4AE6-B7B2-EBF989C8E0CF}"/>
              </a:ext>
            </a:extLst>
          </p:cNvPr>
          <p:cNvPicPr>
            <a:picLocks noChangeAspect="1"/>
          </p:cNvPicPr>
          <p:nvPr/>
        </p:nvPicPr>
        <p:blipFill rotWithShape="1">
          <a:blip r:embed="rId4">
            <a:extLst>
              <a:ext uri="{28A0092B-C50C-407E-A947-70E740481C1C}">
                <a14:useLocalDpi xmlns:a14="http://schemas.microsoft.com/office/drawing/2010/main" val="0"/>
              </a:ext>
            </a:extLst>
          </a:blip>
          <a:srcRect l="36957" t="10870" r="-198" b="11892"/>
          <a:stretch/>
        </p:blipFill>
        <p:spPr>
          <a:xfrm>
            <a:off x="468115" y="1487206"/>
            <a:ext cx="1463040" cy="1380744"/>
          </a:xfrm>
          <a:prstGeom prst="rect">
            <a:avLst/>
          </a:prstGeom>
        </p:spPr>
      </p:pic>
      <p:sp>
        <p:nvSpPr>
          <p:cNvPr id="10" name="TextBox 9">
            <a:extLst>
              <a:ext uri="{FF2B5EF4-FFF2-40B4-BE49-F238E27FC236}">
                <a16:creationId xmlns:a16="http://schemas.microsoft.com/office/drawing/2014/main" id="{2F4A52ED-17B8-43E7-BDEA-C95AF6B5CD4A}"/>
              </a:ext>
            </a:extLst>
          </p:cNvPr>
          <p:cNvSpPr txBox="1"/>
          <p:nvPr/>
        </p:nvSpPr>
        <p:spPr>
          <a:xfrm>
            <a:off x="242482" y="1025541"/>
            <a:ext cx="1914307" cy="461665"/>
          </a:xfrm>
          <a:prstGeom prst="rect">
            <a:avLst/>
          </a:prstGeom>
          <a:solidFill>
            <a:schemeClr val="bg1"/>
          </a:solidFill>
        </p:spPr>
        <p:txBody>
          <a:bodyPr wrap="none" rtlCol="0">
            <a:spAutoFit/>
          </a:bodyPr>
          <a:lstStyle/>
          <a:p>
            <a:pPr algn="ctr"/>
            <a:r>
              <a:rPr lang="en-US" sz="2400" dirty="0">
                <a:solidFill>
                  <a:schemeClr val="accent2"/>
                </a:solidFill>
                <a:latin typeface="+mj-lt"/>
              </a:rPr>
              <a:t>One at a time</a:t>
            </a:r>
          </a:p>
        </p:txBody>
      </p:sp>
      <p:sp>
        <p:nvSpPr>
          <p:cNvPr id="11" name="TextBox 10">
            <a:extLst>
              <a:ext uri="{FF2B5EF4-FFF2-40B4-BE49-F238E27FC236}">
                <a16:creationId xmlns:a16="http://schemas.microsoft.com/office/drawing/2014/main" id="{9F99C13D-872C-4DDB-9458-8AE91965D207}"/>
              </a:ext>
            </a:extLst>
          </p:cNvPr>
          <p:cNvSpPr txBox="1"/>
          <p:nvPr/>
        </p:nvSpPr>
        <p:spPr>
          <a:xfrm>
            <a:off x="785097" y="2850277"/>
            <a:ext cx="829073" cy="461665"/>
          </a:xfrm>
          <a:prstGeom prst="rect">
            <a:avLst/>
          </a:prstGeom>
          <a:solidFill>
            <a:schemeClr val="bg1"/>
          </a:solidFill>
        </p:spPr>
        <p:txBody>
          <a:bodyPr wrap="none" rtlCol="0">
            <a:spAutoFit/>
          </a:bodyPr>
          <a:lstStyle/>
          <a:p>
            <a:pPr algn="ctr"/>
            <a:r>
              <a:rPr lang="en-US" sz="2400" dirty="0">
                <a:solidFill>
                  <a:schemeClr val="accent2"/>
                </a:solidFill>
                <a:latin typeface="+mj-lt"/>
              </a:rPr>
              <a:t>TPPF</a:t>
            </a:r>
          </a:p>
        </p:txBody>
      </p:sp>
      <p:sp>
        <p:nvSpPr>
          <p:cNvPr id="12" name="TextBox 11">
            <a:extLst>
              <a:ext uri="{FF2B5EF4-FFF2-40B4-BE49-F238E27FC236}">
                <a16:creationId xmlns:a16="http://schemas.microsoft.com/office/drawing/2014/main" id="{623F2E4E-5BBE-497B-AB8E-DA92FE585D57}"/>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spTree>
    <p:extLst>
      <p:ext uri="{BB962C8B-B14F-4D97-AF65-F5344CB8AC3E}">
        <p14:creationId xmlns:p14="http://schemas.microsoft.com/office/powerpoint/2010/main" val="3700572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62BDF-95F5-42A1-ABE9-3055F9113AEA}"/>
              </a:ext>
            </a:extLst>
          </p:cNvPr>
          <p:cNvSpPr>
            <a:spLocks noGrp="1"/>
          </p:cNvSpPr>
          <p:nvPr>
            <p:ph type="title"/>
          </p:nvPr>
        </p:nvSpPr>
        <p:spPr/>
        <p:txBody>
          <a:bodyPr/>
          <a:lstStyle/>
          <a:p>
            <a:r>
              <a:rPr lang="en-US" dirty="0"/>
              <a:t>Water Networks</a:t>
            </a:r>
          </a:p>
        </p:txBody>
      </p:sp>
      <p:cxnSp>
        <p:nvCxnSpPr>
          <p:cNvPr id="7" name="Straight Connector 6">
            <a:extLst>
              <a:ext uri="{FF2B5EF4-FFF2-40B4-BE49-F238E27FC236}">
                <a16:creationId xmlns:a16="http://schemas.microsoft.com/office/drawing/2014/main" id="{58FD09A8-58CC-40BA-85B5-E34EFC869FC3}"/>
              </a:ext>
            </a:extLst>
          </p:cNvPr>
          <p:cNvCxnSpPr>
            <a:cxnSpLocks/>
          </p:cNvCxnSpPr>
          <p:nvPr/>
        </p:nvCxnSpPr>
        <p:spPr bwMode="auto">
          <a:xfrm>
            <a:off x="5011248" y="2023019"/>
            <a:ext cx="0" cy="877567"/>
          </a:xfrm>
          <a:prstGeom prst="line">
            <a:avLst/>
          </a:prstGeom>
          <a:noFill/>
          <a:ln w="38100" cap="flat" cmpd="sng" algn="ctr">
            <a:solidFill>
              <a:schemeClr val="tx1"/>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63FD1132-4CE2-4DE6-8835-B35924C2EEDD}"/>
              </a:ext>
            </a:extLst>
          </p:cNvPr>
          <p:cNvCxnSpPr>
            <a:cxnSpLocks/>
          </p:cNvCxnSpPr>
          <p:nvPr/>
        </p:nvCxnSpPr>
        <p:spPr bwMode="auto">
          <a:xfrm flipH="1">
            <a:off x="4125378" y="2009306"/>
            <a:ext cx="5382" cy="891279"/>
          </a:xfrm>
          <a:prstGeom prst="line">
            <a:avLst/>
          </a:prstGeom>
          <a:noFill/>
          <a:ln w="38100"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AFADD52F-6EB7-4122-B9FF-0E667CE728D7}"/>
              </a:ext>
            </a:extLst>
          </p:cNvPr>
          <p:cNvCxnSpPr>
            <a:cxnSpLocks/>
          </p:cNvCxnSpPr>
          <p:nvPr/>
        </p:nvCxnSpPr>
        <p:spPr bwMode="auto">
          <a:xfrm>
            <a:off x="2883899" y="3603997"/>
            <a:ext cx="1688101" cy="0"/>
          </a:xfrm>
          <a:prstGeom prst="line">
            <a:avLst/>
          </a:prstGeom>
          <a:noFill/>
          <a:ln w="38100" cap="flat" cmpd="sng" algn="ctr">
            <a:solidFill>
              <a:schemeClr val="tx1"/>
            </a:solidFill>
            <a:prstDash val="solid"/>
            <a:round/>
            <a:headEnd type="none" w="med" len="med"/>
            <a:tailEnd type="none" w="med" len="med"/>
          </a:ln>
          <a:effectLst/>
        </p:spPr>
      </p:cxnSp>
      <p:sp>
        <p:nvSpPr>
          <p:cNvPr id="10" name="Arc 9">
            <a:extLst>
              <a:ext uri="{FF2B5EF4-FFF2-40B4-BE49-F238E27FC236}">
                <a16:creationId xmlns:a16="http://schemas.microsoft.com/office/drawing/2014/main" id="{1791DA37-5AB6-4892-A6DD-90B36DAB305A}"/>
              </a:ext>
            </a:extLst>
          </p:cNvPr>
          <p:cNvSpPr/>
          <p:nvPr/>
        </p:nvSpPr>
        <p:spPr bwMode="auto">
          <a:xfrm>
            <a:off x="2890766" y="2735908"/>
            <a:ext cx="3369335" cy="1706264"/>
          </a:xfrm>
          <a:prstGeom prst="arc">
            <a:avLst>
              <a:gd name="adj1" fmla="val 21597160"/>
              <a:gd name="adj2" fmla="val 10798261"/>
            </a:avLst>
          </a:prstGeom>
          <a:no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11" name="Straight Connector 10">
            <a:extLst>
              <a:ext uri="{FF2B5EF4-FFF2-40B4-BE49-F238E27FC236}">
                <a16:creationId xmlns:a16="http://schemas.microsoft.com/office/drawing/2014/main" id="{7173637D-8782-494D-9244-BC1296B8D8A5}"/>
              </a:ext>
            </a:extLst>
          </p:cNvPr>
          <p:cNvCxnSpPr/>
          <p:nvPr/>
        </p:nvCxnSpPr>
        <p:spPr bwMode="auto">
          <a:xfrm>
            <a:off x="4125377" y="2900586"/>
            <a:ext cx="885871" cy="0"/>
          </a:xfrm>
          <a:prstGeom prst="line">
            <a:avLst/>
          </a:prstGeom>
          <a:noFill/>
          <a:ln w="38100" cap="flat" cmpd="sng" algn="ctr">
            <a:solidFill>
              <a:schemeClr val="tx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11C2A825-E0B6-4C5E-B3D1-8B97B0C22B65}"/>
              </a:ext>
            </a:extLst>
          </p:cNvPr>
          <p:cNvCxnSpPr>
            <a:cxnSpLocks/>
          </p:cNvCxnSpPr>
          <p:nvPr/>
        </p:nvCxnSpPr>
        <p:spPr bwMode="auto">
          <a:xfrm>
            <a:off x="4125377" y="2900586"/>
            <a:ext cx="446623" cy="703411"/>
          </a:xfrm>
          <a:prstGeom prst="line">
            <a:avLst/>
          </a:prstGeom>
          <a:noFill/>
          <a:ln w="38100"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1678CF8E-C6BC-4607-988A-FD0F3355B2CC}"/>
              </a:ext>
            </a:extLst>
          </p:cNvPr>
          <p:cNvCxnSpPr>
            <a:cxnSpLocks/>
          </p:cNvCxnSpPr>
          <p:nvPr/>
        </p:nvCxnSpPr>
        <p:spPr bwMode="auto">
          <a:xfrm flipH="1">
            <a:off x="4572000" y="2900586"/>
            <a:ext cx="439248" cy="703411"/>
          </a:xfrm>
          <a:prstGeom prst="line">
            <a:avLst/>
          </a:prstGeom>
          <a:noFill/>
          <a:ln w="38100"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E356C374-6FAA-4BB7-A147-80DD2E60CD50}"/>
              </a:ext>
            </a:extLst>
          </p:cNvPr>
          <p:cNvCxnSpPr>
            <a:cxnSpLocks/>
          </p:cNvCxnSpPr>
          <p:nvPr/>
        </p:nvCxnSpPr>
        <p:spPr bwMode="auto">
          <a:xfrm>
            <a:off x="4572000" y="3603997"/>
            <a:ext cx="1688101" cy="0"/>
          </a:xfrm>
          <a:prstGeom prst="line">
            <a:avLst/>
          </a:prstGeom>
          <a:noFill/>
          <a:ln w="38100"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B1DA7BA2-3A03-435C-8261-18BBE1C89058}"/>
              </a:ext>
            </a:extLst>
          </p:cNvPr>
          <p:cNvCxnSpPr>
            <a:cxnSpLocks/>
          </p:cNvCxnSpPr>
          <p:nvPr/>
        </p:nvCxnSpPr>
        <p:spPr bwMode="auto">
          <a:xfrm>
            <a:off x="3813306" y="4578485"/>
            <a:ext cx="458124" cy="330741"/>
          </a:xfrm>
          <a:prstGeom prst="line">
            <a:avLst/>
          </a:prstGeom>
          <a:noFill/>
          <a:ln w="19050" cap="flat" cmpd="sng" algn="ctr">
            <a:solidFill>
              <a:schemeClr val="tx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B1B05870-1118-420B-B21C-9A3190757D98}"/>
              </a:ext>
            </a:extLst>
          </p:cNvPr>
          <p:cNvSpPr txBox="1"/>
          <p:nvPr/>
        </p:nvSpPr>
        <p:spPr>
          <a:xfrm>
            <a:off x="4271430" y="4786138"/>
            <a:ext cx="1290418" cy="400110"/>
          </a:xfrm>
          <a:prstGeom prst="rect">
            <a:avLst/>
          </a:prstGeom>
          <a:solidFill>
            <a:schemeClr val="bg1"/>
          </a:solidFill>
        </p:spPr>
        <p:txBody>
          <a:bodyPr wrap="none" rtlCol="0">
            <a:spAutoFit/>
          </a:bodyPr>
          <a:lstStyle/>
          <a:p>
            <a:pPr algn="ctr"/>
            <a:r>
              <a:rPr lang="en-US" sz="2000" dirty="0">
                <a:solidFill>
                  <a:schemeClr val="accent2"/>
                </a:solidFill>
                <a:latin typeface="+mj-lt"/>
              </a:rPr>
              <a:t>Pipe Break</a:t>
            </a:r>
          </a:p>
        </p:txBody>
      </p:sp>
      <p:sp>
        <p:nvSpPr>
          <p:cNvPr id="25" name="Rectangle 24">
            <a:extLst>
              <a:ext uri="{FF2B5EF4-FFF2-40B4-BE49-F238E27FC236}">
                <a16:creationId xmlns:a16="http://schemas.microsoft.com/office/drawing/2014/main" id="{C37355CA-3A84-42D4-BD33-4A4B5732DE4D}"/>
              </a:ext>
            </a:extLst>
          </p:cNvPr>
          <p:cNvSpPr/>
          <p:nvPr/>
        </p:nvSpPr>
        <p:spPr bwMode="auto">
          <a:xfrm>
            <a:off x="3200400" y="4006750"/>
            <a:ext cx="540340" cy="435422"/>
          </a:xfrm>
          <a:prstGeom prst="rect">
            <a:avLst/>
          </a:prstGeom>
          <a:solidFill>
            <a:schemeClr val="bg1"/>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2" name="Freeform: Shape 21">
            <a:extLst>
              <a:ext uri="{FF2B5EF4-FFF2-40B4-BE49-F238E27FC236}">
                <a16:creationId xmlns:a16="http://schemas.microsoft.com/office/drawing/2014/main" id="{810B4F32-3E42-47EA-9108-DEBFDC13A6E7}"/>
              </a:ext>
            </a:extLst>
          </p:cNvPr>
          <p:cNvSpPr/>
          <p:nvPr/>
        </p:nvSpPr>
        <p:spPr bwMode="auto">
          <a:xfrm>
            <a:off x="3118349" y="4062272"/>
            <a:ext cx="622391" cy="2103120"/>
          </a:xfrm>
          <a:custGeom>
            <a:avLst/>
            <a:gdLst>
              <a:gd name="connsiteX0" fmla="*/ 156754 w 609600"/>
              <a:gd name="connsiteY0" fmla="*/ 0 h 1166948"/>
              <a:gd name="connsiteX1" fmla="*/ 148045 w 609600"/>
              <a:gd name="connsiteY1" fmla="*/ 191588 h 1166948"/>
              <a:gd name="connsiteX2" fmla="*/ 191588 w 609600"/>
              <a:gd name="connsiteY2" fmla="*/ 296091 h 1166948"/>
              <a:gd name="connsiteX3" fmla="*/ 209005 w 609600"/>
              <a:gd name="connsiteY3" fmla="*/ 374468 h 1166948"/>
              <a:gd name="connsiteX4" fmla="*/ 235131 w 609600"/>
              <a:gd name="connsiteY4" fmla="*/ 478971 h 1166948"/>
              <a:gd name="connsiteX5" fmla="*/ 235131 w 609600"/>
              <a:gd name="connsiteY5" fmla="*/ 478971 h 1166948"/>
              <a:gd name="connsiteX6" fmla="*/ 165462 w 609600"/>
              <a:gd name="connsiteY6" fmla="*/ 618308 h 1166948"/>
              <a:gd name="connsiteX7" fmla="*/ 87085 w 609600"/>
              <a:gd name="connsiteY7" fmla="*/ 687977 h 1166948"/>
              <a:gd name="connsiteX8" fmla="*/ 34834 w 609600"/>
              <a:gd name="connsiteY8" fmla="*/ 801188 h 1166948"/>
              <a:gd name="connsiteX9" fmla="*/ 8708 w 609600"/>
              <a:gd name="connsiteY9" fmla="*/ 879566 h 1166948"/>
              <a:gd name="connsiteX10" fmla="*/ 0 w 609600"/>
              <a:gd name="connsiteY10" fmla="*/ 957943 h 1166948"/>
              <a:gd name="connsiteX11" fmla="*/ 34834 w 609600"/>
              <a:gd name="connsiteY11" fmla="*/ 1062446 h 1166948"/>
              <a:gd name="connsiteX12" fmla="*/ 104502 w 609600"/>
              <a:gd name="connsiteY12" fmla="*/ 1097280 h 1166948"/>
              <a:gd name="connsiteX13" fmla="*/ 261257 w 609600"/>
              <a:gd name="connsiteY13" fmla="*/ 1166948 h 1166948"/>
              <a:gd name="connsiteX14" fmla="*/ 357051 w 609600"/>
              <a:gd name="connsiteY14" fmla="*/ 1166948 h 1166948"/>
              <a:gd name="connsiteX15" fmla="*/ 357051 w 609600"/>
              <a:gd name="connsiteY15" fmla="*/ 1166948 h 1166948"/>
              <a:gd name="connsiteX16" fmla="*/ 452845 w 609600"/>
              <a:gd name="connsiteY16" fmla="*/ 1132114 h 1166948"/>
              <a:gd name="connsiteX17" fmla="*/ 522514 w 609600"/>
              <a:gd name="connsiteY17" fmla="*/ 1071154 h 1166948"/>
              <a:gd name="connsiteX18" fmla="*/ 574765 w 609600"/>
              <a:gd name="connsiteY18" fmla="*/ 1001486 h 1166948"/>
              <a:gd name="connsiteX19" fmla="*/ 609600 w 609600"/>
              <a:gd name="connsiteY19" fmla="*/ 888274 h 1166948"/>
              <a:gd name="connsiteX20" fmla="*/ 566057 w 609600"/>
              <a:gd name="connsiteY20" fmla="*/ 775063 h 1166948"/>
              <a:gd name="connsiteX21" fmla="*/ 531222 w 609600"/>
              <a:gd name="connsiteY21" fmla="*/ 696686 h 1166948"/>
              <a:gd name="connsiteX22" fmla="*/ 478971 w 609600"/>
              <a:gd name="connsiteY22" fmla="*/ 600891 h 1166948"/>
              <a:gd name="connsiteX23" fmla="*/ 470262 w 609600"/>
              <a:gd name="connsiteY23" fmla="*/ 539931 h 1166948"/>
              <a:gd name="connsiteX24" fmla="*/ 461554 w 609600"/>
              <a:gd name="connsiteY24" fmla="*/ 478971 h 1166948"/>
              <a:gd name="connsiteX25" fmla="*/ 461554 w 609600"/>
              <a:gd name="connsiteY25" fmla="*/ 374468 h 1166948"/>
              <a:gd name="connsiteX26" fmla="*/ 470262 w 609600"/>
              <a:gd name="connsiteY26" fmla="*/ 313508 h 1166948"/>
              <a:gd name="connsiteX27" fmla="*/ 522514 w 609600"/>
              <a:gd name="connsiteY27" fmla="*/ 252548 h 1166948"/>
              <a:gd name="connsiteX28" fmla="*/ 531222 w 609600"/>
              <a:gd name="connsiteY28" fmla="*/ 243840 h 1166948"/>
              <a:gd name="connsiteX0" fmla="*/ 156754 w 609600"/>
              <a:gd name="connsiteY0" fmla="*/ 0 h 1166948"/>
              <a:gd name="connsiteX1" fmla="*/ 148045 w 609600"/>
              <a:gd name="connsiteY1" fmla="*/ 191588 h 1166948"/>
              <a:gd name="connsiteX2" fmla="*/ 191588 w 609600"/>
              <a:gd name="connsiteY2" fmla="*/ 296091 h 1166948"/>
              <a:gd name="connsiteX3" fmla="*/ 209005 w 609600"/>
              <a:gd name="connsiteY3" fmla="*/ 374468 h 1166948"/>
              <a:gd name="connsiteX4" fmla="*/ 235131 w 609600"/>
              <a:gd name="connsiteY4" fmla="*/ 478971 h 1166948"/>
              <a:gd name="connsiteX5" fmla="*/ 235131 w 609600"/>
              <a:gd name="connsiteY5" fmla="*/ 478971 h 1166948"/>
              <a:gd name="connsiteX6" fmla="*/ 165462 w 609600"/>
              <a:gd name="connsiteY6" fmla="*/ 618308 h 1166948"/>
              <a:gd name="connsiteX7" fmla="*/ 87085 w 609600"/>
              <a:gd name="connsiteY7" fmla="*/ 687977 h 1166948"/>
              <a:gd name="connsiteX8" fmla="*/ 34834 w 609600"/>
              <a:gd name="connsiteY8" fmla="*/ 801188 h 1166948"/>
              <a:gd name="connsiteX9" fmla="*/ 8708 w 609600"/>
              <a:gd name="connsiteY9" fmla="*/ 879566 h 1166948"/>
              <a:gd name="connsiteX10" fmla="*/ 0 w 609600"/>
              <a:gd name="connsiteY10" fmla="*/ 957943 h 1166948"/>
              <a:gd name="connsiteX11" fmla="*/ 34834 w 609600"/>
              <a:gd name="connsiteY11" fmla="*/ 1062446 h 1166948"/>
              <a:gd name="connsiteX12" fmla="*/ 104502 w 609600"/>
              <a:gd name="connsiteY12" fmla="*/ 1097280 h 1166948"/>
              <a:gd name="connsiteX13" fmla="*/ 261257 w 609600"/>
              <a:gd name="connsiteY13" fmla="*/ 1166948 h 1166948"/>
              <a:gd name="connsiteX14" fmla="*/ 357051 w 609600"/>
              <a:gd name="connsiteY14" fmla="*/ 1166948 h 1166948"/>
              <a:gd name="connsiteX15" fmla="*/ 357051 w 609600"/>
              <a:gd name="connsiteY15" fmla="*/ 1166948 h 1166948"/>
              <a:gd name="connsiteX16" fmla="*/ 452845 w 609600"/>
              <a:gd name="connsiteY16" fmla="*/ 1132114 h 1166948"/>
              <a:gd name="connsiteX17" fmla="*/ 522514 w 609600"/>
              <a:gd name="connsiteY17" fmla="*/ 1071154 h 1166948"/>
              <a:gd name="connsiteX18" fmla="*/ 574765 w 609600"/>
              <a:gd name="connsiteY18" fmla="*/ 1001486 h 1166948"/>
              <a:gd name="connsiteX19" fmla="*/ 609600 w 609600"/>
              <a:gd name="connsiteY19" fmla="*/ 888274 h 1166948"/>
              <a:gd name="connsiteX20" fmla="*/ 566057 w 609600"/>
              <a:gd name="connsiteY20" fmla="*/ 775063 h 1166948"/>
              <a:gd name="connsiteX21" fmla="*/ 531222 w 609600"/>
              <a:gd name="connsiteY21" fmla="*/ 696686 h 1166948"/>
              <a:gd name="connsiteX22" fmla="*/ 478971 w 609600"/>
              <a:gd name="connsiteY22" fmla="*/ 600891 h 1166948"/>
              <a:gd name="connsiteX23" fmla="*/ 470262 w 609600"/>
              <a:gd name="connsiteY23" fmla="*/ 539931 h 1166948"/>
              <a:gd name="connsiteX24" fmla="*/ 461554 w 609600"/>
              <a:gd name="connsiteY24" fmla="*/ 478971 h 1166948"/>
              <a:gd name="connsiteX25" fmla="*/ 461554 w 609600"/>
              <a:gd name="connsiteY25" fmla="*/ 374468 h 1166948"/>
              <a:gd name="connsiteX26" fmla="*/ 470262 w 609600"/>
              <a:gd name="connsiteY26" fmla="*/ 313508 h 1166948"/>
              <a:gd name="connsiteX27" fmla="*/ 522514 w 609600"/>
              <a:gd name="connsiteY27" fmla="*/ 252548 h 1166948"/>
              <a:gd name="connsiteX28" fmla="*/ 548639 w 609600"/>
              <a:gd name="connsiteY28" fmla="*/ 174171 h 1166948"/>
              <a:gd name="connsiteX0" fmla="*/ 156754 w 609600"/>
              <a:gd name="connsiteY0" fmla="*/ 0 h 1166948"/>
              <a:gd name="connsiteX1" fmla="*/ 148045 w 609600"/>
              <a:gd name="connsiteY1" fmla="*/ 191588 h 1166948"/>
              <a:gd name="connsiteX2" fmla="*/ 191588 w 609600"/>
              <a:gd name="connsiteY2" fmla="*/ 296091 h 1166948"/>
              <a:gd name="connsiteX3" fmla="*/ 209005 w 609600"/>
              <a:gd name="connsiteY3" fmla="*/ 374468 h 1166948"/>
              <a:gd name="connsiteX4" fmla="*/ 235131 w 609600"/>
              <a:gd name="connsiteY4" fmla="*/ 478971 h 1166948"/>
              <a:gd name="connsiteX5" fmla="*/ 235131 w 609600"/>
              <a:gd name="connsiteY5" fmla="*/ 478971 h 1166948"/>
              <a:gd name="connsiteX6" fmla="*/ 165462 w 609600"/>
              <a:gd name="connsiteY6" fmla="*/ 618308 h 1166948"/>
              <a:gd name="connsiteX7" fmla="*/ 87085 w 609600"/>
              <a:gd name="connsiteY7" fmla="*/ 687977 h 1166948"/>
              <a:gd name="connsiteX8" fmla="*/ 34834 w 609600"/>
              <a:gd name="connsiteY8" fmla="*/ 801188 h 1166948"/>
              <a:gd name="connsiteX9" fmla="*/ 8708 w 609600"/>
              <a:gd name="connsiteY9" fmla="*/ 879566 h 1166948"/>
              <a:gd name="connsiteX10" fmla="*/ 0 w 609600"/>
              <a:gd name="connsiteY10" fmla="*/ 957943 h 1166948"/>
              <a:gd name="connsiteX11" fmla="*/ 34834 w 609600"/>
              <a:gd name="connsiteY11" fmla="*/ 1062446 h 1166948"/>
              <a:gd name="connsiteX12" fmla="*/ 104502 w 609600"/>
              <a:gd name="connsiteY12" fmla="*/ 1097280 h 1166948"/>
              <a:gd name="connsiteX13" fmla="*/ 261257 w 609600"/>
              <a:gd name="connsiteY13" fmla="*/ 1166948 h 1166948"/>
              <a:gd name="connsiteX14" fmla="*/ 357051 w 609600"/>
              <a:gd name="connsiteY14" fmla="*/ 1166948 h 1166948"/>
              <a:gd name="connsiteX15" fmla="*/ 357051 w 609600"/>
              <a:gd name="connsiteY15" fmla="*/ 1166948 h 1166948"/>
              <a:gd name="connsiteX16" fmla="*/ 452845 w 609600"/>
              <a:gd name="connsiteY16" fmla="*/ 1132114 h 1166948"/>
              <a:gd name="connsiteX17" fmla="*/ 522514 w 609600"/>
              <a:gd name="connsiteY17" fmla="*/ 1071154 h 1166948"/>
              <a:gd name="connsiteX18" fmla="*/ 574765 w 609600"/>
              <a:gd name="connsiteY18" fmla="*/ 1001486 h 1166948"/>
              <a:gd name="connsiteX19" fmla="*/ 609600 w 609600"/>
              <a:gd name="connsiteY19" fmla="*/ 888274 h 1166948"/>
              <a:gd name="connsiteX20" fmla="*/ 566057 w 609600"/>
              <a:gd name="connsiteY20" fmla="*/ 775063 h 1166948"/>
              <a:gd name="connsiteX21" fmla="*/ 531222 w 609600"/>
              <a:gd name="connsiteY21" fmla="*/ 696686 h 1166948"/>
              <a:gd name="connsiteX22" fmla="*/ 478971 w 609600"/>
              <a:gd name="connsiteY22" fmla="*/ 600891 h 1166948"/>
              <a:gd name="connsiteX23" fmla="*/ 470262 w 609600"/>
              <a:gd name="connsiteY23" fmla="*/ 539931 h 1166948"/>
              <a:gd name="connsiteX24" fmla="*/ 461554 w 609600"/>
              <a:gd name="connsiteY24" fmla="*/ 478971 h 1166948"/>
              <a:gd name="connsiteX25" fmla="*/ 461554 w 609600"/>
              <a:gd name="connsiteY25" fmla="*/ 374468 h 1166948"/>
              <a:gd name="connsiteX26" fmla="*/ 470262 w 609600"/>
              <a:gd name="connsiteY26" fmla="*/ 313508 h 1166948"/>
              <a:gd name="connsiteX27" fmla="*/ 522514 w 609600"/>
              <a:gd name="connsiteY27" fmla="*/ 252548 h 1166948"/>
              <a:gd name="connsiteX28" fmla="*/ 165462 w 609600"/>
              <a:gd name="connsiteY28" fmla="*/ 8708 h 1166948"/>
              <a:gd name="connsiteX0" fmla="*/ 156754 w 609600"/>
              <a:gd name="connsiteY0" fmla="*/ 0 h 1166948"/>
              <a:gd name="connsiteX1" fmla="*/ 148045 w 609600"/>
              <a:gd name="connsiteY1" fmla="*/ 191588 h 1166948"/>
              <a:gd name="connsiteX2" fmla="*/ 191588 w 609600"/>
              <a:gd name="connsiteY2" fmla="*/ 296091 h 1166948"/>
              <a:gd name="connsiteX3" fmla="*/ 209005 w 609600"/>
              <a:gd name="connsiteY3" fmla="*/ 374468 h 1166948"/>
              <a:gd name="connsiteX4" fmla="*/ 235131 w 609600"/>
              <a:gd name="connsiteY4" fmla="*/ 478971 h 1166948"/>
              <a:gd name="connsiteX5" fmla="*/ 235131 w 609600"/>
              <a:gd name="connsiteY5" fmla="*/ 478971 h 1166948"/>
              <a:gd name="connsiteX6" fmla="*/ 165462 w 609600"/>
              <a:gd name="connsiteY6" fmla="*/ 618308 h 1166948"/>
              <a:gd name="connsiteX7" fmla="*/ 87085 w 609600"/>
              <a:gd name="connsiteY7" fmla="*/ 687977 h 1166948"/>
              <a:gd name="connsiteX8" fmla="*/ 34834 w 609600"/>
              <a:gd name="connsiteY8" fmla="*/ 801188 h 1166948"/>
              <a:gd name="connsiteX9" fmla="*/ 8708 w 609600"/>
              <a:gd name="connsiteY9" fmla="*/ 879566 h 1166948"/>
              <a:gd name="connsiteX10" fmla="*/ 0 w 609600"/>
              <a:gd name="connsiteY10" fmla="*/ 957943 h 1166948"/>
              <a:gd name="connsiteX11" fmla="*/ 34834 w 609600"/>
              <a:gd name="connsiteY11" fmla="*/ 1062446 h 1166948"/>
              <a:gd name="connsiteX12" fmla="*/ 104502 w 609600"/>
              <a:gd name="connsiteY12" fmla="*/ 1097280 h 1166948"/>
              <a:gd name="connsiteX13" fmla="*/ 261257 w 609600"/>
              <a:gd name="connsiteY13" fmla="*/ 1166948 h 1166948"/>
              <a:gd name="connsiteX14" fmla="*/ 357051 w 609600"/>
              <a:gd name="connsiteY14" fmla="*/ 1166948 h 1166948"/>
              <a:gd name="connsiteX15" fmla="*/ 357051 w 609600"/>
              <a:gd name="connsiteY15" fmla="*/ 1166948 h 1166948"/>
              <a:gd name="connsiteX16" fmla="*/ 452845 w 609600"/>
              <a:gd name="connsiteY16" fmla="*/ 1132114 h 1166948"/>
              <a:gd name="connsiteX17" fmla="*/ 522514 w 609600"/>
              <a:gd name="connsiteY17" fmla="*/ 1071154 h 1166948"/>
              <a:gd name="connsiteX18" fmla="*/ 574765 w 609600"/>
              <a:gd name="connsiteY18" fmla="*/ 1001486 h 1166948"/>
              <a:gd name="connsiteX19" fmla="*/ 609600 w 609600"/>
              <a:gd name="connsiteY19" fmla="*/ 888274 h 1166948"/>
              <a:gd name="connsiteX20" fmla="*/ 566057 w 609600"/>
              <a:gd name="connsiteY20" fmla="*/ 775063 h 1166948"/>
              <a:gd name="connsiteX21" fmla="*/ 531222 w 609600"/>
              <a:gd name="connsiteY21" fmla="*/ 696686 h 1166948"/>
              <a:gd name="connsiteX22" fmla="*/ 478971 w 609600"/>
              <a:gd name="connsiteY22" fmla="*/ 600891 h 1166948"/>
              <a:gd name="connsiteX23" fmla="*/ 470262 w 609600"/>
              <a:gd name="connsiteY23" fmla="*/ 539931 h 1166948"/>
              <a:gd name="connsiteX24" fmla="*/ 461554 w 609600"/>
              <a:gd name="connsiteY24" fmla="*/ 478971 h 1166948"/>
              <a:gd name="connsiteX25" fmla="*/ 461554 w 609600"/>
              <a:gd name="connsiteY25" fmla="*/ 374468 h 1166948"/>
              <a:gd name="connsiteX26" fmla="*/ 470262 w 609600"/>
              <a:gd name="connsiteY26" fmla="*/ 313508 h 1166948"/>
              <a:gd name="connsiteX27" fmla="*/ 574766 w 609600"/>
              <a:gd name="connsiteY27" fmla="*/ 156753 h 1166948"/>
              <a:gd name="connsiteX28" fmla="*/ 165462 w 609600"/>
              <a:gd name="connsiteY28" fmla="*/ 8708 h 1166948"/>
              <a:gd name="connsiteX0" fmla="*/ 156754 w 609600"/>
              <a:gd name="connsiteY0" fmla="*/ 0 h 1166948"/>
              <a:gd name="connsiteX1" fmla="*/ 148045 w 609600"/>
              <a:gd name="connsiteY1" fmla="*/ 191588 h 1166948"/>
              <a:gd name="connsiteX2" fmla="*/ 191588 w 609600"/>
              <a:gd name="connsiteY2" fmla="*/ 296091 h 1166948"/>
              <a:gd name="connsiteX3" fmla="*/ 209005 w 609600"/>
              <a:gd name="connsiteY3" fmla="*/ 374468 h 1166948"/>
              <a:gd name="connsiteX4" fmla="*/ 235131 w 609600"/>
              <a:gd name="connsiteY4" fmla="*/ 478971 h 1166948"/>
              <a:gd name="connsiteX5" fmla="*/ 235131 w 609600"/>
              <a:gd name="connsiteY5" fmla="*/ 478971 h 1166948"/>
              <a:gd name="connsiteX6" fmla="*/ 165462 w 609600"/>
              <a:gd name="connsiteY6" fmla="*/ 618308 h 1166948"/>
              <a:gd name="connsiteX7" fmla="*/ 87085 w 609600"/>
              <a:gd name="connsiteY7" fmla="*/ 687977 h 1166948"/>
              <a:gd name="connsiteX8" fmla="*/ 34834 w 609600"/>
              <a:gd name="connsiteY8" fmla="*/ 801188 h 1166948"/>
              <a:gd name="connsiteX9" fmla="*/ 8708 w 609600"/>
              <a:gd name="connsiteY9" fmla="*/ 879566 h 1166948"/>
              <a:gd name="connsiteX10" fmla="*/ 0 w 609600"/>
              <a:gd name="connsiteY10" fmla="*/ 957943 h 1166948"/>
              <a:gd name="connsiteX11" fmla="*/ 34834 w 609600"/>
              <a:gd name="connsiteY11" fmla="*/ 1062446 h 1166948"/>
              <a:gd name="connsiteX12" fmla="*/ 104502 w 609600"/>
              <a:gd name="connsiteY12" fmla="*/ 1097280 h 1166948"/>
              <a:gd name="connsiteX13" fmla="*/ 261257 w 609600"/>
              <a:gd name="connsiteY13" fmla="*/ 1166948 h 1166948"/>
              <a:gd name="connsiteX14" fmla="*/ 357051 w 609600"/>
              <a:gd name="connsiteY14" fmla="*/ 1166948 h 1166948"/>
              <a:gd name="connsiteX15" fmla="*/ 357051 w 609600"/>
              <a:gd name="connsiteY15" fmla="*/ 1166948 h 1166948"/>
              <a:gd name="connsiteX16" fmla="*/ 452845 w 609600"/>
              <a:gd name="connsiteY16" fmla="*/ 1132114 h 1166948"/>
              <a:gd name="connsiteX17" fmla="*/ 522514 w 609600"/>
              <a:gd name="connsiteY17" fmla="*/ 1071154 h 1166948"/>
              <a:gd name="connsiteX18" fmla="*/ 574765 w 609600"/>
              <a:gd name="connsiteY18" fmla="*/ 1001486 h 1166948"/>
              <a:gd name="connsiteX19" fmla="*/ 609600 w 609600"/>
              <a:gd name="connsiteY19" fmla="*/ 888274 h 1166948"/>
              <a:gd name="connsiteX20" fmla="*/ 566057 w 609600"/>
              <a:gd name="connsiteY20" fmla="*/ 775063 h 1166948"/>
              <a:gd name="connsiteX21" fmla="*/ 531222 w 609600"/>
              <a:gd name="connsiteY21" fmla="*/ 696686 h 1166948"/>
              <a:gd name="connsiteX22" fmla="*/ 478971 w 609600"/>
              <a:gd name="connsiteY22" fmla="*/ 600891 h 1166948"/>
              <a:gd name="connsiteX23" fmla="*/ 470262 w 609600"/>
              <a:gd name="connsiteY23" fmla="*/ 539931 h 1166948"/>
              <a:gd name="connsiteX24" fmla="*/ 461554 w 609600"/>
              <a:gd name="connsiteY24" fmla="*/ 478971 h 1166948"/>
              <a:gd name="connsiteX25" fmla="*/ 461554 w 609600"/>
              <a:gd name="connsiteY25" fmla="*/ 374468 h 1166948"/>
              <a:gd name="connsiteX26" fmla="*/ 470262 w 609600"/>
              <a:gd name="connsiteY26" fmla="*/ 313508 h 1166948"/>
              <a:gd name="connsiteX27" fmla="*/ 562066 w 609600"/>
              <a:gd name="connsiteY27" fmla="*/ 203320 h 1166948"/>
              <a:gd name="connsiteX28" fmla="*/ 165462 w 609600"/>
              <a:gd name="connsiteY28" fmla="*/ 8708 h 1166948"/>
              <a:gd name="connsiteX0" fmla="*/ 156754 w 609600"/>
              <a:gd name="connsiteY0" fmla="*/ 0 h 1166948"/>
              <a:gd name="connsiteX1" fmla="*/ 148045 w 609600"/>
              <a:gd name="connsiteY1" fmla="*/ 191588 h 1166948"/>
              <a:gd name="connsiteX2" fmla="*/ 191588 w 609600"/>
              <a:gd name="connsiteY2" fmla="*/ 296091 h 1166948"/>
              <a:gd name="connsiteX3" fmla="*/ 209005 w 609600"/>
              <a:gd name="connsiteY3" fmla="*/ 374468 h 1166948"/>
              <a:gd name="connsiteX4" fmla="*/ 235131 w 609600"/>
              <a:gd name="connsiteY4" fmla="*/ 478971 h 1166948"/>
              <a:gd name="connsiteX5" fmla="*/ 235131 w 609600"/>
              <a:gd name="connsiteY5" fmla="*/ 478971 h 1166948"/>
              <a:gd name="connsiteX6" fmla="*/ 165462 w 609600"/>
              <a:gd name="connsiteY6" fmla="*/ 618308 h 1166948"/>
              <a:gd name="connsiteX7" fmla="*/ 87085 w 609600"/>
              <a:gd name="connsiteY7" fmla="*/ 687977 h 1166948"/>
              <a:gd name="connsiteX8" fmla="*/ 34834 w 609600"/>
              <a:gd name="connsiteY8" fmla="*/ 801188 h 1166948"/>
              <a:gd name="connsiteX9" fmla="*/ 8708 w 609600"/>
              <a:gd name="connsiteY9" fmla="*/ 879566 h 1166948"/>
              <a:gd name="connsiteX10" fmla="*/ 0 w 609600"/>
              <a:gd name="connsiteY10" fmla="*/ 957943 h 1166948"/>
              <a:gd name="connsiteX11" fmla="*/ 34834 w 609600"/>
              <a:gd name="connsiteY11" fmla="*/ 1062446 h 1166948"/>
              <a:gd name="connsiteX12" fmla="*/ 104502 w 609600"/>
              <a:gd name="connsiteY12" fmla="*/ 1097280 h 1166948"/>
              <a:gd name="connsiteX13" fmla="*/ 261257 w 609600"/>
              <a:gd name="connsiteY13" fmla="*/ 1166948 h 1166948"/>
              <a:gd name="connsiteX14" fmla="*/ 357051 w 609600"/>
              <a:gd name="connsiteY14" fmla="*/ 1166948 h 1166948"/>
              <a:gd name="connsiteX15" fmla="*/ 357051 w 609600"/>
              <a:gd name="connsiteY15" fmla="*/ 1166948 h 1166948"/>
              <a:gd name="connsiteX16" fmla="*/ 452845 w 609600"/>
              <a:gd name="connsiteY16" fmla="*/ 1132114 h 1166948"/>
              <a:gd name="connsiteX17" fmla="*/ 522514 w 609600"/>
              <a:gd name="connsiteY17" fmla="*/ 1071154 h 1166948"/>
              <a:gd name="connsiteX18" fmla="*/ 574765 w 609600"/>
              <a:gd name="connsiteY18" fmla="*/ 1001486 h 1166948"/>
              <a:gd name="connsiteX19" fmla="*/ 609600 w 609600"/>
              <a:gd name="connsiteY19" fmla="*/ 888274 h 1166948"/>
              <a:gd name="connsiteX20" fmla="*/ 566057 w 609600"/>
              <a:gd name="connsiteY20" fmla="*/ 775063 h 1166948"/>
              <a:gd name="connsiteX21" fmla="*/ 531222 w 609600"/>
              <a:gd name="connsiteY21" fmla="*/ 696686 h 1166948"/>
              <a:gd name="connsiteX22" fmla="*/ 478971 w 609600"/>
              <a:gd name="connsiteY22" fmla="*/ 600891 h 1166948"/>
              <a:gd name="connsiteX23" fmla="*/ 470262 w 609600"/>
              <a:gd name="connsiteY23" fmla="*/ 539931 h 1166948"/>
              <a:gd name="connsiteX24" fmla="*/ 461554 w 609600"/>
              <a:gd name="connsiteY24" fmla="*/ 478971 h 1166948"/>
              <a:gd name="connsiteX25" fmla="*/ 461554 w 609600"/>
              <a:gd name="connsiteY25" fmla="*/ 374468 h 1166948"/>
              <a:gd name="connsiteX26" fmla="*/ 499895 w 609600"/>
              <a:gd name="connsiteY26" fmla="*/ 279641 h 1166948"/>
              <a:gd name="connsiteX27" fmla="*/ 562066 w 609600"/>
              <a:gd name="connsiteY27" fmla="*/ 203320 h 1166948"/>
              <a:gd name="connsiteX28" fmla="*/ 165462 w 609600"/>
              <a:gd name="connsiteY28" fmla="*/ 8708 h 1166948"/>
              <a:gd name="connsiteX0" fmla="*/ 156754 w 609600"/>
              <a:gd name="connsiteY0" fmla="*/ 0 h 1166948"/>
              <a:gd name="connsiteX1" fmla="*/ 118411 w 609600"/>
              <a:gd name="connsiteY1" fmla="*/ 128088 h 1166948"/>
              <a:gd name="connsiteX2" fmla="*/ 191588 w 609600"/>
              <a:gd name="connsiteY2" fmla="*/ 296091 h 1166948"/>
              <a:gd name="connsiteX3" fmla="*/ 209005 w 609600"/>
              <a:gd name="connsiteY3" fmla="*/ 374468 h 1166948"/>
              <a:gd name="connsiteX4" fmla="*/ 235131 w 609600"/>
              <a:gd name="connsiteY4" fmla="*/ 478971 h 1166948"/>
              <a:gd name="connsiteX5" fmla="*/ 235131 w 609600"/>
              <a:gd name="connsiteY5" fmla="*/ 478971 h 1166948"/>
              <a:gd name="connsiteX6" fmla="*/ 165462 w 609600"/>
              <a:gd name="connsiteY6" fmla="*/ 618308 h 1166948"/>
              <a:gd name="connsiteX7" fmla="*/ 87085 w 609600"/>
              <a:gd name="connsiteY7" fmla="*/ 687977 h 1166948"/>
              <a:gd name="connsiteX8" fmla="*/ 34834 w 609600"/>
              <a:gd name="connsiteY8" fmla="*/ 801188 h 1166948"/>
              <a:gd name="connsiteX9" fmla="*/ 8708 w 609600"/>
              <a:gd name="connsiteY9" fmla="*/ 879566 h 1166948"/>
              <a:gd name="connsiteX10" fmla="*/ 0 w 609600"/>
              <a:gd name="connsiteY10" fmla="*/ 957943 h 1166948"/>
              <a:gd name="connsiteX11" fmla="*/ 34834 w 609600"/>
              <a:gd name="connsiteY11" fmla="*/ 1062446 h 1166948"/>
              <a:gd name="connsiteX12" fmla="*/ 104502 w 609600"/>
              <a:gd name="connsiteY12" fmla="*/ 1097280 h 1166948"/>
              <a:gd name="connsiteX13" fmla="*/ 261257 w 609600"/>
              <a:gd name="connsiteY13" fmla="*/ 1166948 h 1166948"/>
              <a:gd name="connsiteX14" fmla="*/ 357051 w 609600"/>
              <a:gd name="connsiteY14" fmla="*/ 1166948 h 1166948"/>
              <a:gd name="connsiteX15" fmla="*/ 357051 w 609600"/>
              <a:gd name="connsiteY15" fmla="*/ 1166948 h 1166948"/>
              <a:gd name="connsiteX16" fmla="*/ 452845 w 609600"/>
              <a:gd name="connsiteY16" fmla="*/ 1132114 h 1166948"/>
              <a:gd name="connsiteX17" fmla="*/ 522514 w 609600"/>
              <a:gd name="connsiteY17" fmla="*/ 1071154 h 1166948"/>
              <a:gd name="connsiteX18" fmla="*/ 574765 w 609600"/>
              <a:gd name="connsiteY18" fmla="*/ 1001486 h 1166948"/>
              <a:gd name="connsiteX19" fmla="*/ 609600 w 609600"/>
              <a:gd name="connsiteY19" fmla="*/ 888274 h 1166948"/>
              <a:gd name="connsiteX20" fmla="*/ 566057 w 609600"/>
              <a:gd name="connsiteY20" fmla="*/ 775063 h 1166948"/>
              <a:gd name="connsiteX21" fmla="*/ 531222 w 609600"/>
              <a:gd name="connsiteY21" fmla="*/ 696686 h 1166948"/>
              <a:gd name="connsiteX22" fmla="*/ 478971 w 609600"/>
              <a:gd name="connsiteY22" fmla="*/ 600891 h 1166948"/>
              <a:gd name="connsiteX23" fmla="*/ 470262 w 609600"/>
              <a:gd name="connsiteY23" fmla="*/ 539931 h 1166948"/>
              <a:gd name="connsiteX24" fmla="*/ 461554 w 609600"/>
              <a:gd name="connsiteY24" fmla="*/ 478971 h 1166948"/>
              <a:gd name="connsiteX25" fmla="*/ 461554 w 609600"/>
              <a:gd name="connsiteY25" fmla="*/ 374468 h 1166948"/>
              <a:gd name="connsiteX26" fmla="*/ 499895 w 609600"/>
              <a:gd name="connsiteY26" fmla="*/ 279641 h 1166948"/>
              <a:gd name="connsiteX27" fmla="*/ 562066 w 609600"/>
              <a:gd name="connsiteY27" fmla="*/ 203320 h 1166948"/>
              <a:gd name="connsiteX28" fmla="*/ 165462 w 609600"/>
              <a:gd name="connsiteY28" fmla="*/ 8708 h 1166948"/>
              <a:gd name="connsiteX0" fmla="*/ 156754 w 609600"/>
              <a:gd name="connsiteY0" fmla="*/ 0 h 1166948"/>
              <a:gd name="connsiteX1" fmla="*/ 118411 w 609600"/>
              <a:gd name="connsiteY1" fmla="*/ 128088 h 1166948"/>
              <a:gd name="connsiteX2" fmla="*/ 191588 w 609600"/>
              <a:gd name="connsiteY2" fmla="*/ 296091 h 1166948"/>
              <a:gd name="connsiteX3" fmla="*/ 209005 w 609600"/>
              <a:gd name="connsiteY3" fmla="*/ 374468 h 1166948"/>
              <a:gd name="connsiteX4" fmla="*/ 235131 w 609600"/>
              <a:gd name="connsiteY4" fmla="*/ 478971 h 1166948"/>
              <a:gd name="connsiteX5" fmla="*/ 235131 w 609600"/>
              <a:gd name="connsiteY5" fmla="*/ 478971 h 1166948"/>
              <a:gd name="connsiteX6" fmla="*/ 165462 w 609600"/>
              <a:gd name="connsiteY6" fmla="*/ 618308 h 1166948"/>
              <a:gd name="connsiteX7" fmla="*/ 87085 w 609600"/>
              <a:gd name="connsiteY7" fmla="*/ 687977 h 1166948"/>
              <a:gd name="connsiteX8" fmla="*/ 34834 w 609600"/>
              <a:gd name="connsiteY8" fmla="*/ 801188 h 1166948"/>
              <a:gd name="connsiteX9" fmla="*/ 8708 w 609600"/>
              <a:gd name="connsiteY9" fmla="*/ 879566 h 1166948"/>
              <a:gd name="connsiteX10" fmla="*/ 0 w 609600"/>
              <a:gd name="connsiteY10" fmla="*/ 957943 h 1166948"/>
              <a:gd name="connsiteX11" fmla="*/ 34834 w 609600"/>
              <a:gd name="connsiteY11" fmla="*/ 1062446 h 1166948"/>
              <a:gd name="connsiteX12" fmla="*/ 104502 w 609600"/>
              <a:gd name="connsiteY12" fmla="*/ 1097280 h 1166948"/>
              <a:gd name="connsiteX13" fmla="*/ 261257 w 609600"/>
              <a:gd name="connsiteY13" fmla="*/ 1166948 h 1166948"/>
              <a:gd name="connsiteX14" fmla="*/ 357051 w 609600"/>
              <a:gd name="connsiteY14" fmla="*/ 1166948 h 1166948"/>
              <a:gd name="connsiteX15" fmla="*/ 357051 w 609600"/>
              <a:gd name="connsiteY15" fmla="*/ 1166948 h 1166948"/>
              <a:gd name="connsiteX16" fmla="*/ 452845 w 609600"/>
              <a:gd name="connsiteY16" fmla="*/ 1132114 h 1166948"/>
              <a:gd name="connsiteX17" fmla="*/ 522514 w 609600"/>
              <a:gd name="connsiteY17" fmla="*/ 1071154 h 1166948"/>
              <a:gd name="connsiteX18" fmla="*/ 574765 w 609600"/>
              <a:gd name="connsiteY18" fmla="*/ 1001486 h 1166948"/>
              <a:gd name="connsiteX19" fmla="*/ 609600 w 609600"/>
              <a:gd name="connsiteY19" fmla="*/ 888274 h 1166948"/>
              <a:gd name="connsiteX20" fmla="*/ 566057 w 609600"/>
              <a:gd name="connsiteY20" fmla="*/ 775063 h 1166948"/>
              <a:gd name="connsiteX21" fmla="*/ 531222 w 609600"/>
              <a:gd name="connsiteY21" fmla="*/ 696686 h 1166948"/>
              <a:gd name="connsiteX22" fmla="*/ 478971 w 609600"/>
              <a:gd name="connsiteY22" fmla="*/ 600891 h 1166948"/>
              <a:gd name="connsiteX23" fmla="*/ 470262 w 609600"/>
              <a:gd name="connsiteY23" fmla="*/ 539931 h 1166948"/>
              <a:gd name="connsiteX24" fmla="*/ 461554 w 609600"/>
              <a:gd name="connsiteY24" fmla="*/ 478971 h 1166948"/>
              <a:gd name="connsiteX25" fmla="*/ 461554 w 609600"/>
              <a:gd name="connsiteY25" fmla="*/ 374468 h 1166948"/>
              <a:gd name="connsiteX26" fmla="*/ 499895 w 609600"/>
              <a:gd name="connsiteY26" fmla="*/ 279641 h 1166948"/>
              <a:gd name="connsiteX27" fmla="*/ 562066 w 609600"/>
              <a:gd name="connsiteY27" fmla="*/ 203320 h 1166948"/>
              <a:gd name="connsiteX28" fmla="*/ 195095 w 609600"/>
              <a:gd name="connsiteY28" fmla="*/ 34108 h 1166948"/>
              <a:gd name="connsiteX0" fmla="*/ 156754 w 609600"/>
              <a:gd name="connsiteY0" fmla="*/ 0 h 1166948"/>
              <a:gd name="connsiteX1" fmla="*/ 118411 w 609600"/>
              <a:gd name="connsiteY1" fmla="*/ 128088 h 1166948"/>
              <a:gd name="connsiteX2" fmla="*/ 191588 w 609600"/>
              <a:gd name="connsiteY2" fmla="*/ 296091 h 1166948"/>
              <a:gd name="connsiteX3" fmla="*/ 209005 w 609600"/>
              <a:gd name="connsiteY3" fmla="*/ 374468 h 1166948"/>
              <a:gd name="connsiteX4" fmla="*/ 235131 w 609600"/>
              <a:gd name="connsiteY4" fmla="*/ 478971 h 1166948"/>
              <a:gd name="connsiteX5" fmla="*/ 235131 w 609600"/>
              <a:gd name="connsiteY5" fmla="*/ 478971 h 1166948"/>
              <a:gd name="connsiteX6" fmla="*/ 165462 w 609600"/>
              <a:gd name="connsiteY6" fmla="*/ 618308 h 1166948"/>
              <a:gd name="connsiteX7" fmla="*/ 87085 w 609600"/>
              <a:gd name="connsiteY7" fmla="*/ 687977 h 1166948"/>
              <a:gd name="connsiteX8" fmla="*/ 34834 w 609600"/>
              <a:gd name="connsiteY8" fmla="*/ 801188 h 1166948"/>
              <a:gd name="connsiteX9" fmla="*/ 8708 w 609600"/>
              <a:gd name="connsiteY9" fmla="*/ 879566 h 1166948"/>
              <a:gd name="connsiteX10" fmla="*/ 0 w 609600"/>
              <a:gd name="connsiteY10" fmla="*/ 957943 h 1166948"/>
              <a:gd name="connsiteX11" fmla="*/ 34834 w 609600"/>
              <a:gd name="connsiteY11" fmla="*/ 1062446 h 1166948"/>
              <a:gd name="connsiteX12" fmla="*/ 104502 w 609600"/>
              <a:gd name="connsiteY12" fmla="*/ 1097280 h 1166948"/>
              <a:gd name="connsiteX13" fmla="*/ 261257 w 609600"/>
              <a:gd name="connsiteY13" fmla="*/ 1166948 h 1166948"/>
              <a:gd name="connsiteX14" fmla="*/ 357051 w 609600"/>
              <a:gd name="connsiteY14" fmla="*/ 1166948 h 1166948"/>
              <a:gd name="connsiteX15" fmla="*/ 357051 w 609600"/>
              <a:gd name="connsiteY15" fmla="*/ 1166948 h 1166948"/>
              <a:gd name="connsiteX16" fmla="*/ 452845 w 609600"/>
              <a:gd name="connsiteY16" fmla="*/ 1132114 h 1166948"/>
              <a:gd name="connsiteX17" fmla="*/ 522514 w 609600"/>
              <a:gd name="connsiteY17" fmla="*/ 1071154 h 1166948"/>
              <a:gd name="connsiteX18" fmla="*/ 574765 w 609600"/>
              <a:gd name="connsiteY18" fmla="*/ 1001486 h 1166948"/>
              <a:gd name="connsiteX19" fmla="*/ 609600 w 609600"/>
              <a:gd name="connsiteY19" fmla="*/ 888274 h 1166948"/>
              <a:gd name="connsiteX20" fmla="*/ 566057 w 609600"/>
              <a:gd name="connsiteY20" fmla="*/ 775063 h 1166948"/>
              <a:gd name="connsiteX21" fmla="*/ 531222 w 609600"/>
              <a:gd name="connsiteY21" fmla="*/ 696686 h 1166948"/>
              <a:gd name="connsiteX22" fmla="*/ 478971 w 609600"/>
              <a:gd name="connsiteY22" fmla="*/ 600891 h 1166948"/>
              <a:gd name="connsiteX23" fmla="*/ 470262 w 609600"/>
              <a:gd name="connsiteY23" fmla="*/ 539931 h 1166948"/>
              <a:gd name="connsiteX24" fmla="*/ 461554 w 609600"/>
              <a:gd name="connsiteY24" fmla="*/ 478971 h 1166948"/>
              <a:gd name="connsiteX25" fmla="*/ 461554 w 609600"/>
              <a:gd name="connsiteY25" fmla="*/ 374468 h 1166948"/>
              <a:gd name="connsiteX26" fmla="*/ 499895 w 609600"/>
              <a:gd name="connsiteY26" fmla="*/ 279641 h 1166948"/>
              <a:gd name="connsiteX27" fmla="*/ 562066 w 609600"/>
              <a:gd name="connsiteY27" fmla="*/ 203320 h 1166948"/>
              <a:gd name="connsiteX28" fmla="*/ 118895 w 609600"/>
              <a:gd name="connsiteY28" fmla="*/ 4474 h 1166948"/>
              <a:gd name="connsiteX0" fmla="*/ 156754 w 609600"/>
              <a:gd name="connsiteY0" fmla="*/ 0 h 1166948"/>
              <a:gd name="connsiteX1" fmla="*/ 118411 w 609600"/>
              <a:gd name="connsiteY1" fmla="*/ 128088 h 1166948"/>
              <a:gd name="connsiteX2" fmla="*/ 191588 w 609600"/>
              <a:gd name="connsiteY2" fmla="*/ 296091 h 1166948"/>
              <a:gd name="connsiteX3" fmla="*/ 209005 w 609600"/>
              <a:gd name="connsiteY3" fmla="*/ 374468 h 1166948"/>
              <a:gd name="connsiteX4" fmla="*/ 235131 w 609600"/>
              <a:gd name="connsiteY4" fmla="*/ 478971 h 1166948"/>
              <a:gd name="connsiteX5" fmla="*/ 235131 w 609600"/>
              <a:gd name="connsiteY5" fmla="*/ 478971 h 1166948"/>
              <a:gd name="connsiteX6" fmla="*/ 165462 w 609600"/>
              <a:gd name="connsiteY6" fmla="*/ 618308 h 1166948"/>
              <a:gd name="connsiteX7" fmla="*/ 87085 w 609600"/>
              <a:gd name="connsiteY7" fmla="*/ 687977 h 1166948"/>
              <a:gd name="connsiteX8" fmla="*/ 34834 w 609600"/>
              <a:gd name="connsiteY8" fmla="*/ 801188 h 1166948"/>
              <a:gd name="connsiteX9" fmla="*/ 8708 w 609600"/>
              <a:gd name="connsiteY9" fmla="*/ 879566 h 1166948"/>
              <a:gd name="connsiteX10" fmla="*/ 0 w 609600"/>
              <a:gd name="connsiteY10" fmla="*/ 957943 h 1166948"/>
              <a:gd name="connsiteX11" fmla="*/ 34834 w 609600"/>
              <a:gd name="connsiteY11" fmla="*/ 1062446 h 1166948"/>
              <a:gd name="connsiteX12" fmla="*/ 104502 w 609600"/>
              <a:gd name="connsiteY12" fmla="*/ 1097280 h 1166948"/>
              <a:gd name="connsiteX13" fmla="*/ 261257 w 609600"/>
              <a:gd name="connsiteY13" fmla="*/ 1166948 h 1166948"/>
              <a:gd name="connsiteX14" fmla="*/ 357051 w 609600"/>
              <a:gd name="connsiteY14" fmla="*/ 1166948 h 1166948"/>
              <a:gd name="connsiteX15" fmla="*/ 357051 w 609600"/>
              <a:gd name="connsiteY15" fmla="*/ 1166948 h 1166948"/>
              <a:gd name="connsiteX16" fmla="*/ 452845 w 609600"/>
              <a:gd name="connsiteY16" fmla="*/ 1132114 h 1166948"/>
              <a:gd name="connsiteX17" fmla="*/ 522514 w 609600"/>
              <a:gd name="connsiteY17" fmla="*/ 1071154 h 1166948"/>
              <a:gd name="connsiteX18" fmla="*/ 574765 w 609600"/>
              <a:gd name="connsiteY18" fmla="*/ 1001486 h 1166948"/>
              <a:gd name="connsiteX19" fmla="*/ 609600 w 609600"/>
              <a:gd name="connsiteY19" fmla="*/ 888274 h 1166948"/>
              <a:gd name="connsiteX20" fmla="*/ 566057 w 609600"/>
              <a:gd name="connsiteY20" fmla="*/ 775063 h 1166948"/>
              <a:gd name="connsiteX21" fmla="*/ 531222 w 609600"/>
              <a:gd name="connsiteY21" fmla="*/ 696686 h 1166948"/>
              <a:gd name="connsiteX22" fmla="*/ 478971 w 609600"/>
              <a:gd name="connsiteY22" fmla="*/ 600891 h 1166948"/>
              <a:gd name="connsiteX23" fmla="*/ 470262 w 609600"/>
              <a:gd name="connsiteY23" fmla="*/ 539931 h 1166948"/>
              <a:gd name="connsiteX24" fmla="*/ 461554 w 609600"/>
              <a:gd name="connsiteY24" fmla="*/ 478971 h 1166948"/>
              <a:gd name="connsiteX25" fmla="*/ 461554 w 609600"/>
              <a:gd name="connsiteY25" fmla="*/ 374468 h 1166948"/>
              <a:gd name="connsiteX26" fmla="*/ 499895 w 609600"/>
              <a:gd name="connsiteY26" fmla="*/ 279641 h 1166948"/>
              <a:gd name="connsiteX27" fmla="*/ 562066 w 609600"/>
              <a:gd name="connsiteY27" fmla="*/ 203320 h 1166948"/>
              <a:gd name="connsiteX28" fmla="*/ 233195 w 609600"/>
              <a:gd name="connsiteY28" fmla="*/ 51041 h 1166948"/>
              <a:gd name="connsiteX0" fmla="*/ 84787 w 609600"/>
              <a:gd name="connsiteY0" fmla="*/ 0 h 1217748"/>
              <a:gd name="connsiteX1" fmla="*/ 118411 w 609600"/>
              <a:gd name="connsiteY1" fmla="*/ 178888 h 1217748"/>
              <a:gd name="connsiteX2" fmla="*/ 191588 w 609600"/>
              <a:gd name="connsiteY2" fmla="*/ 346891 h 1217748"/>
              <a:gd name="connsiteX3" fmla="*/ 209005 w 609600"/>
              <a:gd name="connsiteY3" fmla="*/ 425268 h 1217748"/>
              <a:gd name="connsiteX4" fmla="*/ 235131 w 609600"/>
              <a:gd name="connsiteY4" fmla="*/ 529771 h 1217748"/>
              <a:gd name="connsiteX5" fmla="*/ 235131 w 609600"/>
              <a:gd name="connsiteY5" fmla="*/ 529771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04502 w 609600"/>
              <a:gd name="connsiteY12" fmla="*/ 11480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31222 w 609600"/>
              <a:gd name="connsiteY21" fmla="*/ 747486 h 1217748"/>
              <a:gd name="connsiteX22" fmla="*/ 478971 w 609600"/>
              <a:gd name="connsiteY22" fmla="*/ 651691 h 1217748"/>
              <a:gd name="connsiteX23" fmla="*/ 470262 w 609600"/>
              <a:gd name="connsiteY23" fmla="*/ 590731 h 1217748"/>
              <a:gd name="connsiteX24" fmla="*/ 461554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233195 w 609600"/>
              <a:gd name="connsiteY28" fmla="*/ 101841 h 1217748"/>
              <a:gd name="connsiteX0" fmla="*/ 84787 w 609600"/>
              <a:gd name="connsiteY0" fmla="*/ 0 h 1217748"/>
              <a:gd name="connsiteX1" fmla="*/ 118411 w 609600"/>
              <a:gd name="connsiteY1" fmla="*/ 178888 h 1217748"/>
              <a:gd name="connsiteX2" fmla="*/ 191588 w 609600"/>
              <a:gd name="connsiteY2" fmla="*/ 346891 h 1217748"/>
              <a:gd name="connsiteX3" fmla="*/ 209005 w 609600"/>
              <a:gd name="connsiteY3" fmla="*/ 425268 h 1217748"/>
              <a:gd name="connsiteX4" fmla="*/ 235131 w 609600"/>
              <a:gd name="connsiteY4" fmla="*/ 529771 h 1217748"/>
              <a:gd name="connsiteX5" fmla="*/ 235131 w 609600"/>
              <a:gd name="connsiteY5" fmla="*/ 529771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04502 w 609600"/>
              <a:gd name="connsiteY12" fmla="*/ 11480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31222 w 609600"/>
              <a:gd name="connsiteY21" fmla="*/ 747486 h 1217748"/>
              <a:gd name="connsiteX22" fmla="*/ 478971 w 609600"/>
              <a:gd name="connsiteY22" fmla="*/ 651691 h 1217748"/>
              <a:gd name="connsiteX23" fmla="*/ 470262 w 609600"/>
              <a:gd name="connsiteY23" fmla="*/ 590731 h 1217748"/>
              <a:gd name="connsiteX24" fmla="*/ 461554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209005 w 609600"/>
              <a:gd name="connsiteY3" fmla="*/ 425268 h 1217748"/>
              <a:gd name="connsiteX4" fmla="*/ 235131 w 609600"/>
              <a:gd name="connsiteY4" fmla="*/ 529771 h 1217748"/>
              <a:gd name="connsiteX5" fmla="*/ 235131 w 609600"/>
              <a:gd name="connsiteY5" fmla="*/ 529771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04502 w 609600"/>
              <a:gd name="connsiteY12" fmla="*/ 11480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31222 w 609600"/>
              <a:gd name="connsiteY21" fmla="*/ 747486 h 1217748"/>
              <a:gd name="connsiteX22" fmla="*/ 478971 w 609600"/>
              <a:gd name="connsiteY22" fmla="*/ 651691 h 1217748"/>
              <a:gd name="connsiteX23" fmla="*/ 470262 w 609600"/>
              <a:gd name="connsiteY23" fmla="*/ 590731 h 1217748"/>
              <a:gd name="connsiteX24" fmla="*/ 461554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175138 w 609600"/>
              <a:gd name="connsiteY3" fmla="*/ 429501 h 1217748"/>
              <a:gd name="connsiteX4" fmla="*/ 235131 w 609600"/>
              <a:gd name="connsiteY4" fmla="*/ 529771 h 1217748"/>
              <a:gd name="connsiteX5" fmla="*/ 235131 w 609600"/>
              <a:gd name="connsiteY5" fmla="*/ 529771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04502 w 609600"/>
              <a:gd name="connsiteY12" fmla="*/ 11480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31222 w 609600"/>
              <a:gd name="connsiteY21" fmla="*/ 747486 h 1217748"/>
              <a:gd name="connsiteX22" fmla="*/ 478971 w 609600"/>
              <a:gd name="connsiteY22" fmla="*/ 651691 h 1217748"/>
              <a:gd name="connsiteX23" fmla="*/ 470262 w 609600"/>
              <a:gd name="connsiteY23" fmla="*/ 590731 h 1217748"/>
              <a:gd name="connsiteX24" fmla="*/ 461554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175138 w 609600"/>
              <a:gd name="connsiteY3" fmla="*/ 429501 h 1217748"/>
              <a:gd name="connsiteX4" fmla="*/ 235131 w 609600"/>
              <a:gd name="connsiteY4" fmla="*/ 529771 h 1217748"/>
              <a:gd name="connsiteX5" fmla="*/ 184331 w 609600"/>
              <a:gd name="connsiteY5" fmla="*/ 572104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04502 w 609600"/>
              <a:gd name="connsiteY12" fmla="*/ 11480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31222 w 609600"/>
              <a:gd name="connsiteY21" fmla="*/ 747486 h 1217748"/>
              <a:gd name="connsiteX22" fmla="*/ 478971 w 609600"/>
              <a:gd name="connsiteY22" fmla="*/ 651691 h 1217748"/>
              <a:gd name="connsiteX23" fmla="*/ 470262 w 609600"/>
              <a:gd name="connsiteY23" fmla="*/ 590731 h 1217748"/>
              <a:gd name="connsiteX24" fmla="*/ 461554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175138 w 609600"/>
              <a:gd name="connsiteY3" fmla="*/ 429501 h 1217748"/>
              <a:gd name="connsiteX4" fmla="*/ 197031 w 609600"/>
              <a:gd name="connsiteY4" fmla="*/ 507546 h 1217748"/>
              <a:gd name="connsiteX5" fmla="*/ 184331 w 609600"/>
              <a:gd name="connsiteY5" fmla="*/ 572104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04502 w 609600"/>
              <a:gd name="connsiteY12" fmla="*/ 11480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31222 w 609600"/>
              <a:gd name="connsiteY21" fmla="*/ 747486 h 1217748"/>
              <a:gd name="connsiteX22" fmla="*/ 478971 w 609600"/>
              <a:gd name="connsiteY22" fmla="*/ 651691 h 1217748"/>
              <a:gd name="connsiteX23" fmla="*/ 470262 w 609600"/>
              <a:gd name="connsiteY23" fmla="*/ 590731 h 1217748"/>
              <a:gd name="connsiteX24" fmla="*/ 461554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175138 w 609600"/>
              <a:gd name="connsiteY3" fmla="*/ 429501 h 1217748"/>
              <a:gd name="connsiteX4" fmla="*/ 197031 w 609600"/>
              <a:gd name="connsiteY4" fmla="*/ 507546 h 1217748"/>
              <a:gd name="connsiteX5" fmla="*/ 184331 w 609600"/>
              <a:gd name="connsiteY5" fmla="*/ 572104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04502 w 609600"/>
              <a:gd name="connsiteY12" fmla="*/ 11480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31222 w 609600"/>
              <a:gd name="connsiteY21" fmla="*/ 747486 h 1217748"/>
              <a:gd name="connsiteX22" fmla="*/ 478971 w 609600"/>
              <a:gd name="connsiteY22" fmla="*/ 651691 h 1217748"/>
              <a:gd name="connsiteX23" fmla="*/ 470262 w 609600"/>
              <a:gd name="connsiteY23" fmla="*/ 590731 h 1217748"/>
              <a:gd name="connsiteX24" fmla="*/ 426629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175138 w 609600"/>
              <a:gd name="connsiteY3" fmla="*/ 429501 h 1217748"/>
              <a:gd name="connsiteX4" fmla="*/ 197031 w 609600"/>
              <a:gd name="connsiteY4" fmla="*/ 507546 h 1217748"/>
              <a:gd name="connsiteX5" fmla="*/ 184331 w 609600"/>
              <a:gd name="connsiteY5" fmla="*/ 572104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04502 w 609600"/>
              <a:gd name="connsiteY12" fmla="*/ 11480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31222 w 609600"/>
              <a:gd name="connsiteY21" fmla="*/ 747486 h 1217748"/>
              <a:gd name="connsiteX22" fmla="*/ 478971 w 609600"/>
              <a:gd name="connsiteY22" fmla="*/ 651691 h 1217748"/>
              <a:gd name="connsiteX23" fmla="*/ 425812 w 609600"/>
              <a:gd name="connsiteY23" fmla="*/ 606606 h 1217748"/>
              <a:gd name="connsiteX24" fmla="*/ 426629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175138 w 609600"/>
              <a:gd name="connsiteY3" fmla="*/ 429501 h 1217748"/>
              <a:gd name="connsiteX4" fmla="*/ 197031 w 609600"/>
              <a:gd name="connsiteY4" fmla="*/ 507546 h 1217748"/>
              <a:gd name="connsiteX5" fmla="*/ 216081 w 609600"/>
              <a:gd name="connsiteY5" fmla="*/ 597504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04502 w 609600"/>
              <a:gd name="connsiteY12" fmla="*/ 11480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31222 w 609600"/>
              <a:gd name="connsiteY21" fmla="*/ 747486 h 1217748"/>
              <a:gd name="connsiteX22" fmla="*/ 478971 w 609600"/>
              <a:gd name="connsiteY22" fmla="*/ 651691 h 1217748"/>
              <a:gd name="connsiteX23" fmla="*/ 425812 w 609600"/>
              <a:gd name="connsiteY23" fmla="*/ 606606 h 1217748"/>
              <a:gd name="connsiteX24" fmla="*/ 426629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175138 w 609600"/>
              <a:gd name="connsiteY3" fmla="*/ 429501 h 1217748"/>
              <a:gd name="connsiteX4" fmla="*/ 228781 w 609600"/>
              <a:gd name="connsiteY4" fmla="*/ 504371 h 1217748"/>
              <a:gd name="connsiteX5" fmla="*/ 216081 w 609600"/>
              <a:gd name="connsiteY5" fmla="*/ 597504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04502 w 609600"/>
              <a:gd name="connsiteY12" fmla="*/ 11480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31222 w 609600"/>
              <a:gd name="connsiteY21" fmla="*/ 747486 h 1217748"/>
              <a:gd name="connsiteX22" fmla="*/ 478971 w 609600"/>
              <a:gd name="connsiteY22" fmla="*/ 651691 h 1217748"/>
              <a:gd name="connsiteX23" fmla="*/ 425812 w 609600"/>
              <a:gd name="connsiteY23" fmla="*/ 606606 h 1217748"/>
              <a:gd name="connsiteX24" fmla="*/ 426629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175138 w 609600"/>
              <a:gd name="connsiteY3" fmla="*/ 429501 h 1217748"/>
              <a:gd name="connsiteX4" fmla="*/ 228781 w 609600"/>
              <a:gd name="connsiteY4" fmla="*/ 504371 h 1217748"/>
              <a:gd name="connsiteX5" fmla="*/ 216081 w 609600"/>
              <a:gd name="connsiteY5" fmla="*/ 597504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45777 w 609600"/>
              <a:gd name="connsiteY12" fmla="*/ 11861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31222 w 609600"/>
              <a:gd name="connsiteY21" fmla="*/ 747486 h 1217748"/>
              <a:gd name="connsiteX22" fmla="*/ 478971 w 609600"/>
              <a:gd name="connsiteY22" fmla="*/ 651691 h 1217748"/>
              <a:gd name="connsiteX23" fmla="*/ 425812 w 609600"/>
              <a:gd name="connsiteY23" fmla="*/ 606606 h 1217748"/>
              <a:gd name="connsiteX24" fmla="*/ 426629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175138 w 609600"/>
              <a:gd name="connsiteY3" fmla="*/ 429501 h 1217748"/>
              <a:gd name="connsiteX4" fmla="*/ 228781 w 609600"/>
              <a:gd name="connsiteY4" fmla="*/ 504371 h 1217748"/>
              <a:gd name="connsiteX5" fmla="*/ 216081 w 609600"/>
              <a:gd name="connsiteY5" fmla="*/ 597504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45777 w 609600"/>
              <a:gd name="connsiteY12" fmla="*/ 11861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31222 w 609600"/>
              <a:gd name="connsiteY21" fmla="*/ 747486 h 1217748"/>
              <a:gd name="connsiteX22" fmla="*/ 478971 w 609600"/>
              <a:gd name="connsiteY22" fmla="*/ 651691 h 1217748"/>
              <a:gd name="connsiteX23" fmla="*/ 422637 w 609600"/>
              <a:gd name="connsiteY23" fmla="*/ 609781 h 1217748"/>
              <a:gd name="connsiteX24" fmla="*/ 426629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175138 w 609600"/>
              <a:gd name="connsiteY3" fmla="*/ 429501 h 1217748"/>
              <a:gd name="connsiteX4" fmla="*/ 228781 w 609600"/>
              <a:gd name="connsiteY4" fmla="*/ 504371 h 1217748"/>
              <a:gd name="connsiteX5" fmla="*/ 216081 w 609600"/>
              <a:gd name="connsiteY5" fmla="*/ 597504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45777 w 609600"/>
              <a:gd name="connsiteY12" fmla="*/ 11861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31222 w 609600"/>
              <a:gd name="connsiteY21" fmla="*/ 747486 h 1217748"/>
              <a:gd name="connsiteX22" fmla="*/ 440871 w 609600"/>
              <a:gd name="connsiteY22" fmla="*/ 683441 h 1217748"/>
              <a:gd name="connsiteX23" fmla="*/ 422637 w 609600"/>
              <a:gd name="connsiteY23" fmla="*/ 609781 h 1217748"/>
              <a:gd name="connsiteX24" fmla="*/ 426629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175138 w 609600"/>
              <a:gd name="connsiteY3" fmla="*/ 429501 h 1217748"/>
              <a:gd name="connsiteX4" fmla="*/ 228781 w 609600"/>
              <a:gd name="connsiteY4" fmla="*/ 504371 h 1217748"/>
              <a:gd name="connsiteX5" fmla="*/ 216081 w 609600"/>
              <a:gd name="connsiteY5" fmla="*/ 597504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45777 w 609600"/>
              <a:gd name="connsiteY12" fmla="*/ 11861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12172 w 609600"/>
              <a:gd name="connsiteY21" fmla="*/ 753836 h 1217748"/>
              <a:gd name="connsiteX22" fmla="*/ 440871 w 609600"/>
              <a:gd name="connsiteY22" fmla="*/ 683441 h 1217748"/>
              <a:gd name="connsiteX23" fmla="*/ 422637 w 609600"/>
              <a:gd name="connsiteY23" fmla="*/ 609781 h 1217748"/>
              <a:gd name="connsiteX24" fmla="*/ 426629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175138 w 609600"/>
              <a:gd name="connsiteY3" fmla="*/ 429501 h 1217748"/>
              <a:gd name="connsiteX4" fmla="*/ 193856 w 609600"/>
              <a:gd name="connsiteY4" fmla="*/ 507546 h 1217748"/>
              <a:gd name="connsiteX5" fmla="*/ 216081 w 609600"/>
              <a:gd name="connsiteY5" fmla="*/ 597504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45777 w 609600"/>
              <a:gd name="connsiteY12" fmla="*/ 11861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12172 w 609600"/>
              <a:gd name="connsiteY21" fmla="*/ 753836 h 1217748"/>
              <a:gd name="connsiteX22" fmla="*/ 440871 w 609600"/>
              <a:gd name="connsiteY22" fmla="*/ 683441 h 1217748"/>
              <a:gd name="connsiteX23" fmla="*/ 422637 w 609600"/>
              <a:gd name="connsiteY23" fmla="*/ 609781 h 1217748"/>
              <a:gd name="connsiteX24" fmla="*/ 426629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09600"/>
              <a:gd name="connsiteY0" fmla="*/ 0 h 1217748"/>
              <a:gd name="connsiteX1" fmla="*/ 118411 w 609600"/>
              <a:gd name="connsiteY1" fmla="*/ 178888 h 1217748"/>
              <a:gd name="connsiteX2" fmla="*/ 128088 w 609600"/>
              <a:gd name="connsiteY2" fmla="*/ 321491 h 1217748"/>
              <a:gd name="connsiteX3" fmla="*/ 175138 w 609600"/>
              <a:gd name="connsiteY3" fmla="*/ 429501 h 1217748"/>
              <a:gd name="connsiteX4" fmla="*/ 193856 w 609600"/>
              <a:gd name="connsiteY4" fmla="*/ 507546 h 1217748"/>
              <a:gd name="connsiteX5" fmla="*/ 187506 w 609600"/>
              <a:gd name="connsiteY5" fmla="*/ 603854 h 1217748"/>
              <a:gd name="connsiteX6" fmla="*/ 165462 w 609600"/>
              <a:gd name="connsiteY6" fmla="*/ 669108 h 1217748"/>
              <a:gd name="connsiteX7" fmla="*/ 87085 w 609600"/>
              <a:gd name="connsiteY7" fmla="*/ 738777 h 1217748"/>
              <a:gd name="connsiteX8" fmla="*/ 34834 w 609600"/>
              <a:gd name="connsiteY8" fmla="*/ 851988 h 1217748"/>
              <a:gd name="connsiteX9" fmla="*/ 8708 w 609600"/>
              <a:gd name="connsiteY9" fmla="*/ 930366 h 1217748"/>
              <a:gd name="connsiteX10" fmla="*/ 0 w 609600"/>
              <a:gd name="connsiteY10" fmla="*/ 1008743 h 1217748"/>
              <a:gd name="connsiteX11" fmla="*/ 34834 w 609600"/>
              <a:gd name="connsiteY11" fmla="*/ 1113246 h 1217748"/>
              <a:gd name="connsiteX12" fmla="*/ 145777 w 609600"/>
              <a:gd name="connsiteY12" fmla="*/ 1186180 h 1217748"/>
              <a:gd name="connsiteX13" fmla="*/ 261257 w 609600"/>
              <a:gd name="connsiteY13" fmla="*/ 1217748 h 1217748"/>
              <a:gd name="connsiteX14" fmla="*/ 357051 w 609600"/>
              <a:gd name="connsiteY14" fmla="*/ 1217748 h 1217748"/>
              <a:gd name="connsiteX15" fmla="*/ 357051 w 609600"/>
              <a:gd name="connsiteY15" fmla="*/ 1217748 h 1217748"/>
              <a:gd name="connsiteX16" fmla="*/ 452845 w 609600"/>
              <a:gd name="connsiteY16" fmla="*/ 1182914 h 1217748"/>
              <a:gd name="connsiteX17" fmla="*/ 522514 w 609600"/>
              <a:gd name="connsiteY17" fmla="*/ 1121954 h 1217748"/>
              <a:gd name="connsiteX18" fmla="*/ 574765 w 609600"/>
              <a:gd name="connsiteY18" fmla="*/ 1052286 h 1217748"/>
              <a:gd name="connsiteX19" fmla="*/ 609600 w 609600"/>
              <a:gd name="connsiteY19" fmla="*/ 939074 h 1217748"/>
              <a:gd name="connsiteX20" fmla="*/ 566057 w 609600"/>
              <a:gd name="connsiteY20" fmla="*/ 825863 h 1217748"/>
              <a:gd name="connsiteX21" fmla="*/ 512172 w 609600"/>
              <a:gd name="connsiteY21" fmla="*/ 753836 h 1217748"/>
              <a:gd name="connsiteX22" fmla="*/ 440871 w 609600"/>
              <a:gd name="connsiteY22" fmla="*/ 683441 h 1217748"/>
              <a:gd name="connsiteX23" fmla="*/ 422637 w 609600"/>
              <a:gd name="connsiteY23" fmla="*/ 609781 h 1217748"/>
              <a:gd name="connsiteX24" fmla="*/ 426629 w 609600"/>
              <a:gd name="connsiteY24" fmla="*/ 529771 h 1217748"/>
              <a:gd name="connsiteX25" fmla="*/ 461554 w 609600"/>
              <a:gd name="connsiteY25" fmla="*/ 425268 h 1217748"/>
              <a:gd name="connsiteX26" fmla="*/ 499895 w 609600"/>
              <a:gd name="connsiteY26" fmla="*/ 330441 h 1217748"/>
              <a:gd name="connsiteX27" fmla="*/ 562066 w 609600"/>
              <a:gd name="connsiteY27" fmla="*/ 254120 h 1217748"/>
              <a:gd name="connsiteX28" fmla="*/ 76561 w 609600"/>
              <a:gd name="connsiteY28" fmla="*/ 4474 h 1217748"/>
              <a:gd name="connsiteX0" fmla="*/ 84787 w 622391"/>
              <a:gd name="connsiteY0" fmla="*/ 0 h 1217748"/>
              <a:gd name="connsiteX1" fmla="*/ 118411 w 622391"/>
              <a:gd name="connsiteY1" fmla="*/ 178888 h 1217748"/>
              <a:gd name="connsiteX2" fmla="*/ 128088 w 622391"/>
              <a:gd name="connsiteY2" fmla="*/ 321491 h 1217748"/>
              <a:gd name="connsiteX3" fmla="*/ 175138 w 622391"/>
              <a:gd name="connsiteY3" fmla="*/ 429501 h 1217748"/>
              <a:gd name="connsiteX4" fmla="*/ 193856 w 622391"/>
              <a:gd name="connsiteY4" fmla="*/ 507546 h 1217748"/>
              <a:gd name="connsiteX5" fmla="*/ 187506 w 622391"/>
              <a:gd name="connsiteY5" fmla="*/ 603854 h 1217748"/>
              <a:gd name="connsiteX6" fmla="*/ 165462 w 622391"/>
              <a:gd name="connsiteY6" fmla="*/ 669108 h 1217748"/>
              <a:gd name="connsiteX7" fmla="*/ 87085 w 622391"/>
              <a:gd name="connsiteY7" fmla="*/ 738777 h 1217748"/>
              <a:gd name="connsiteX8" fmla="*/ 34834 w 622391"/>
              <a:gd name="connsiteY8" fmla="*/ 851988 h 1217748"/>
              <a:gd name="connsiteX9" fmla="*/ 8708 w 622391"/>
              <a:gd name="connsiteY9" fmla="*/ 930366 h 1217748"/>
              <a:gd name="connsiteX10" fmla="*/ 0 w 622391"/>
              <a:gd name="connsiteY10" fmla="*/ 1008743 h 1217748"/>
              <a:gd name="connsiteX11" fmla="*/ 34834 w 622391"/>
              <a:gd name="connsiteY11" fmla="*/ 1113246 h 1217748"/>
              <a:gd name="connsiteX12" fmla="*/ 145777 w 622391"/>
              <a:gd name="connsiteY12" fmla="*/ 1186180 h 1217748"/>
              <a:gd name="connsiteX13" fmla="*/ 261257 w 622391"/>
              <a:gd name="connsiteY13" fmla="*/ 1217748 h 1217748"/>
              <a:gd name="connsiteX14" fmla="*/ 357051 w 622391"/>
              <a:gd name="connsiteY14" fmla="*/ 1217748 h 1217748"/>
              <a:gd name="connsiteX15" fmla="*/ 357051 w 622391"/>
              <a:gd name="connsiteY15" fmla="*/ 1217748 h 1217748"/>
              <a:gd name="connsiteX16" fmla="*/ 452845 w 622391"/>
              <a:gd name="connsiteY16" fmla="*/ 1182914 h 1217748"/>
              <a:gd name="connsiteX17" fmla="*/ 522514 w 622391"/>
              <a:gd name="connsiteY17" fmla="*/ 1121954 h 1217748"/>
              <a:gd name="connsiteX18" fmla="*/ 574765 w 622391"/>
              <a:gd name="connsiteY18" fmla="*/ 1052286 h 1217748"/>
              <a:gd name="connsiteX19" fmla="*/ 609600 w 622391"/>
              <a:gd name="connsiteY19" fmla="*/ 939074 h 1217748"/>
              <a:gd name="connsiteX20" fmla="*/ 566057 w 622391"/>
              <a:gd name="connsiteY20" fmla="*/ 825863 h 1217748"/>
              <a:gd name="connsiteX21" fmla="*/ 512172 w 622391"/>
              <a:gd name="connsiteY21" fmla="*/ 753836 h 1217748"/>
              <a:gd name="connsiteX22" fmla="*/ 440871 w 622391"/>
              <a:gd name="connsiteY22" fmla="*/ 683441 h 1217748"/>
              <a:gd name="connsiteX23" fmla="*/ 422637 w 622391"/>
              <a:gd name="connsiteY23" fmla="*/ 609781 h 1217748"/>
              <a:gd name="connsiteX24" fmla="*/ 426629 w 622391"/>
              <a:gd name="connsiteY24" fmla="*/ 529771 h 1217748"/>
              <a:gd name="connsiteX25" fmla="*/ 461554 w 622391"/>
              <a:gd name="connsiteY25" fmla="*/ 425268 h 1217748"/>
              <a:gd name="connsiteX26" fmla="*/ 499895 w 622391"/>
              <a:gd name="connsiteY26" fmla="*/ 330441 h 1217748"/>
              <a:gd name="connsiteX27" fmla="*/ 622391 w 622391"/>
              <a:gd name="connsiteY27" fmla="*/ 143817 h 1217748"/>
              <a:gd name="connsiteX28" fmla="*/ 76561 w 622391"/>
              <a:gd name="connsiteY28" fmla="*/ 4474 h 121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22391" h="1217748">
                <a:moveTo>
                  <a:pt x="84787" y="0"/>
                </a:moveTo>
                <a:lnTo>
                  <a:pt x="118411" y="178888"/>
                </a:lnTo>
                <a:lnTo>
                  <a:pt x="128088" y="321491"/>
                </a:lnTo>
                <a:lnTo>
                  <a:pt x="175138" y="429501"/>
                </a:lnTo>
                <a:cubicBezTo>
                  <a:pt x="195136" y="462924"/>
                  <a:pt x="191795" y="478487"/>
                  <a:pt x="193856" y="507546"/>
                </a:cubicBezTo>
                <a:cubicBezTo>
                  <a:pt x="195917" y="536605"/>
                  <a:pt x="192238" y="576927"/>
                  <a:pt x="187506" y="603854"/>
                </a:cubicBezTo>
                <a:cubicBezTo>
                  <a:pt x="182774" y="630781"/>
                  <a:pt x="171752" y="636773"/>
                  <a:pt x="165462" y="669108"/>
                </a:cubicBezTo>
                <a:lnTo>
                  <a:pt x="87085" y="738777"/>
                </a:lnTo>
                <a:lnTo>
                  <a:pt x="34834" y="851988"/>
                </a:lnTo>
                <a:cubicBezTo>
                  <a:pt x="7689" y="924375"/>
                  <a:pt x="8708" y="896855"/>
                  <a:pt x="8708" y="930366"/>
                </a:cubicBezTo>
                <a:lnTo>
                  <a:pt x="0" y="1008743"/>
                </a:lnTo>
                <a:lnTo>
                  <a:pt x="34834" y="1113246"/>
                </a:lnTo>
                <a:lnTo>
                  <a:pt x="145777" y="1186180"/>
                </a:lnTo>
                <a:lnTo>
                  <a:pt x="261257" y="1217748"/>
                </a:lnTo>
                <a:lnTo>
                  <a:pt x="357051" y="1217748"/>
                </a:lnTo>
                <a:lnTo>
                  <a:pt x="357051" y="1217748"/>
                </a:lnTo>
                <a:lnTo>
                  <a:pt x="452845" y="1182914"/>
                </a:lnTo>
                <a:lnTo>
                  <a:pt x="522514" y="1121954"/>
                </a:lnTo>
                <a:lnTo>
                  <a:pt x="574765" y="1052286"/>
                </a:lnTo>
                <a:lnTo>
                  <a:pt x="609600" y="939074"/>
                </a:lnTo>
                <a:lnTo>
                  <a:pt x="566057" y="825863"/>
                </a:lnTo>
                <a:lnTo>
                  <a:pt x="512172" y="753836"/>
                </a:lnTo>
                <a:lnTo>
                  <a:pt x="440871" y="683441"/>
                </a:lnTo>
                <a:cubicBezTo>
                  <a:pt x="437968" y="663121"/>
                  <a:pt x="425011" y="635393"/>
                  <a:pt x="422637" y="609781"/>
                </a:cubicBezTo>
                <a:cubicBezTo>
                  <a:pt x="420263" y="584169"/>
                  <a:pt x="441173" y="550091"/>
                  <a:pt x="426629" y="529771"/>
                </a:cubicBezTo>
                <a:lnTo>
                  <a:pt x="461554" y="425268"/>
                </a:lnTo>
                <a:lnTo>
                  <a:pt x="499895" y="330441"/>
                </a:lnTo>
                <a:lnTo>
                  <a:pt x="622391" y="143817"/>
                </a:lnTo>
                <a:lnTo>
                  <a:pt x="76561" y="4474"/>
                </a:lnTo>
              </a:path>
            </a:pathLst>
          </a:custGeom>
          <a:solidFill>
            <a:srgbClr val="00B0F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26" name="Group 25">
            <a:extLst>
              <a:ext uri="{FF2B5EF4-FFF2-40B4-BE49-F238E27FC236}">
                <a16:creationId xmlns:a16="http://schemas.microsoft.com/office/drawing/2014/main" id="{3B7C9C8E-DFFA-4B94-8165-8870CFBE6883}"/>
              </a:ext>
            </a:extLst>
          </p:cNvPr>
          <p:cNvGrpSpPr>
            <a:grpSpLocks noChangeAspect="1"/>
          </p:cNvGrpSpPr>
          <p:nvPr/>
        </p:nvGrpSpPr>
        <p:grpSpPr>
          <a:xfrm>
            <a:off x="3914843" y="1613054"/>
            <a:ext cx="420359" cy="386775"/>
            <a:chOff x="3617277" y="1747474"/>
            <a:chExt cx="636270" cy="585435"/>
          </a:xfrm>
          <a:solidFill>
            <a:srgbClr val="00B0F0"/>
          </a:solidFill>
        </p:grpSpPr>
        <p:sp>
          <p:nvSpPr>
            <p:cNvPr id="27" name="Rectangle 26">
              <a:extLst>
                <a:ext uri="{FF2B5EF4-FFF2-40B4-BE49-F238E27FC236}">
                  <a16:creationId xmlns:a16="http://schemas.microsoft.com/office/drawing/2014/main" id="{5871CFCE-BC4C-4836-9204-B95D007B5F93}"/>
                </a:ext>
              </a:extLst>
            </p:cNvPr>
            <p:cNvSpPr/>
            <p:nvPr/>
          </p:nvSpPr>
          <p:spPr bwMode="auto">
            <a:xfrm>
              <a:off x="3617277" y="1994929"/>
              <a:ext cx="636270" cy="337980"/>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8" name="Straight Connector 27">
              <a:extLst>
                <a:ext uri="{FF2B5EF4-FFF2-40B4-BE49-F238E27FC236}">
                  <a16:creationId xmlns:a16="http://schemas.microsoft.com/office/drawing/2014/main" id="{25D0DFFF-44E8-47B6-A50D-6C3515E83D53}"/>
                </a:ext>
              </a:extLst>
            </p:cNvPr>
            <p:cNvCxnSpPr>
              <a:stCxn id="27" idx="1"/>
            </p:cNvCxnSpPr>
            <p:nvPr/>
          </p:nvCxnSpPr>
          <p:spPr bwMode="auto">
            <a:xfrm flipV="1">
              <a:off x="3617277" y="1747474"/>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0CD06996-1AC4-420E-B165-BB51A57E2C9A}"/>
                </a:ext>
              </a:extLst>
            </p:cNvPr>
            <p:cNvCxnSpPr/>
            <p:nvPr/>
          </p:nvCxnSpPr>
          <p:spPr bwMode="auto">
            <a:xfrm flipV="1">
              <a:off x="4253547" y="1747474"/>
              <a:ext cx="0" cy="416445"/>
            </a:xfrm>
            <a:prstGeom prst="line">
              <a:avLst/>
            </a:prstGeom>
            <a:grpFill/>
            <a:ln w="19050" cap="flat" cmpd="sng" algn="ctr">
              <a:solidFill>
                <a:schemeClr val="tx1"/>
              </a:solidFill>
              <a:prstDash val="solid"/>
              <a:round/>
              <a:headEnd type="none" w="med" len="med"/>
              <a:tailEnd type="none" w="med" len="med"/>
            </a:ln>
            <a:effectLst/>
          </p:spPr>
        </p:cxnSp>
      </p:grpSp>
      <p:grpSp>
        <p:nvGrpSpPr>
          <p:cNvPr id="30" name="Group 29">
            <a:extLst>
              <a:ext uri="{FF2B5EF4-FFF2-40B4-BE49-F238E27FC236}">
                <a16:creationId xmlns:a16="http://schemas.microsoft.com/office/drawing/2014/main" id="{24410588-BDA3-4111-A376-F9F4ED09EEE3}"/>
              </a:ext>
            </a:extLst>
          </p:cNvPr>
          <p:cNvGrpSpPr>
            <a:grpSpLocks noChangeAspect="1"/>
          </p:cNvGrpSpPr>
          <p:nvPr/>
        </p:nvGrpSpPr>
        <p:grpSpPr>
          <a:xfrm>
            <a:off x="4800723" y="1622533"/>
            <a:ext cx="421050" cy="386773"/>
            <a:chOff x="5060776" y="1736065"/>
            <a:chExt cx="637315" cy="585432"/>
          </a:xfrm>
          <a:solidFill>
            <a:srgbClr val="00B0F0"/>
          </a:solidFill>
        </p:grpSpPr>
        <p:sp>
          <p:nvSpPr>
            <p:cNvPr id="31" name="Rectangle 30">
              <a:extLst>
                <a:ext uri="{FF2B5EF4-FFF2-40B4-BE49-F238E27FC236}">
                  <a16:creationId xmlns:a16="http://schemas.microsoft.com/office/drawing/2014/main" id="{FBBF1E74-99D5-4EF1-A9BF-1C08C459A334}"/>
                </a:ext>
              </a:extLst>
            </p:cNvPr>
            <p:cNvSpPr/>
            <p:nvPr/>
          </p:nvSpPr>
          <p:spPr bwMode="auto">
            <a:xfrm>
              <a:off x="5061821" y="1994929"/>
              <a:ext cx="636270" cy="326568"/>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32" name="Straight Connector 31">
              <a:extLst>
                <a:ext uri="{FF2B5EF4-FFF2-40B4-BE49-F238E27FC236}">
                  <a16:creationId xmlns:a16="http://schemas.microsoft.com/office/drawing/2014/main" id="{E83BB641-2235-40CA-89FB-CB4883B6308F}"/>
                </a:ext>
              </a:extLst>
            </p:cNvPr>
            <p:cNvCxnSpPr/>
            <p:nvPr/>
          </p:nvCxnSpPr>
          <p:spPr bwMode="auto">
            <a:xfrm flipV="1">
              <a:off x="5060776" y="1736065"/>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BC38949A-E3FF-4A23-929D-EDFA646F0647}"/>
                </a:ext>
              </a:extLst>
            </p:cNvPr>
            <p:cNvCxnSpPr/>
            <p:nvPr/>
          </p:nvCxnSpPr>
          <p:spPr bwMode="auto">
            <a:xfrm flipV="1">
              <a:off x="5698091" y="1736065"/>
              <a:ext cx="0" cy="416445"/>
            </a:xfrm>
            <a:prstGeom prst="line">
              <a:avLst/>
            </a:prstGeom>
            <a:grpFill/>
            <a:ln w="1905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2645139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BE099-F977-4708-B20E-0619A0561E86}"/>
              </a:ext>
            </a:extLst>
          </p:cNvPr>
          <p:cNvSpPr>
            <a:spLocks noGrp="1"/>
          </p:cNvSpPr>
          <p:nvPr>
            <p:ph type="title"/>
          </p:nvPr>
        </p:nvSpPr>
        <p:spPr/>
        <p:txBody>
          <a:bodyPr/>
          <a:lstStyle/>
          <a:p>
            <a:r>
              <a:rPr lang="en-US" dirty="0"/>
              <a:t>Network Performance Estimation</a:t>
            </a:r>
          </a:p>
        </p:txBody>
      </p:sp>
      <p:sp>
        <p:nvSpPr>
          <p:cNvPr id="3" name="Content Placeholder 2">
            <a:extLst>
              <a:ext uri="{FF2B5EF4-FFF2-40B4-BE49-F238E27FC236}">
                <a16:creationId xmlns:a16="http://schemas.microsoft.com/office/drawing/2014/main" id="{FFFF82B1-3EAB-49AF-AF67-254C0EEC197C}"/>
              </a:ext>
            </a:extLst>
          </p:cNvPr>
          <p:cNvSpPr>
            <a:spLocks noGrp="1"/>
          </p:cNvSpPr>
          <p:nvPr>
            <p:ph idx="1"/>
          </p:nvPr>
        </p:nvSpPr>
        <p:spPr/>
        <p:txBody>
          <a:bodyPr/>
          <a:lstStyle/>
          <a:p>
            <a:r>
              <a:rPr lang="en-US" dirty="0"/>
              <a:t>Physics based, hydraulic flow simulation</a:t>
            </a:r>
          </a:p>
        </p:txBody>
      </p:sp>
      <p:pic>
        <p:nvPicPr>
          <p:cNvPr id="4" name="Picture 3">
            <a:extLst>
              <a:ext uri="{FF2B5EF4-FFF2-40B4-BE49-F238E27FC236}">
                <a16:creationId xmlns:a16="http://schemas.microsoft.com/office/drawing/2014/main" id="{626B5D51-2F38-437B-8719-DB3A9D38D3D2}"/>
              </a:ext>
            </a:extLst>
          </p:cNvPr>
          <p:cNvPicPr>
            <a:picLocks noChangeAspect="1"/>
          </p:cNvPicPr>
          <p:nvPr/>
        </p:nvPicPr>
        <p:blipFill rotWithShape="1">
          <a:blip r:embed="rId3"/>
          <a:srcRect l="19287" t="33706" r="57285" b="45976"/>
          <a:stretch/>
        </p:blipFill>
        <p:spPr>
          <a:xfrm>
            <a:off x="294142" y="1824496"/>
            <a:ext cx="4927308" cy="2403568"/>
          </a:xfrm>
          <a:prstGeom prst="rect">
            <a:avLst/>
          </a:prstGeom>
        </p:spPr>
      </p:pic>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C7B0532E-C4F4-40BC-9C51-6E78F2030300}"/>
                  </a:ext>
                </a:extLst>
              </p:cNvPr>
              <p:cNvSpPr/>
              <p:nvPr/>
            </p:nvSpPr>
            <p:spPr>
              <a:xfrm rot="20240314">
                <a:off x="4890338" y="5360903"/>
                <a:ext cx="4151649" cy="7784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rPr>
                          </m:ctrlPr>
                        </m:mPr>
                        <m:mr>
                          <m:e/>
                        </m:mr>
                        <m:m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𝑤</m:t>
                                    </m:r>
                                  </m:sub>
                                </m:sSub>
                              </m:den>
                            </m:f>
                            <m:r>
                              <a:rPr lang="en-US" i="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sup>
                                    <m:r>
                                      <a:rPr lang="en-US" i="0">
                                        <a:latin typeface="Cambria Math" panose="02040503050406030204" pitchFamily="18" charset="0"/>
                                      </a:rPr>
                                      <m:t>2</m:t>
                                    </m:r>
                                  </m:sup>
                                </m:sSup>
                              </m:num>
                              <m:den>
                                <m:r>
                                  <a:rPr lang="en-US" i="0">
                                    <a:latin typeface="Cambria Math" panose="02040503050406030204" pitchFamily="18" charset="0"/>
                                  </a:rPr>
                                  <m:t>2</m:t>
                                </m:r>
                                <m:r>
                                  <a:rPr lang="en-US" i="1">
                                    <a:latin typeface="Cambria Math" panose="02040503050406030204" pitchFamily="18" charset="0"/>
                                  </a:rPr>
                                  <m:t>𝑔</m:t>
                                </m:r>
                              </m:den>
                            </m:f>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𝑝</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r>
                              <a:rPr lang="en-US" i="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num>
                              <m:den>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𝑤</m:t>
                                    </m:r>
                                  </m:sub>
                                </m:sSub>
                              </m:den>
                            </m:f>
                            <m:r>
                              <a:rPr lang="en-US" i="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𝑗</m:t>
                                        </m:r>
                                      </m:sub>
                                    </m:sSub>
                                  </m:e>
                                  <m:sup>
                                    <m:r>
                                      <a:rPr lang="en-US" i="0">
                                        <a:latin typeface="Cambria Math" panose="02040503050406030204" pitchFamily="18" charset="0"/>
                                      </a:rPr>
                                      <m:t>2</m:t>
                                    </m:r>
                                  </m:sup>
                                </m:sSup>
                              </m:num>
                              <m:den>
                                <m:r>
                                  <a:rPr lang="en-US" i="0">
                                    <a:latin typeface="Cambria Math" panose="02040503050406030204" pitchFamily="18" charset="0"/>
                                  </a:rPr>
                                  <m:t>2</m:t>
                                </m:r>
                                <m:r>
                                  <a:rPr lang="en-US" i="1">
                                    <a:latin typeface="Cambria Math" panose="02040503050406030204" pitchFamily="18" charset="0"/>
                                  </a:rPr>
                                  <m:t>𝑔</m:t>
                                </m:r>
                              </m:den>
                            </m:f>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𝑓</m:t>
                                </m:r>
                              </m:sub>
                            </m:sSub>
                          </m:e>
                        </m:mr>
                      </m:m>
                    </m:oMath>
                  </m:oMathPara>
                </a14:m>
                <a:endParaRPr lang="en-US" dirty="0"/>
              </a:p>
            </p:txBody>
          </p:sp>
        </mc:Choice>
        <mc:Fallback xmlns="">
          <p:sp>
            <p:nvSpPr>
              <p:cNvPr id="26" name="Rectangle 25">
                <a:extLst>
                  <a:ext uri="{FF2B5EF4-FFF2-40B4-BE49-F238E27FC236}">
                    <a16:creationId xmlns:a16="http://schemas.microsoft.com/office/drawing/2014/main" id="{C7B0532E-C4F4-40BC-9C51-6E78F2030300}"/>
                  </a:ext>
                </a:extLst>
              </p:cNvPr>
              <p:cNvSpPr>
                <a:spLocks noRot="1" noChangeAspect="1" noMove="1" noResize="1" noEditPoints="1" noAdjustHandles="1" noChangeArrowheads="1" noChangeShapeType="1" noTextEdit="1"/>
              </p:cNvSpPr>
              <p:nvPr/>
            </p:nvSpPr>
            <p:spPr>
              <a:xfrm rot="20240314">
                <a:off x="4890338" y="5360903"/>
                <a:ext cx="4151649" cy="77841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6982152D-85E2-4F7A-B751-6F7CCD4366C8}"/>
                  </a:ext>
                </a:extLst>
              </p:cNvPr>
              <p:cNvSpPr/>
              <p:nvPr/>
            </p:nvSpPr>
            <p:spPr>
              <a:xfrm rot="552053">
                <a:off x="4598484" y="4572444"/>
                <a:ext cx="2012346" cy="8368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rPr>
                          </m:ctrlPr>
                        </m:mPr>
                        <m:mr>
                          <m:e/>
                        </m:mr>
                        <m:mr>
                          <m:e>
                            <m:nary>
                              <m:naryPr>
                                <m:chr m:val="∑"/>
                                <m:grow m:val="on"/>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𝑖𝑛</m:t>
                                    </m:r>
                                  </m:sub>
                                </m:sSub>
                              </m:e>
                            </m:nary>
                            <m:r>
                              <a:rPr lang="en-US" i="0">
                                <a:latin typeface="Cambria Math" panose="02040503050406030204" pitchFamily="18" charset="0"/>
                              </a:rPr>
                              <m:t>=</m:t>
                            </m:r>
                            <m:nary>
                              <m:naryPr>
                                <m:chr m:val="∑"/>
                                <m:grow m:val="on"/>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𝑜𝑢𝑡</m:t>
                                    </m:r>
                                  </m:sub>
                                </m:sSub>
                              </m:e>
                            </m:nary>
                          </m:e>
                        </m:mr>
                      </m:m>
                    </m:oMath>
                  </m:oMathPara>
                </a14:m>
                <a:endParaRPr lang="en-US" dirty="0"/>
              </a:p>
            </p:txBody>
          </p:sp>
        </mc:Choice>
        <mc:Fallback xmlns="">
          <p:sp>
            <p:nvSpPr>
              <p:cNvPr id="28" name="Rectangle 27">
                <a:extLst>
                  <a:ext uri="{FF2B5EF4-FFF2-40B4-BE49-F238E27FC236}">
                    <a16:creationId xmlns:a16="http://schemas.microsoft.com/office/drawing/2014/main" id="{6982152D-85E2-4F7A-B751-6F7CCD4366C8}"/>
                  </a:ext>
                </a:extLst>
              </p:cNvPr>
              <p:cNvSpPr>
                <a:spLocks noRot="1" noChangeAspect="1" noMove="1" noResize="1" noEditPoints="1" noAdjustHandles="1" noChangeArrowheads="1" noChangeShapeType="1" noTextEdit="1"/>
              </p:cNvSpPr>
              <p:nvPr/>
            </p:nvSpPr>
            <p:spPr>
              <a:xfrm rot="552053">
                <a:off x="4598484" y="4572444"/>
                <a:ext cx="2012346" cy="836832"/>
              </a:xfrm>
              <a:prstGeom prst="rect">
                <a:avLst/>
              </a:prstGeom>
              <a:blipFill>
                <a:blip r:embed="rId5"/>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B31033E-306A-4DA5-B603-D17E77BA9BC6}"/>
              </a:ext>
            </a:extLst>
          </p:cNvPr>
          <p:cNvPicPr>
            <a:picLocks noChangeAspect="1"/>
          </p:cNvPicPr>
          <p:nvPr/>
        </p:nvPicPr>
        <p:blipFill rotWithShape="1">
          <a:blip r:embed="rId6"/>
          <a:srcRect l="42476" t="40031" r="41528" b="41584"/>
          <a:stretch/>
        </p:blipFill>
        <p:spPr>
          <a:xfrm>
            <a:off x="5384508" y="1824496"/>
            <a:ext cx="3722866" cy="2406838"/>
          </a:xfrm>
          <a:prstGeom prst="rect">
            <a:avLst/>
          </a:prstGeom>
        </p:spPr>
      </p:pic>
      <p:grpSp>
        <p:nvGrpSpPr>
          <p:cNvPr id="6" name="Group 5">
            <a:extLst>
              <a:ext uri="{FF2B5EF4-FFF2-40B4-BE49-F238E27FC236}">
                <a16:creationId xmlns:a16="http://schemas.microsoft.com/office/drawing/2014/main" id="{1F6639CA-D212-4342-8224-6124BE92A35B}"/>
              </a:ext>
            </a:extLst>
          </p:cNvPr>
          <p:cNvGrpSpPr/>
          <p:nvPr/>
        </p:nvGrpSpPr>
        <p:grpSpPr>
          <a:xfrm>
            <a:off x="565921" y="4835562"/>
            <a:ext cx="3542368" cy="1547821"/>
            <a:chOff x="565921" y="4835562"/>
            <a:chExt cx="3542368" cy="1547821"/>
          </a:xfrm>
        </p:grpSpPr>
        <p:grpSp>
          <p:nvGrpSpPr>
            <p:cNvPr id="30" name="Group 29">
              <a:extLst>
                <a:ext uri="{FF2B5EF4-FFF2-40B4-BE49-F238E27FC236}">
                  <a16:creationId xmlns:a16="http://schemas.microsoft.com/office/drawing/2014/main" id="{7B29AB33-F17D-4EB1-94FE-564DC7AF5575}"/>
                </a:ext>
              </a:extLst>
            </p:cNvPr>
            <p:cNvGrpSpPr/>
            <p:nvPr/>
          </p:nvGrpSpPr>
          <p:grpSpPr>
            <a:xfrm>
              <a:off x="565921" y="4835562"/>
              <a:ext cx="3542368" cy="1547821"/>
              <a:chOff x="565921" y="4835562"/>
              <a:chExt cx="3542368" cy="1547821"/>
            </a:xfrm>
          </p:grpSpPr>
          <p:sp>
            <p:nvSpPr>
              <p:cNvPr id="7" name="Cylinder 6">
                <a:extLst>
                  <a:ext uri="{FF2B5EF4-FFF2-40B4-BE49-F238E27FC236}">
                    <a16:creationId xmlns:a16="http://schemas.microsoft.com/office/drawing/2014/main" id="{733344FC-CECA-4A73-A275-EB213FADA16C}"/>
                  </a:ext>
                </a:extLst>
              </p:cNvPr>
              <p:cNvSpPr/>
              <p:nvPr/>
            </p:nvSpPr>
            <p:spPr bwMode="auto">
              <a:xfrm rot="6738450">
                <a:off x="1297233" y="4212899"/>
                <a:ext cx="1018903" cy="2264229"/>
              </a:xfrm>
              <a:prstGeom prst="can">
                <a:avLst/>
              </a:prstGeom>
              <a:no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9" name="Straight Arrow Connector 8">
                <a:extLst>
                  <a:ext uri="{FF2B5EF4-FFF2-40B4-BE49-F238E27FC236}">
                    <a16:creationId xmlns:a16="http://schemas.microsoft.com/office/drawing/2014/main" id="{4BCA1CCD-E309-4BFB-9455-D4AC4DF67520}"/>
                  </a:ext>
                </a:extLst>
              </p:cNvPr>
              <p:cNvCxnSpPr>
                <a:cxnSpLocks/>
              </p:cNvCxnSpPr>
              <p:nvPr/>
            </p:nvCxnSpPr>
            <p:spPr bwMode="auto">
              <a:xfrm flipH="1">
                <a:off x="2873830" y="5345013"/>
                <a:ext cx="461553" cy="1038370"/>
              </a:xfrm>
              <a:prstGeom prst="straightConnector1">
                <a:avLst/>
              </a:prstGeom>
              <a:noFill/>
              <a:ln w="19050" cap="flat" cmpd="sng" algn="ctr">
                <a:solidFill>
                  <a:schemeClr val="tx1"/>
                </a:solidFill>
                <a:prstDash val="solid"/>
                <a:round/>
                <a:headEnd type="triangle"/>
                <a:tailEnd type="triangle"/>
              </a:ln>
              <a:effectLst/>
            </p:spPr>
          </p:cxnSp>
          <p:sp>
            <p:nvSpPr>
              <p:cNvPr id="13" name="TextBox 12">
                <a:extLst>
                  <a:ext uri="{FF2B5EF4-FFF2-40B4-BE49-F238E27FC236}">
                    <a16:creationId xmlns:a16="http://schemas.microsoft.com/office/drawing/2014/main" id="{D24B8B74-11D3-4AE1-B819-12093E03EA81}"/>
                  </a:ext>
                </a:extLst>
              </p:cNvPr>
              <p:cNvSpPr txBox="1"/>
              <p:nvPr/>
            </p:nvSpPr>
            <p:spPr>
              <a:xfrm>
                <a:off x="3210506" y="5759695"/>
                <a:ext cx="814647" cy="338554"/>
              </a:xfrm>
              <a:prstGeom prst="rect">
                <a:avLst/>
              </a:prstGeom>
              <a:solidFill>
                <a:schemeClr val="bg1"/>
              </a:solidFill>
            </p:spPr>
            <p:txBody>
              <a:bodyPr wrap="none" rtlCol="0">
                <a:spAutoFit/>
              </a:bodyPr>
              <a:lstStyle/>
              <a:p>
                <a:pPr algn="ctr"/>
                <a:r>
                  <a:rPr lang="en-US" sz="1600" dirty="0">
                    <a:solidFill>
                      <a:schemeClr val="accent2"/>
                    </a:solidFill>
                    <a:latin typeface="+mj-lt"/>
                  </a:rPr>
                  <a:t>D = ##</a:t>
                </a:r>
              </a:p>
            </p:txBody>
          </p:sp>
          <p:cxnSp>
            <p:nvCxnSpPr>
              <p:cNvPr id="15" name="Straight Connector 14">
                <a:extLst>
                  <a:ext uri="{FF2B5EF4-FFF2-40B4-BE49-F238E27FC236}">
                    <a16:creationId xmlns:a16="http://schemas.microsoft.com/office/drawing/2014/main" id="{0315FB0E-20F6-4E38-9C5B-B5CC11D73015}"/>
                  </a:ext>
                </a:extLst>
              </p:cNvPr>
              <p:cNvCxnSpPr/>
              <p:nvPr/>
            </p:nvCxnSpPr>
            <p:spPr bwMode="auto">
              <a:xfrm flipV="1">
                <a:off x="2873830" y="5077097"/>
                <a:ext cx="531221" cy="267916"/>
              </a:xfrm>
              <a:prstGeom prst="line">
                <a:avLst/>
              </a:prstGeom>
              <a:noFill/>
              <a:ln w="19050" cap="flat" cmpd="sng" algn="ctr">
                <a:solidFill>
                  <a:schemeClr val="tx1"/>
                </a:solidFill>
                <a:prstDash val="solid"/>
                <a:round/>
                <a:headEnd type="none" w="med" len="med"/>
                <a:tailEnd type="none" w="med" len="med"/>
              </a:ln>
              <a:effectLst/>
            </p:spPr>
          </p:cxnSp>
          <p:sp>
            <p:nvSpPr>
              <p:cNvPr id="16" name="TextBox 15">
                <a:extLst>
                  <a:ext uri="{FF2B5EF4-FFF2-40B4-BE49-F238E27FC236}">
                    <a16:creationId xmlns:a16="http://schemas.microsoft.com/office/drawing/2014/main" id="{AE959855-F944-482F-9C79-086E03E8E2EA}"/>
                  </a:ext>
                </a:extLst>
              </p:cNvPr>
              <p:cNvSpPr txBox="1"/>
              <p:nvPr/>
            </p:nvSpPr>
            <p:spPr>
              <a:xfrm>
                <a:off x="3344938" y="4866109"/>
                <a:ext cx="763351" cy="338554"/>
              </a:xfrm>
              <a:prstGeom prst="rect">
                <a:avLst/>
              </a:prstGeom>
              <a:solidFill>
                <a:schemeClr val="bg1"/>
              </a:solidFill>
            </p:spPr>
            <p:txBody>
              <a:bodyPr wrap="none" rtlCol="0">
                <a:spAutoFit/>
              </a:bodyPr>
              <a:lstStyle/>
              <a:p>
                <a:pPr algn="ctr"/>
                <a:r>
                  <a:rPr lang="en-US" sz="1600" dirty="0">
                    <a:solidFill>
                      <a:schemeClr val="accent2"/>
                    </a:solidFill>
                    <a:latin typeface="+mj-lt"/>
                  </a:rPr>
                  <a:t>n = ##</a:t>
                </a:r>
              </a:p>
            </p:txBody>
          </p:sp>
          <p:cxnSp>
            <p:nvCxnSpPr>
              <p:cNvPr id="18" name="Straight Arrow Connector 17">
                <a:extLst>
                  <a:ext uri="{FF2B5EF4-FFF2-40B4-BE49-F238E27FC236}">
                    <a16:creationId xmlns:a16="http://schemas.microsoft.com/office/drawing/2014/main" id="{2F51174A-56EE-45AD-B44C-B00A927FF2D1}"/>
                  </a:ext>
                </a:extLst>
              </p:cNvPr>
              <p:cNvCxnSpPr>
                <a:cxnSpLocks/>
              </p:cNvCxnSpPr>
              <p:nvPr/>
            </p:nvCxnSpPr>
            <p:spPr bwMode="auto">
              <a:xfrm>
                <a:off x="565921" y="5564777"/>
                <a:ext cx="1916022" cy="818606"/>
              </a:xfrm>
              <a:prstGeom prst="straightConnector1">
                <a:avLst/>
              </a:prstGeom>
              <a:noFill/>
              <a:ln w="19050" cap="flat" cmpd="sng" algn="ctr">
                <a:solidFill>
                  <a:schemeClr val="tx1"/>
                </a:solidFill>
                <a:prstDash val="solid"/>
                <a:round/>
                <a:headEnd type="triangle"/>
                <a:tailEnd type="triangle"/>
              </a:ln>
              <a:effectLst/>
            </p:spPr>
          </p:cxnSp>
          <p:sp>
            <p:nvSpPr>
              <p:cNvPr id="20" name="TextBox 19">
                <a:extLst>
                  <a:ext uri="{FF2B5EF4-FFF2-40B4-BE49-F238E27FC236}">
                    <a16:creationId xmlns:a16="http://schemas.microsoft.com/office/drawing/2014/main" id="{84E61E4B-6C61-48FD-A12A-9EF9C7E76624}"/>
                  </a:ext>
                </a:extLst>
              </p:cNvPr>
              <p:cNvSpPr txBox="1"/>
              <p:nvPr/>
            </p:nvSpPr>
            <p:spPr>
              <a:xfrm>
                <a:off x="923904" y="5976169"/>
                <a:ext cx="761747" cy="338554"/>
              </a:xfrm>
              <a:prstGeom prst="rect">
                <a:avLst/>
              </a:prstGeom>
              <a:noFill/>
            </p:spPr>
            <p:txBody>
              <a:bodyPr wrap="none" rtlCol="0">
                <a:spAutoFit/>
              </a:bodyPr>
              <a:lstStyle/>
              <a:p>
                <a:pPr algn="ctr"/>
                <a:r>
                  <a:rPr lang="en-US" sz="1600" dirty="0">
                    <a:solidFill>
                      <a:schemeClr val="accent2"/>
                    </a:solidFill>
                    <a:latin typeface="+mj-lt"/>
                  </a:rPr>
                  <a:t>L = ##</a:t>
                </a:r>
              </a:p>
            </p:txBody>
          </p:sp>
        </p:grpSp>
        <p:sp>
          <p:nvSpPr>
            <p:cNvPr id="5" name="TextBox 4">
              <a:extLst>
                <a:ext uri="{FF2B5EF4-FFF2-40B4-BE49-F238E27FC236}">
                  <a16:creationId xmlns:a16="http://schemas.microsoft.com/office/drawing/2014/main" id="{7AA965AD-BFF0-4FDB-8F2C-E07DB8B3105F}"/>
                </a:ext>
              </a:extLst>
            </p:cNvPr>
            <p:cNvSpPr txBox="1"/>
            <p:nvPr/>
          </p:nvSpPr>
          <p:spPr>
            <a:xfrm rot="1131805">
              <a:off x="1380441" y="5003800"/>
              <a:ext cx="710452" cy="461665"/>
            </a:xfrm>
            <a:prstGeom prst="rect">
              <a:avLst/>
            </a:prstGeom>
            <a:solidFill>
              <a:schemeClr val="bg1"/>
            </a:solidFill>
          </p:spPr>
          <p:txBody>
            <a:bodyPr wrap="none" rtlCol="0">
              <a:spAutoFit/>
            </a:bodyPr>
            <a:lstStyle/>
            <a:p>
              <a:pPr algn="ctr"/>
              <a:r>
                <a:rPr lang="en-US" sz="2400" dirty="0">
                  <a:solidFill>
                    <a:schemeClr val="accent2"/>
                  </a:solidFill>
                  <a:latin typeface="+mj-lt"/>
                </a:rPr>
                <a:t>Pipe</a:t>
              </a:r>
            </a:p>
          </p:txBody>
        </p:sp>
      </p:grpSp>
    </p:spTree>
    <p:extLst>
      <p:ext uri="{BB962C8B-B14F-4D97-AF65-F5344CB8AC3E}">
        <p14:creationId xmlns:p14="http://schemas.microsoft.com/office/powerpoint/2010/main" val="71098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0977D-4D95-4E1E-9B5C-C9FF655E4E27}"/>
              </a:ext>
            </a:extLst>
          </p:cNvPr>
          <p:cNvSpPr>
            <a:spLocks noGrp="1"/>
          </p:cNvSpPr>
          <p:nvPr>
            <p:ph type="title"/>
          </p:nvPr>
        </p:nvSpPr>
        <p:spPr/>
        <p:txBody>
          <a:bodyPr/>
          <a:lstStyle/>
          <a:p>
            <a:r>
              <a:rPr lang="en-US" dirty="0"/>
              <a:t>Network Performance Estimation</a:t>
            </a:r>
          </a:p>
        </p:txBody>
      </p:sp>
      <p:sp>
        <p:nvSpPr>
          <p:cNvPr id="3" name="Content Placeholder 2">
            <a:extLst>
              <a:ext uri="{FF2B5EF4-FFF2-40B4-BE49-F238E27FC236}">
                <a16:creationId xmlns:a16="http://schemas.microsoft.com/office/drawing/2014/main" id="{4C1792F1-77C5-48EB-A59E-3F0115AE6D68}"/>
              </a:ext>
            </a:extLst>
          </p:cNvPr>
          <p:cNvSpPr>
            <a:spLocks noGrp="1"/>
          </p:cNvSpPr>
          <p:nvPr>
            <p:ph idx="1"/>
          </p:nvPr>
        </p:nvSpPr>
        <p:spPr/>
        <p:txBody>
          <a:bodyPr/>
          <a:lstStyle/>
          <a:p>
            <a:r>
              <a:rPr lang="en-US" dirty="0"/>
              <a:t>Physics based, hydraulic flow simulation</a:t>
            </a:r>
          </a:p>
        </p:txBody>
      </p:sp>
      <p:pic>
        <p:nvPicPr>
          <p:cNvPr id="17" name="Picture 16">
            <a:extLst>
              <a:ext uri="{FF2B5EF4-FFF2-40B4-BE49-F238E27FC236}">
                <a16:creationId xmlns:a16="http://schemas.microsoft.com/office/drawing/2014/main" id="{50FE5AA5-10E6-4B0A-A906-89392541C7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953" y="4126948"/>
            <a:ext cx="3077335" cy="2308001"/>
          </a:xfrm>
          <a:prstGeom prst="rect">
            <a:avLst/>
          </a:prstGeom>
        </p:spPr>
      </p:pic>
      <p:grpSp>
        <p:nvGrpSpPr>
          <p:cNvPr id="60" name="Group 59">
            <a:extLst>
              <a:ext uri="{FF2B5EF4-FFF2-40B4-BE49-F238E27FC236}">
                <a16:creationId xmlns:a16="http://schemas.microsoft.com/office/drawing/2014/main" id="{BDD82168-CB7C-418A-98E3-F8CF467ED229}"/>
              </a:ext>
            </a:extLst>
          </p:cNvPr>
          <p:cNvGrpSpPr/>
          <p:nvPr/>
        </p:nvGrpSpPr>
        <p:grpSpPr>
          <a:xfrm>
            <a:off x="1030667" y="1473540"/>
            <a:ext cx="2886060" cy="2413420"/>
            <a:chOff x="1030667" y="1473540"/>
            <a:chExt cx="2886060" cy="2413420"/>
          </a:xfrm>
        </p:grpSpPr>
        <p:pic>
          <p:nvPicPr>
            <p:cNvPr id="12" name="Picture 11">
              <a:extLst>
                <a:ext uri="{FF2B5EF4-FFF2-40B4-BE49-F238E27FC236}">
                  <a16:creationId xmlns:a16="http://schemas.microsoft.com/office/drawing/2014/main" id="{DCE021E4-3279-48A0-97B4-9FFCE86BA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667" y="1473540"/>
              <a:ext cx="2886060" cy="2413420"/>
            </a:xfrm>
            <a:prstGeom prst="rect">
              <a:avLst/>
            </a:prstGeom>
          </p:spPr>
        </p:pic>
        <p:sp>
          <p:nvSpPr>
            <p:cNvPr id="26" name="Cross 25">
              <a:extLst>
                <a:ext uri="{FF2B5EF4-FFF2-40B4-BE49-F238E27FC236}">
                  <a16:creationId xmlns:a16="http://schemas.microsoft.com/office/drawing/2014/main" id="{A1F7C350-1FFC-4E66-A3F2-FFC1864B7920}"/>
                </a:ext>
              </a:extLst>
            </p:cNvPr>
            <p:cNvSpPr/>
            <p:nvPr/>
          </p:nvSpPr>
          <p:spPr bwMode="auto">
            <a:xfrm rot="18818165">
              <a:off x="1811382" y="2855774"/>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7" name="Cross 26">
              <a:extLst>
                <a:ext uri="{FF2B5EF4-FFF2-40B4-BE49-F238E27FC236}">
                  <a16:creationId xmlns:a16="http://schemas.microsoft.com/office/drawing/2014/main" id="{0E7B9B81-28CD-421E-818B-7030AA4C7A66}"/>
                </a:ext>
              </a:extLst>
            </p:cNvPr>
            <p:cNvSpPr/>
            <p:nvPr/>
          </p:nvSpPr>
          <p:spPr bwMode="auto">
            <a:xfrm rot="18818165">
              <a:off x="1851941" y="3172593"/>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8" name="Cross 27">
              <a:extLst>
                <a:ext uri="{FF2B5EF4-FFF2-40B4-BE49-F238E27FC236}">
                  <a16:creationId xmlns:a16="http://schemas.microsoft.com/office/drawing/2014/main" id="{6DE794CE-55DA-434E-8ED7-270171AA1031}"/>
                </a:ext>
              </a:extLst>
            </p:cNvPr>
            <p:cNvSpPr/>
            <p:nvPr/>
          </p:nvSpPr>
          <p:spPr bwMode="auto">
            <a:xfrm rot="18818165">
              <a:off x="2933874" y="2814589"/>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9" name="Cross 28">
              <a:extLst>
                <a:ext uri="{FF2B5EF4-FFF2-40B4-BE49-F238E27FC236}">
                  <a16:creationId xmlns:a16="http://schemas.microsoft.com/office/drawing/2014/main" id="{E738149B-17E1-4BB0-BAF9-9E8555012B7E}"/>
                </a:ext>
              </a:extLst>
            </p:cNvPr>
            <p:cNvSpPr/>
            <p:nvPr/>
          </p:nvSpPr>
          <p:spPr bwMode="auto">
            <a:xfrm rot="18818165">
              <a:off x="3131515" y="2378350"/>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0" name="Cross 29">
              <a:extLst>
                <a:ext uri="{FF2B5EF4-FFF2-40B4-BE49-F238E27FC236}">
                  <a16:creationId xmlns:a16="http://schemas.microsoft.com/office/drawing/2014/main" id="{68F89895-E949-41D2-B8DF-3F8E1E15603C}"/>
                </a:ext>
              </a:extLst>
            </p:cNvPr>
            <p:cNvSpPr/>
            <p:nvPr/>
          </p:nvSpPr>
          <p:spPr bwMode="auto">
            <a:xfrm rot="18818165">
              <a:off x="2751906" y="2493233"/>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6" name="Cross 35">
              <a:extLst>
                <a:ext uri="{FF2B5EF4-FFF2-40B4-BE49-F238E27FC236}">
                  <a16:creationId xmlns:a16="http://schemas.microsoft.com/office/drawing/2014/main" id="{D2E45BA9-80AE-4144-8CF5-8FCC7AF9E687}"/>
                </a:ext>
              </a:extLst>
            </p:cNvPr>
            <p:cNvSpPr/>
            <p:nvPr/>
          </p:nvSpPr>
          <p:spPr bwMode="auto">
            <a:xfrm rot="18818165">
              <a:off x="2139429" y="2252968"/>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8" name="Cross 37">
              <a:extLst>
                <a:ext uri="{FF2B5EF4-FFF2-40B4-BE49-F238E27FC236}">
                  <a16:creationId xmlns:a16="http://schemas.microsoft.com/office/drawing/2014/main" id="{D8D328FC-AF1A-4498-92E9-A4EB22E0D396}"/>
                </a:ext>
              </a:extLst>
            </p:cNvPr>
            <p:cNvSpPr/>
            <p:nvPr/>
          </p:nvSpPr>
          <p:spPr bwMode="auto">
            <a:xfrm rot="18818165">
              <a:off x="2860676" y="2076189"/>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9" name="Cross 38">
              <a:extLst>
                <a:ext uri="{FF2B5EF4-FFF2-40B4-BE49-F238E27FC236}">
                  <a16:creationId xmlns:a16="http://schemas.microsoft.com/office/drawing/2014/main" id="{0059FB85-E1F4-4AF8-B0C1-FC6A3E24B33C}"/>
                </a:ext>
              </a:extLst>
            </p:cNvPr>
            <p:cNvSpPr/>
            <p:nvPr/>
          </p:nvSpPr>
          <p:spPr bwMode="auto">
            <a:xfrm rot="18818165">
              <a:off x="2751907" y="1742539"/>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6" name="Cross 45">
              <a:extLst>
                <a:ext uri="{FF2B5EF4-FFF2-40B4-BE49-F238E27FC236}">
                  <a16:creationId xmlns:a16="http://schemas.microsoft.com/office/drawing/2014/main" id="{95A23037-CC4B-461A-9B9B-570045D3EE57}"/>
                </a:ext>
              </a:extLst>
            </p:cNvPr>
            <p:cNvSpPr/>
            <p:nvPr/>
          </p:nvSpPr>
          <p:spPr bwMode="auto">
            <a:xfrm rot="18818165">
              <a:off x="3069986" y="3329105"/>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7" name="Cross 46">
              <a:extLst>
                <a:ext uri="{FF2B5EF4-FFF2-40B4-BE49-F238E27FC236}">
                  <a16:creationId xmlns:a16="http://schemas.microsoft.com/office/drawing/2014/main" id="{63584150-E196-4B78-9054-04312E05BEBC}"/>
                </a:ext>
              </a:extLst>
            </p:cNvPr>
            <p:cNvSpPr/>
            <p:nvPr/>
          </p:nvSpPr>
          <p:spPr bwMode="auto">
            <a:xfrm rot="18818165">
              <a:off x="2842777" y="1900196"/>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8" name="Cross 47">
              <a:extLst>
                <a:ext uri="{FF2B5EF4-FFF2-40B4-BE49-F238E27FC236}">
                  <a16:creationId xmlns:a16="http://schemas.microsoft.com/office/drawing/2014/main" id="{DB3A4B30-270B-42D7-8FB1-27EE7EBD67F3}"/>
                </a:ext>
              </a:extLst>
            </p:cNvPr>
            <p:cNvSpPr/>
            <p:nvPr/>
          </p:nvSpPr>
          <p:spPr bwMode="auto">
            <a:xfrm rot="18818165">
              <a:off x="3113617" y="1997023"/>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9" name="Cross 48">
              <a:extLst>
                <a:ext uri="{FF2B5EF4-FFF2-40B4-BE49-F238E27FC236}">
                  <a16:creationId xmlns:a16="http://schemas.microsoft.com/office/drawing/2014/main" id="{BF97ECAC-8138-4FE6-8377-5C34A944FAA3}"/>
                </a:ext>
              </a:extLst>
            </p:cNvPr>
            <p:cNvSpPr/>
            <p:nvPr/>
          </p:nvSpPr>
          <p:spPr bwMode="auto">
            <a:xfrm rot="18818165">
              <a:off x="2933873" y="1690887"/>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50" name="Cross 49">
              <a:extLst>
                <a:ext uri="{FF2B5EF4-FFF2-40B4-BE49-F238E27FC236}">
                  <a16:creationId xmlns:a16="http://schemas.microsoft.com/office/drawing/2014/main" id="{214E7B4F-1BF9-443F-B286-9F25C99035E0}"/>
                </a:ext>
              </a:extLst>
            </p:cNvPr>
            <p:cNvSpPr/>
            <p:nvPr/>
          </p:nvSpPr>
          <p:spPr bwMode="auto">
            <a:xfrm rot="18818165">
              <a:off x="2777836" y="2316804"/>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51" name="Cross 50">
              <a:extLst>
                <a:ext uri="{FF2B5EF4-FFF2-40B4-BE49-F238E27FC236}">
                  <a16:creationId xmlns:a16="http://schemas.microsoft.com/office/drawing/2014/main" id="{10DE83D3-C8B2-4629-96AE-53A46B8CC7D6}"/>
                </a:ext>
              </a:extLst>
            </p:cNvPr>
            <p:cNvSpPr/>
            <p:nvPr/>
          </p:nvSpPr>
          <p:spPr bwMode="auto">
            <a:xfrm rot="18818165">
              <a:off x="2384850" y="3180443"/>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52" name="Cross 51">
              <a:extLst>
                <a:ext uri="{FF2B5EF4-FFF2-40B4-BE49-F238E27FC236}">
                  <a16:creationId xmlns:a16="http://schemas.microsoft.com/office/drawing/2014/main" id="{8F07D3F7-8F43-499E-B1EC-F297C18D93F4}"/>
                </a:ext>
              </a:extLst>
            </p:cNvPr>
            <p:cNvSpPr/>
            <p:nvPr/>
          </p:nvSpPr>
          <p:spPr bwMode="auto">
            <a:xfrm rot="18818165">
              <a:off x="2505872" y="2594376"/>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cxnSp>
        <p:nvCxnSpPr>
          <p:cNvPr id="53" name="Elbow Connector 8">
            <a:extLst>
              <a:ext uri="{FF2B5EF4-FFF2-40B4-BE49-F238E27FC236}">
                <a16:creationId xmlns:a16="http://schemas.microsoft.com/office/drawing/2014/main" id="{08C78380-DA77-4E6C-BFBE-942CBFA11E3C}"/>
              </a:ext>
            </a:extLst>
          </p:cNvPr>
          <p:cNvCxnSpPr>
            <a:cxnSpLocks/>
          </p:cNvCxnSpPr>
          <p:nvPr/>
        </p:nvCxnSpPr>
        <p:spPr bwMode="auto">
          <a:xfrm>
            <a:off x="4003430" y="2610323"/>
            <a:ext cx="916775" cy="1"/>
          </a:xfrm>
          <a:prstGeom prst="bentConnector3">
            <a:avLst>
              <a:gd name="adj1" fmla="val 50000"/>
            </a:avLst>
          </a:prstGeom>
          <a:noFill/>
          <a:ln w="76200" cap="flat" cmpd="sng" algn="ctr">
            <a:solidFill>
              <a:schemeClr val="accent1"/>
            </a:solidFill>
            <a:prstDash val="solid"/>
            <a:round/>
            <a:headEnd type="none" w="med" len="med"/>
            <a:tailEnd type="arrow"/>
          </a:ln>
          <a:effectLst/>
        </p:spPr>
      </p:cxnSp>
      <p:cxnSp>
        <p:nvCxnSpPr>
          <p:cNvPr id="54" name="Elbow Connector 8">
            <a:extLst>
              <a:ext uri="{FF2B5EF4-FFF2-40B4-BE49-F238E27FC236}">
                <a16:creationId xmlns:a16="http://schemas.microsoft.com/office/drawing/2014/main" id="{D0F6383E-5167-4240-A69A-703EE57E8AC9}"/>
              </a:ext>
            </a:extLst>
          </p:cNvPr>
          <p:cNvCxnSpPr>
            <a:cxnSpLocks/>
          </p:cNvCxnSpPr>
          <p:nvPr/>
        </p:nvCxnSpPr>
        <p:spPr bwMode="auto">
          <a:xfrm rot="5400000">
            <a:off x="5831105" y="4351678"/>
            <a:ext cx="1125420" cy="914401"/>
          </a:xfrm>
          <a:prstGeom prst="bentConnector3">
            <a:avLst>
              <a:gd name="adj1" fmla="val 99605"/>
            </a:avLst>
          </a:prstGeom>
          <a:noFill/>
          <a:ln w="76200" cap="flat" cmpd="sng" algn="ctr">
            <a:solidFill>
              <a:schemeClr val="accent1"/>
            </a:solidFill>
            <a:prstDash val="solid"/>
            <a:round/>
            <a:headEnd type="none" w="med" len="med"/>
            <a:tailEnd type="arrow"/>
          </a:ln>
          <a:effectLst/>
        </p:spPr>
      </p:cxnSp>
      <p:sp>
        <p:nvSpPr>
          <p:cNvPr id="56" name="TextBox 55">
            <a:extLst>
              <a:ext uri="{FF2B5EF4-FFF2-40B4-BE49-F238E27FC236}">
                <a16:creationId xmlns:a16="http://schemas.microsoft.com/office/drawing/2014/main" id="{70F2638B-75E9-4F4E-BFF1-8888D5B4EED4}"/>
              </a:ext>
            </a:extLst>
          </p:cNvPr>
          <p:cNvSpPr txBox="1"/>
          <p:nvPr/>
        </p:nvSpPr>
        <p:spPr>
          <a:xfrm>
            <a:off x="354611" y="3769287"/>
            <a:ext cx="4454456" cy="461665"/>
          </a:xfrm>
          <a:prstGeom prst="rect">
            <a:avLst/>
          </a:prstGeom>
          <a:solidFill>
            <a:schemeClr val="bg1"/>
          </a:solidFill>
        </p:spPr>
        <p:txBody>
          <a:bodyPr wrap="square" rtlCol="0">
            <a:spAutoFit/>
          </a:bodyPr>
          <a:lstStyle/>
          <a:p>
            <a:pPr algn="ctr"/>
            <a:r>
              <a:rPr lang="en-US" sz="2400" dirty="0">
                <a:solidFill>
                  <a:schemeClr val="accent2"/>
                </a:solidFill>
                <a:latin typeface="+mj-lt"/>
              </a:rPr>
              <a:t>Network Component Damage</a:t>
            </a:r>
          </a:p>
        </p:txBody>
      </p:sp>
      <p:sp>
        <p:nvSpPr>
          <p:cNvPr id="57" name="TextBox 56">
            <a:extLst>
              <a:ext uri="{FF2B5EF4-FFF2-40B4-BE49-F238E27FC236}">
                <a16:creationId xmlns:a16="http://schemas.microsoft.com/office/drawing/2014/main" id="{3555EF52-2F4A-494B-A9B5-69C3E9A562C4}"/>
              </a:ext>
            </a:extLst>
          </p:cNvPr>
          <p:cNvSpPr txBox="1"/>
          <p:nvPr/>
        </p:nvSpPr>
        <p:spPr>
          <a:xfrm>
            <a:off x="2355885" y="6389694"/>
            <a:ext cx="4454456" cy="461665"/>
          </a:xfrm>
          <a:prstGeom prst="rect">
            <a:avLst/>
          </a:prstGeom>
          <a:noFill/>
        </p:spPr>
        <p:txBody>
          <a:bodyPr wrap="square" rtlCol="0">
            <a:spAutoFit/>
          </a:bodyPr>
          <a:lstStyle/>
          <a:p>
            <a:pPr algn="ctr"/>
            <a:r>
              <a:rPr lang="en-US" sz="2400" dirty="0">
                <a:solidFill>
                  <a:schemeClr val="accent2"/>
                </a:solidFill>
                <a:latin typeface="+mj-lt"/>
              </a:rPr>
              <a:t>Network Performance</a:t>
            </a:r>
          </a:p>
        </p:txBody>
      </p:sp>
      <p:pic>
        <p:nvPicPr>
          <p:cNvPr id="31" name="Picture 30">
            <a:extLst>
              <a:ext uri="{FF2B5EF4-FFF2-40B4-BE49-F238E27FC236}">
                <a16:creationId xmlns:a16="http://schemas.microsoft.com/office/drawing/2014/main" id="{7C20414F-0AC1-4296-9044-667AE6D3FF0E}"/>
              </a:ext>
            </a:extLst>
          </p:cNvPr>
          <p:cNvPicPr>
            <a:picLocks noChangeAspect="1"/>
          </p:cNvPicPr>
          <p:nvPr/>
        </p:nvPicPr>
        <p:blipFill rotWithShape="1">
          <a:blip r:embed="rId5"/>
          <a:srcRect l="42476" t="40031" r="41528" b="41584"/>
          <a:stretch/>
        </p:blipFill>
        <p:spPr>
          <a:xfrm>
            <a:off x="5053806" y="1591091"/>
            <a:ext cx="3722866" cy="2406838"/>
          </a:xfrm>
          <a:prstGeom prst="rect">
            <a:avLst/>
          </a:prstGeom>
        </p:spPr>
      </p:pic>
    </p:spTree>
    <p:extLst>
      <p:ext uri="{BB962C8B-B14F-4D97-AF65-F5344CB8AC3E}">
        <p14:creationId xmlns:p14="http://schemas.microsoft.com/office/powerpoint/2010/main" val="2859008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F6C03-6CDC-46E6-B4DB-42BB23123B1D}"/>
              </a:ext>
            </a:extLst>
          </p:cNvPr>
          <p:cNvSpPr>
            <a:spLocks noGrp="1"/>
          </p:cNvSpPr>
          <p:nvPr>
            <p:ph type="title"/>
          </p:nvPr>
        </p:nvSpPr>
        <p:spPr/>
        <p:txBody>
          <a:bodyPr/>
          <a:lstStyle/>
          <a:p>
            <a:r>
              <a:rPr lang="en-US" dirty="0"/>
              <a:t>Auxiliary Water Supply System (AWSS) of San Francisco</a:t>
            </a:r>
          </a:p>
        </p:txBody>
      </p:sp>
      <p:pic>
        <p:nvPicPr>
          <p:cNvPr id="5" name="Content Placeholder 4">
            <a:extLst>
              <a:ext uri="{FF2B5EF4-FFF2-40B4-BE49-F238E27FC236}">
                <a16:creationId xmlns:a16="http://schemas.microsoft.com/office/drawing/2014/main" id="{55A9E8D5-6E3D-45C4-9C95-CB4B3C996A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1330" y="1059853"/>
            <a:ext cx="8261341" cy="5567926"/>
          </a:xfrm>
        </p:spPr>
      </p:pic>
    </p:spTree>
    <p:extLst>
      <p:ext uri="{BB962C8B-B14F-4D97-AF65-F5344CB8AC3E}">
        <p14:creationId xmlns:p14="http://schemas.microsoft.com/office/powerpoint/2010/main" val="1148233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F6C03-6CDC-46E6-B4DB-42BB23123B1D}"/>
              </a:ext>
            </a:extLst>
          </p:cNvPr>
          <p:cNvSpPr>
            <a:spLocks noGrp="1"/>
          </p:cNvSpPr>
          <p:nvPr>
            <p:ph type="title"/>
          </p:nvPr>
        </p:nvSpPr>
        <p:spPr/>
        <p:txBody>
          <a:bodyPr/>
          <a:lstStyle/>
          <a:p>
            <a:r>
              <a:rPr lang="en-US" dirty="0"/>
              <a:t>Auxiliary Water Supply System of San Francisco</a:t>
            </a:r>
          </a:p>
        </p:txBody>
      </p:sp>
      <p:pic>
        <p:nvPicPr>
          <p:cNvPr id="5" name="Content Placeholder 4">
            <a:extLst>
              <a:ext uri="{FF2B5EF4-FFF2-40B4-BE49-F238E27FC236}">
                <a16:creationId xmlns:a16="http://schemas.microsoft.com/office/drawing/2014/main" id="{55A9E8D5-6E3D-45C4-9C95-CB4B3C996A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1330" y="1059853"/>
            <a:ext cx="8261341" cy="5567926"/>
          </a:xfrm>
        </p:spPr>
      </p:pic>
      <p:pic>
        <p:nvPicPr>
          <p:cNvPr id="4" name="Picture 3">
            <a:extLst>
              <a:ext uri="{FF2B5EF4-FFF2-40B4-BE49-F238E27FC236}">
                <a16:creationId xmlns:a16="http://schemas.microsoft.com/office/drawing/2014/main" id="{02364098-BF2E-43CA-B30E-D0A0F65A312D}"/>
              </a:ext>
            </a:extLst>
          </p:cNvPr>
          <p:cNvPicPr>
            <a:picLocks noChangeAspect="1"/>
          </p:cNvPicPr>
          <p:nvPr/>
        </p:nvPicPr>
        <p:blipFill>
          <a:blip r:embed="rId4"/>
          <a:stretch>
            <a:fillRect/>
          </a:stretch>
        </p:blipFill>
        <p:spPr>
          <a:xfrm>
            <a:off x="5738025" y="1470256"/>
            <a:ext cx="2404378" cy="3077994"/>
          </a:xfrm>
          <a:prstGeom prst="rect">
            <a:avLst/>
          </a:prstGeom>
        </p:spPr>
      </p:pic>
      <p:sp>
        <p:nvSpPr>
          <p:cNvPr id="6" name="TextBox 5">
            <a:extLst>
              <a:ext uri="{FF2B5EF4-FFF2-40B4-BE49-F238E27FC236}">
                <a16:creationId xmlns:a16="http://schemas.microsoft.com/office/drawing/2014/main" id="{1962AEBE-1CF1-4C28-8F31-0036F482159E}"/>
              </a:ext>
            </a:extLst>
          </p:cNvPr>
          <p:cNvSpPr txBox="1"/>
          <p:nvPr/>
        </p:nvSpPr>
        <p:spPr>
          <a:xfrm>
            <a:off x="3835012" y="1470256"/>
            <a:ext cx="1903013" cy="1938992"/>
          </a:xfrm>
          <a:prstGeom prst="rect">
            <a:avLst/>
          </a:prstGeom>
          <a:solidFill>
            <a:schemeClr val="bg1"/>
          </a:solidFill>
        </p:spPr>
        <p:txBody>
          <a:bodyPr wrap="square" rtlCol="0">
            <a:spAutoFit/>
          </a:bodyPr>
          <a:lstStyle/>
          <a:p>
            <a:pPr algn="r"/>
            <a:r>
              <a:rPr lang="en-US" sz="2400" dirty="0">
                <a:solidFill>
                  <a:schemeClr val="accent2"/>
                </a:solidFill>
                <a:latin typeface="+mj-lt"/>
              </a:rPr>
              <a:t>Twin Peaks Reservoir</a:t>
            </a:r>
          </a:p>
          <a:p>
            <a:pPr algn="r"/>
            <a:r>
              <a:rPr lang="en-US" dirty="0">
                <a:solidFill>
                  <a:schemeClr val="accent2"/>
                </a:solidFill>
                <a:latin typeface="+mj-lt"/>
              </a:rPr>
              <a:t>Photo Courtesy of </a:t>
            </a:r>
            <a:br>
              <a:rPr lang="en-US" dirty="0">
                <a:solidFill>
                  <a:schemeClr val="accent2"/>
                </a:solidFill>
                <a:latin typeface="+mj-lt"/>
              </a:rPr>
            </a:br>
            <a:r>
              <a:rPr lang="en-US" dirty="0">
                <a:solidFill>
                  <a:schemeClr val="accent2"/>
                </a:solidFill>
                <a:latin typeface="+mj-lt"/>
              </a:rPr>
              <a:t>AECOM/AGS JV </a:t>
            </a:r>
            <a:br>
              <a:rPr lang="en-US" dirty="0">
                <a:solidFill>
                  <a:schemeClr val="accent2"/>
                </a:solidFill>
                <a:latin typeface="+mj-lt"/>
              </a:rPr>
            </a:br>
            <a:r>
              <a:rPr lang="en-US" dirty="0">
                <a:solidFill>
                  <a:schemeClr val="accent2"/>
                </a:solidFill>
                <a:latin typeface="+mj-lt"/>
              </a:rPr>
              <a:t>(sfwater.org)</a:t>
            </a:r>
          </a:p>
        </p:txBody>
      </p:sp>
      <p:sp>
        <p:nvSpPr>
          <p:cNvPr id="3" name="Oval 2">
            <a:extLst>
              <a:ext uri="{FF2B5EF4-FFF2-40B4-BE49-F238E27FC236}">
                <a16:creationId xmlns:a16="http://schemas.microsoft.com/office/drawing/2014/main" id="{24EF798E-BB4F-49C5-A9CC-D52DC09DBFE6}"/>
              </a:ext>
            </a:extLst>
          </p:cNvPr>
          <p:cNvSpPr/>
          <p:nvPr/>
        </p:nvSpPr>
        <p:spPr bwMode="auto">
          <a:xfrm>
            <a:off x="4484914" y="3819651"/>
            <a:ext cx="496389" cy="531223"/>
          </a:xfrm>
          <a:prstGeom prst="ellipse">
            <a:avLst/>
          </a:prstGeom>
          <a:noFill/>
          <a:ln w="76200" cap="flat" cmpd="sng" algn="ctr">
            <a:solidFill>
              <a:schemeClr val="accent2"/>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8273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0DF29-72AB-470D-9A0C-CE6184ADD94C}"/>
              </a:ext>
            </a:extLst>
          </p:cNvPr>
          <p:cNvSpPr>
            <a:spLocks noGrp="1"/>
          </p:cNvSpPr>
          <p:nvPr>
            <p:ph type="title"/>
          </p:nvPr>
        </p:nvSpPr>
        <p:spPr/>
        <p:txBody>
          <a:bodyPr/>
          <a:lstStyle/>
          <a:p>
            <a:r>
              <a:rPr lang="en-US" dirty="0"/>
              <a:t>Infrastructure Networks are Important!</a:t>
            </a:r>
          </a:p>
        </p:txBody>
      </p:sp>
      <p:sp>
        <p:nvSpPr>
          <p:cNvPr id="3" name="Content Placeholder 2">
            <a:extLst>
              <a:ext uri="{FF2B5EF4-FFF2-40B4-BE49-F238E27FC236}">
                <a16:creationId xmlns:a16="http://schemas.microsoft.com/office/drawing/2014/main" id="{FD5A3D2C-2DE7-41EF-9326-104E34B8E019}"/>
              </a:ext>
            </a:extLst>
          </p:cNvPr>
          <p:cNvSpPr>
            <a:spLocks noGrp="1"/>
          </p:cNvSpPr>
          <p:nvPr>
            <p:ph idx="1"/>
          </p:nvPr>
        </p:nvSpPr>
        <p:spPr/>
        <p:txBody>
          <a:bodyPr/>
          <a:lstStyle/>
          <a:p>
            <a:r>
              <a:rPr lang="en-US" dirty="0"/>
              <a:t>Infrastructure networks are the </a:t>
            </a:r>
            <a:r>
              <a:rPr lang="en-US" dirty="0">
                <a:solidFill>
                  <a:schemeClr val="accent2"/>
                </a:solidFill>
              </a:rPr>
              <a:t>lifeblood</a:t>
            </a:r>
            <a:r>
              <a:rPr lang="en-US" dirty="0"/>
              <a:t> of modern society.</a:t>
            </a:r>
          </a:p>
          <a:p>
            <a:endParaRPr lang="en-US" dirty="0"/>
          </a:p>
          <a:p>
            <a:r>
              <a:rPr lang="en-US" dirty="0"/>
              <a:t>Functionality of networks is critical for </a:t>
            </a:r>
            <a:r>
              <a:rPr lang="en-US" dirty="0">
                <a:solidFill>
                  <a:schemeClr val="accent2"/>
                </a:solidFill>
              </a:rPr>
              <a:t>post disaster response</a:t>
            </a:r>
            <a:r>
              <a:rPr lang="en-US" dirty="0"/>
              <a:t>.</a:t>
            </a:r>
          </a:p>
          <a:p>
            <a:endParaRPr lang="en-US" dirty="0"/>
          </a:p>
          <a:p>
            <a:r>
              <a:rPr lang="en-US" dirty="0"/>
              <a:t>Functionality of networks is key for the </a:t>
            </a:r>
            <a:r>
              <a:rPr lang="en-US" dirty="0">
                <a:solidFill>
                  <a:schemeClr val="accent2"/>
                </a:solidFill>
              </a:rPr>
              <a:t>recovery of communities</a:t>
            </a:r>
            <a:r>
              <a:rPr lang="en-US" dirty="0"/>
              <a:t>.</a:t>
            </a:r>
          </a:p>
        </p:txBody>
      </p:sp>
      <p:pic>
        <p:nvPicPr>
          <p:cNvPr id="5" name="Picture 4">
            <a:extLst>
              <a:ext uri="{FF2B5EF4-FFF2-40B4-BE49-F238E27FC236}">
                <a16:creationId xmlns:a16="http://schemas.microsoft.com/office/drawing/2014/main" id="{417BCE0D-065F-4FFF-8602-415C268A5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3" y="3467501"/>
            <a:ext cx="3779520" cy="2834640"/>
          </a:xfrm>
          <a:prstGeom prst="rect">
            <a:avLst/>
          </a:prstGeom>
        </p:spPr>
      </p:pic>
      <p:sp>
        <p:nvSpPr>
          <p:cNvPr id="6" name="TextBox 5">
            <a:extLst>
              <a:ext uri="{FF2B5EF4-FFF2-40B4-BE49-F238E27FC236}">
                <a16:creationId xmlns:a16="http://schemas.microsoft.com/office/drawing/2014/main" id="{4087CB68-A538-4644-984D-5D1FF867E4BE}"/>
              </a:ext>
            </a:extLst>
          </p:cNvPr>
          <p:cNvSpPr txBox="1"/>
          <p:nvPr/>
        </p:nvSpPr>
        <p:spPr>
          <a:xfrm>
            <a:off x="755807" y="6355354"/>
            <a:ext cx="3204532" cy="338554"/>
          </a:xfrm>
          <a:prstGeom prst="rect">
            <a:avLst/>
          </a:prstGeom>
          <a:solidFill>
            <a:schemeClr val="bg1"/>
          </a:solidFill>
        </p:spPr>
        <p:txBody>
          <a:bodyPr wrap="none" rtlCol="0">
            <a:spAutoFit/>
          </a:bodyPr>
          <a:lstStyle/>
          <a:p>
            <a:pPr algn="ctr"/>
            <a:r>
              <a:rPr lang="en-US" sz="1600" dirty="0">
                <a:solidFill>
                  <a:schemeClr val="accent2"/>
                </a:solidFill>
                <a:latin typeface="+mj-lt"/>
              </a:rPr>
              <a:t>Image courtesy of www.oldgames.sk</a:t>
            </a:r>
          </a:p>
        </p:txBody>
      </p:sp>
      <p:pic>
        <p:nvPicPr>
          <p:cNvPr id="7" name="Picture 2" descr="http://www.kingsacademy.com/mhodges/03_The-World-since-1900/01_The-Last-Days-of-the-Gilded-Age/pictures/1906_San-Francisco-earthquake-2.jpg">
            <a:extLst>
              <a:ext uri="{FF2B5EF4-FFF2-40B4-BE49-F238E27FC236}">
                <a16:creationId xmlns:a16="http://schemas.microsoft.com/office/drawing/2014/main" id="{594FBC75-313E-44AD-8FFF-0DFFE9790D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3380" y="3467501"/>
            <a:ext cx="3994266" cy="28346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26A614-9BE0-47AE-A672-A4193AE87F7B}"/>
              </a:ext>
            </a:extLst>
          </p:cNvPr>
          <p:cNvSpPr txBox="1"/>
          <p:nvPr/>
        </p:nvSpPr>
        <p:spPr>
          <a:xfrm>
            <a:off x="4583113" y="6355354"/>
            <a:ext cx="4114800" cy="338554"/>
          </a:xfrm>
          <a:prstGeom prst="rect">
            <a:avLst/>
          </a:prstGeom>
          <a:solidFill>
            <a:schemeClr val="bg1"/>
          </a:solidFill>
        </p:spPr>
        <p:txBody>
          <a:bodyPr wrap="square" rtlCol="0">
            <a:spAutoFit/>
          </a:bodyPr>
          <a:lstStyle/>
          <a:p>
            <a:pPr algn="ctr"/>
            <a:r>
              <a:rPr lang="en-US" sz="1600" dirty="0">
                <a:solidFill>
                  <a:schemeClr val="accent2"/>
                </a:solidFill>
                <a:latin typeface="+mj-lt"/>
              </a:rPr>
              <a:t>Photo courtesy of kingsacademy.com</a:t>
            </a:r>
          </a:p>
        </p:txBody>
      </p:sp>
    </p:spTree>
    <p:extLst>
      <p:ext uri="{BB962C8B-B14F-4D97-AF65-F5344CB8AC3E}">
        <p14:creationId xmlns:p14="http://schemas.microsoft.com/office/powerpoint/2010/main" val="128188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F6C03-6CDC-46E6-B4DB-42BB23123B1D}"/>
              </a:ext>
            </a:extLst>
          </p:cNvPr>
          <p:cNvSpPr>
            <a:spLocks noGrp="1"/>
          </p:cNvSpPr>
          <p:nvPr>
            <p:ph type="title"/>
          </p:nvPr>
        </p:nvSpPr>
        <p:spPr/>
        <p:txBody>
          <a:bodyPr/>
          <a:lstStyle/>
          <a:p>
            <a:r>
              <a:rPr lang="en-US" dirty="0"/>
              <a:t>Auxiliary Water Supply System of San Francisco</a:t>
            </a:r>
          </a:p>
        </p:txBody>
      </p:sp>
      <p:pic>
        <p:nvPicPr>
          <p:cNvPr id="5" name="Content Placeholder 4">
            <a:extLst>
              <a:ext uri="{FF2B5EF4-FFF2-40B4-BE49-F238E27FC236}">
                <a16:creationId xmlns:a16="http://schemas.microsoft.com/office/drawing/2014/main" id="{55A9E8D5-6E3D-45C4-9C95-CB4B3C996A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1330" y="1059853"/>
            <a:ext cx="8261341" cy="5567926"/>
          </a:xfrm>
        </p:spPr>
      </p:pic>
      <p:pic>
        <p:nvPicPr>
          <p:cNvPr id="7" name="Picture 6">
            <a:extLst>
              <a:ext uri="{FF2B5EF4-FFF2-40B4-BE49-F238E27FC236}">
                <a16:creationId xmlns:a16="http://schemas.microsoft.com/office/drawing/2014/main" id="{ACA0DF4C-E907-4C50-B949-FF85D8249D9B}"/>
              </a:ext>
            </a:extLst>
          </p:cNvPr>
          <p:cNvPicPr>
            <a:picLocks noChangeAspect="1"/>
          </p:cNvPicPr>
          <p:nvPr/>
        </p:nvPicPr>
        <p:blipFill>
          <a:blip r:embed="rId4"/>
          <a:stretch>
            <a:fillRect/>
          </a:stretch>
        </p:blipFill>
        <p:spPr>
          <a:xfrm>
            <a:off x="5990058" y="1799263"/>
            <a:ext cx="2985414" cy="1819842"/>
          </a:xfrm>
          <a:prstGeom prst="rect">
            <a:avLst/>
          </a:prstGeom>
        </p:spPr>
      </p:pic>
      <p:sp>
        <p:nvSpPr>
          <p:cNvPr id="8" name="TextBox 7">
            <a:extLst>
              <a:ext uri="{FF2B5EF4-FFF2-40B4-BE49-F238E27FC236}">
                <a16:creationId xmlns:a16="http://schemas.microsoft.com/office/drawing/2014/main" id="{F514824E-6335-423D-8AF2-7267DD82424F}"/>
              </a:ext>
            </a:extLst>
          </p:cNvPr>
          <p:cNvSpPr txBox="1"/>
          <p:nvPr/>
        </p:nvSpPr>
        <p:spPr>
          <a:xfrm>
            <a:off x="2357626" y="2429258"/>
            <a:ext cx="3517254" cy="1015663"/>
          </a:xfrm>
          <a:prstGeom prst="rect">
            <a:avLst/>
          </a:prstGeom>
          <a:solidFill>
            <a:schemeClr val="bg1"/>
          </a:solidFill>
        </p:spPr>
        <p:txBody>
          <a:bodyPr wrap="square" rtlCol="0">
            <a:spAutoFit/>
          </a:bodyPr>
          <a:lstStyle/>
          <a:p>
            <a:pPr algn="r"/>
            <a:r>
              <a:rPr lang="en-US" sz="2400" dirty="0">
                <a:solidFill>
                  <a:schemeClr val="accent2"/>
                </a:solidFill>
                <a:latin typeface="+mj-lt"/>
              </a:rPr>
              <a:t>Pump Station No. 2</a:t>
            </a:r>
          </a:p>
          <a:p>
            <a:pPr algn="r"/>
            <a:r>
              <a:rPr lang="en-US" dirty="0">
                <a:solidFill>
                  <a:schemeClr val="accent2"/>
                </a:solidFill>
                <a:latin typeface="+mj-lt"/>
              </a:rPr>
              <a:t>Photo Courtesy of AECOM/AGS JV (sfwater.org)</a:t>
            </a:r>
          </a:p>
        </p:txBody>
      </p:sp>
      <p:sp>
        <p:nvSpPr>
          <p:cNvPr id="9" name="Oval 8">
            <a:extLst>
              <a:ext uri="{FF2B5EF4-FFF2-40B4-BE49-F238E27FC236}">
                <a16:creationId xmlns:a16="http://schemas.microsoft.com/office/drawing/2014/main" id="{443C9F93-6C0C-4AE4-BEF1-485C31D2F316}"/>
              </a:ext>
            </a:extLst>
          </p:cNvPr>
          <p:cNvSpPr/>
          <p:nvPr/>
        </p:nvSpPr>
        <p:spPr bwMode="auto">
          <a:xfrm>
            <a:off x="5413328" y="1268040"/>
            <a:ext cx="496389" cy="531223"/>
          </a:xfrm>
          <a:prstGeom prst="ellipse">
            <a:avLst/>
          </a:prstGeom>
          <a:noFill/>
          <a:ln w="76200" cap="flat" cmpd="sng" algn="ctr">
            <a:solidFill>
              <a:schemeClr val="accent2"/>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079431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Seismic Risk Analysis and Retrofitting Framework</a:t>
            </a:r>
          </a:p>
        </p:txBody>
      </p:sp>
      <p:grpSp>
        <p:nvGrpSpPr>
          <p:cNvPr id="4" name="Group 3"/>
          <p:cNvGrpSpPr/>
          <p:nvPr/>
        </p:nvGrpSpPr>
        <p:grpSpPr>
          <a:xfrm>
            <a:off x="2972587" y="1470352"/>
            <a:ext cx="3198827" cy="4598471"/>
            <a:chOff x="3733800" y="1371600"/>
            <a:chExt cx="3352800" cy="5278800"/>
          </a:xfrm>
        </p:grpSpPr>
        <p:sp>
          <p:nvSpPr>
            <p:cNvPr id="5" name="Rounded Rectangle 16"/>
            <p:cNvSpPr/>
            <p:nvPr/>
          </p:nvSpPr>
          <p:spPr>
            <a:xfrm>
              <a:off x="3733800" y="1371600"/>
              <a:ext cx="3352800" cy="762000"/>
            </a:xfrm>
            <a:prstGeom prst="roundRect">
              <a:avLst/>
            </a:prstGeom>
            <a:solidFill>
              <a:schemeClr val="accent6">
                <a:lumMod val="20000"/>
                <a:lumOff val="80000"/>
              </a:schemeClr>
            </a:solidFill>
            <a:ln w="63500" cmpd="tri">
              <a:solidFill>
                <a:srgbClr val="00009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Hazard Characterization</a:t>
              </a:r>
            </a:p>
          </p:txBody>
        </p:sp>
        <p:sp>
          <p:nvSpPr>
            <p:cNvPr id="6" name="Rounded Rectangle 17"/>
            <p:cNvSpPr/>
            <p:nvPr/>
          </p:nvSpPr>
          <p:spPr>
            <a:xfrm>
              <a:off x="3733800" y="366895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Network Performance Estimation</a:t>
              </a:r>
            </a:p>
          </p:txBody>
        </p:sp>
        <p:sp>
          <p:nvSpPr>
            <p:cNvPr id="7" name="Rounded Rectangle 19"/>
            <p:cNvSpPr/>
            <p:nvPr/>
          </p:nvSpPr>
          <p:spPr>
            <a:xfrm>
              <a:off x="3733800" y="5888400"/>
              <a:ext cx="3352800" cy="762000"/>
            </a:xfrm>
            <a:prstGeom prst="roundRect">
              <a:avLst/>
            </a:prstGeom>
            <a:solidFill>
              <a:schemeClr val="accent6">
                <a:lumMod val="20000"/>
                <a:lumOff val="80000"/>
              </a:schemeClr>
            </a:solidFill>
            <a:ln w="63500" cmpd="tri">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Component Retrofit Selection</a:t>
              </a:r>
            </a:p>
          </p:txBody>
        </p:sp>
        <p:grpSp>
          <p:nvGrpSpPr>
            <p:cNvPr id="8" name="Group 7"/>
            <p:cNvGrpSpPr/>
            <p:nvPr/>
          </p:nvGrpSpPr>
          <p:grpSpPr>
            <a:xfrm>
              <a:off x="4076700" y="2362200"/>
              <a:ext cx="2667000" cy="1066800"/>
              <a:chOff x="4114800" y="2362200"/>
              <a:chExt cx="2667000" cy="1066800"/>
            </a:xfrm>
            <a:solidFill>
              <a:srgbClr val="CCE9AD"/>
            </a:solidFill>
          </p:grpSpPr>
          <p:sp>
            <p:nvSpPr>
              <p:cNvPr id="14" name="Chevron 41"/>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5" name="Striped Right Arrow 43"/>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 name="Chevron 44"/>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7" name="Chevron 45"/>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grpSp>
        <p:grpSp>
          <p:nvGrpSpPr>
            <p:cNvPr id="9" name="Group 8"/>
            <p:cNvGrpSpPr/>
            <p:nvPr/>
          </p:nvGrpSpPr>
          <p:grpSpPr>
            <a:xfrm>
              <a:off x="4076700" y="4648200"/>
              <a:ext cx="2667000" cy="1066800"/>
              <a:chOff x="4114800" y="2362200"/>
              <a:chExt cx="2667000" cy="1066800"/>
            </a:xfrm>
            <a:solidFill>
              <a:srgbClr val="CCE9AD"/>
            </a:solidFill>
          </p:grpSpPr>
          <p:sp>
            <p:nvSpPr>
              <p:cNvPr id="10" name="Chevron 48"/>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1" name="Striped Right Arrow 49"/>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 name="Chevron 50"/>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3" name="Chevron 51"/>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grpSp>
      </p:grpSp>
      <p:sp>
        <p:nvSpPr>
          <p:cNvPr id="3" name="TextBox 2">
            <a:extLst>
              <a:ext uri="{FF2B5EF4-FFF2-40B4-BE49-F238E27FC236}">
                <a16:creationId xmlns:a16="http://schemas.microsoft.com/office/drawing/2014/main" id="{1AAAB524-826E-4D8A-BF50-746F1B864E8F}"/>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2</a:t>
            </a:r>
          </a:p>
        </p:txBody>
      </p:sp>
    </p:spTree>
    <p:extLst>
      <p:ext uri="{BB962C8B-B14F-4D97-AF65-F5344CB8AC3E}">
        <p14:creationId xmlns:p14="http://schemas.microsoft.com/office/powerpoint/2010/main" val="125052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F8D-771F-4C0E-8DB5-08DADA9DA87D}"/>
              </a:ext>
            </a:extLst>
          </p:cNvPr>
          <p:cNvSpPr>
            <a:spLocks noGrp="1"/>
          </p:cNvSpPr>
          <p:nvPr>
            <p:ph type="title"/>
          </p:nvPr>
        </p:nvSpPr>
        <p:spPr/>
        <p:txBody>
          <a:bodyPr/>
          <a:lstStyle/>
          <a:p>
            <a:r>
              <a:rPr lang="en-US" dirty="0"/>
              <a:t>Hazard Characterization</a:t>
            </a:r>
          </a:p>
        </p:txBody>
      </p:sp>
      <p:sp>
        <p:nvSpPr>
          <p:cNvPr id="3" name="Content Placeholder 2">
            <a:extLst>
              <a:ext uri="{FF2B5EF4-FFF2-40B4-BE49-F238E27FC236}">
                <a16:creationId xmlns:a16="http://schemas.microsoft.com/office/drawing/2014/main" id="{F4CC21D7-BA00-4EBC-9D30-DF92241DB7B1}"/>
              </a:ext>
            </a:extLst>
          </p:cNvPr>
          <p:cNvSpPr>
            <a:spLocks noGrp="1"/>
          </p:cNvSpPr>
          <p:nvPr>
            <p:ph idx="1"/>
          </p:nvPr>
        </p:nvSpPr>
        <p:spPr>
          <a:xfrm>
            <a:off x="457200" y="1125544"/>
            <a:ext cx="4114800" cy="5399087"/>
          </a:xfrm>
        </p:spPr>
        <p:txBody>
          <a:bodyPr/>
          <a:lstStyle/>
          <a:p>
            <a:r>
              <a:rPr lang="en-US" dirty="0">
                <a:solidFill>
                  <a:schemeClr val="accent2"/>
                </a:solidFill>
              </a:rPr>
              <a:t>Enumerate possible future earthquake scenarios.</a:t>
            </a:r>
          </a:p>
          <a:p>
            <a:endParaRPr lang="en-US" dirty="0"/>
          </a:p>
        </p:txBody>
      </p:sp>
      <p:sp>
        <p:nvSpPr>
          <p:cNvPr id="4" name="TextBox 3">
            <a:extLst>
              <a:ext uri="{FF2B5EF4-FFF2-40B4-BE49-F238E27FC236}">
                <a16:creationId xmlns:a16="http://schemas.microsoft.com/office/drawing/2014/main" id="{63CBADC5-6B5C-4CFC-B191-E634E2C1A2B5}"/>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2</a:t>
            </a:r>
          </a:p>
        </p:txBody>
      </p:sp>
      <p:pic>
        <p:nvPicPr>
          <p:cNvPr id="6" name="Picture 5">
            <a:extLst>
              <a:ext uri="{FF2B5EF4-FFF2-40B4-BE49-F238E27FC236}">
                <a16:creationId xmlns:a16="http://schemas.microsoft.com/office/drawing/2014/main" id="{A92B8F54-F219-4FBE-AE35-486AD545B3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9566" y="1719398"/>
            <a:ext cx="4086888" cy="3984716"/>
          </a:xfrm>
          <a:prstGeom prst="rect">
            <a:avLst/>
          </a:prstGeom>
        </p:spPr>
      </p:pic>
      <p:sp>
        <p:nvSpPr>
          <p:cNvPr id="7" name="Rectangle 6">
            <a:extLst>
              <a:ext uri="{FF2B5EF4-FFF2-40B4-BE49-F238E27FC236}">
                <a16:creationId xmlns:a16="http://schemas.microsoft.com/office/drawing/2014/main" id="{115A3B06-4C1D-489B-83C6-B0AF41D5D0E0}"/>
              </a:ext>
            </a:extLst>
          </p:cNvPr>
          <p:cNvSpPr/>
          <p:nvPr/>
        </p:nvSpPr>
        <p:spPr>
          <a:xfrm>
            <a:off x="5402775" y="5704114"/>
            <a:ext cx="2660469" cy="369332"/>
          </a:xfrm>
          <a:prstGeom prst="rect">
            <a:avLst/>
          </a:prstGeom>
        </p:spPr>
        <p:txBody>
          <a:bodyPr wrap="square">
            <a:spAutoFit/>
          </a:bodyPr>
          <a:lstStyle/>
          <a:p>
            <a:pPr algn="r"/>
            <a:r>
              <a:rPr lang="en-US" dirty="0">
                <a:solidFill>
                  <a:schemeClr val="accent2"/>
                </a:solidFill>
              </a:rPr>
              <a:t>Image courtesy of USGS</a:t>
            </a:r>
          </a:p>
        </p:txBody>
      </p:sp>
    </p:spTree>
    <p:extLst>
      <p:ext uri="{BB962C8B-B14F-4D97-AF65-F5344CB8AC3E}">
        <p14:creationId xmlns:p14="http://schemas.microsoft.com/office/powerpoint/2010/main" val="410523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F7E5B9-3F82-4F90-A056-AA7C8650388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78" t="11212" r="5040" b="10303"/>
          <a:stretch/>
        </p:blipFill>
        <p:spPr>
          <a:xfrm>
            <a:off x="4935696" y="1222558"/>
            <a:ext cx="2133600" cy="1835888"/>
          </a:xfrm>
          <a:prstGeom prst="rect">
            <a:avLst/>
          </a:prstGeom>
        </p:spPr>
      </p:pic>
      <p:sp>
        <p:nvSpPr>
          <p:cNvPr id="2" name="Title 1">
            <a:extLst>
              <a:ext uri="{FF2B5EF4-FFF2-40B4-BE49-F238E27FC236}">
                <a16:creationId xmlns:a16="http://schemas.microsoft.com/office/drawing/2014/main" id="{1467CF8D-771F-4C0E-8DB5-08DADA9DA87D}"/>
              </a:ext>
            </a:extLst>
          </p:cNvPr>
          <p:cNvSpPr>
            <a:spLocks noGrp="1"/>
          </p:cNvSpPr>
          <p:nvPr>
            <p:ph type="title"/>
          </p:nvPr>
        </p:nvSpPr>
        <p:spPr/>
        <p:txBody>
          <a:bodyPr/>
          <a:lstStyle/>
          <a:p>
            <a:r>
              <a:rPr lang="en-US" dirty="0"/>
              <a:t>Hazard Characterization</a:t>
            </a:r>
          </a:p>
        </p:txBody>
      </p:sp>
      <p:sp>
        <p:nvSpPr>
          <p:cNvPr id="3" name="Content Placeholder 2">
            <a:extLst>
              <a:ext uri="{FF2B5EF4-FFF2-40B4-BE49-F238E27FC236}">
                <a16:creationId xmlns:a16="http://schemas.microsoft.com/office/drawing/2014/main" id="{F4CC21D7-BA00-4EBC-9D30-DF92241DB7B1}"/>
              </a:ext>
            </a:extLst>
          </p:cNvPr>
          <p:cNvSpPr>
            <a:spLocks noGrp="1"/>
          </p:cNvSpPr>
          <p:nvPr>
            <p:ph idx="1"/>
          </p:nvPr>
        </p:nvSpPr>
        <p:spPr>
          <a:xfrm>
            <a:off x="457200" y="1125544"/>
            <a:ext cx="4114800" cy="5399087"/>
          </a:xfrm>
        </p:spPr>
        <p:txBody>
          <a:bodyPr/>
          <a:lstStyle/>
          <a:p>
            <a:r>
              <a:rPr lang="en-US" dirty="0"/>
              <a:t>Enumerate possible future earthquake scenarios.</a:t>
            </a:r>
          </a:p>
          <a:p>
            <a:pPr marL="0" indent="0">
              <a:buNone/>
            </a:pPr>
            <a:endParaRPr lang="en-US" dirty="0"/>
          </a:p>
          <a:p>
            <a:r>
              <a:rPr lang="en-US" dirty="0">
                <a:solidFill>
                  <a:schemeClr val="accent2"/>
                </a:solidFill>
              </a:rPr>
              <a:t>Obtain realizations of ground motion maps </a:t>
            </a:r>
          </a:p>
          <a:p>
            <a:endParaRPr lang="en-US" dirty="0"/>
          </a:p>
        </p:txBody>
      </p:sp>
      <p:sp>
        <p:nvSpPr>
          <p:cNvPr id="4" name="TextBox 3">
            <a:extLst>
              <a:ext uri="{FF2B5EF4-FFF2-40B4-BE49-F238E27FC236}">
                <a16:creationId xmlns:a16="http://schemas.microsoft.com/office/drawing/2014/main" id="{63CBADC5-6B5C-4CFC-B191-E634E2C1A2B5}"/>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2</a:t>
            </a:r>
          </a:p>
        </p:txBody>
      </p:sp>
      <p:pic>
        <p:nvPicPr>
          <p:cNvPr id="5" name="Picture 4">
            <a:extLst>
              <a:ext uri="{FF2B5EF4-FFF2-40B4-BE49-F238E27FC236}">
                <a16:creationId xmlns:a16="http://schemas.microsoft.com/office/drawing/2014/main" id="{C91D916F-EA24-4650-BAC9-FB580F252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6174" t="11667" r="4710" b="10000"/>
          <a:stretch/>
        </p:blipFill>
        <p:spPr>
          <a:xfrm>
            <a:off x="5492191" y="1214004"/>
            <a:ext cx="2096297" cy="1835888"/>
          </a:xfrm>
          <a:prstGeom prst="rect">
            <a:avLst/>
          </a:prstGeom>
        </p:spPr>
      </p:pic>
      <p:pic>
        <p:nvPicPr>
          <p:cNvPr id="6" name="Picture 5">
            <a:extLst>
              <a:ext uri="{FF2B5EF4-FFF2-40B4-BE49-F238E27FC236}">
                <a16:creationId xmlns:a16="http://schemas.microsoft.com/office/drawing/2014/main" id="{DA46CED4-ED1F-4FA2-8AB0-CE31F46B417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6603" t="11667" r="4924" b="10000"/>
          <a:stretch/>
        </p:blipFill>
        <p:spPr>
          <a:xfrm>
            <a:off x="6030913" y="1214004"/>
            <a:ext cx="2076767" cy="1835888"/>
          </a:xfrm>
          <a:prstGeom prst="rect">
            <a:avLst/>
          </a:prstGeom>
        </p:spPr>
      </p:pic>
      <p:pic>
        <p:nvPicPr>
          <p:cNvPr id="7" name="Picture 6">
            <a:extLst>
              <a:ext uri="{FF2B5EF4-FFF2-40B4-BE49-F238E27FC236}">
                <a16:creationId xmlns:a16="http://schemas.microsoft.com/office/drawing/2014/main" id="{ECBF100E-64D3-498C-8B12-70851973023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6603" t="11666" r="4065" b="10000"/>
          <a:stretch/>
        </p:blipFill>
        <p:spPr>
          <a:xfrm>
            <a:off x="6595106" y="1214004"/>
            <a:ext cx="2102807" cy="1835888"/>
          </a:xfrm>
          <a:prstGeom prst="rect">
            <a:avLst/>
          </a:prstGeom>
        </p:spPr>
      </p:pic>
      <p:pic>
        <p:nvPicPr>
          <p:cNvPr id="14" name="Picture 13">
            <a:extLst>
              <a:ext uri="{FF2B5EF4-FFF2-40B4-BE49-F238E27FC236}">
                <a16:creationId xmlns:a16="http://schemas.microsoft.com/office/drawing/2014/main" id="{16F92524-7552-4A9B-A0EE-0A66FBD8922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7356" t="12500" r="4495" b="10520"/>
          <a:stretch/>
        </p:blipFill>
        <p:spPr>
          <a:xfrm>
            <a:off x="5071106" y="3066999"/>
            <a:ext cx="2103288" cy="1835888"/>
          </a:xfrm>
          <a:prstGeom prst="rect">
            <a:avLst/>
          </a:prstGeom>
        </p:spPr>
      </p:pic>
      <p:pic>
        <p:nvPicPr>
          <p:cNvPr id="15" name="Picture 14">
            <a:extLst>
              <a:ext uri="{FF2B5EF4-FFF2-40B4-BE49-F238E27FC236}">
                <a16:creationId xmlns:a16="http://schemas.microsoft.com/office/drawing/2014/main" id="{BCCF169A-576D-46A7-A674-AEDB451507E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7356" t="12778" r="4495" b="10520"/>
          <a:stretch/>
        </p:blipFill>
        <p:spPr>
          <a:xfrm>
            <a:off x="5551001" y="3067000"/>
            <a:ext cx="2110905" cy="1835888"/>
          </a:xfrm>
          <a:prstGeom prst="rect">
            <a:avLst/>
          </a:prstGeom>
        </p:spPr>
      </p:pic>
      <p:pic>
        <p:nvPicPr>
          <p:cNvPr id="16" name="Picture 15">
            <a:extLst>
              <a:ext uri="{FF2B5EF4-FFF2-40B4-BE49-F238E27FC236}">
                <a16:creationId xmlns:a16="http://schemas.microsoft.com/office/drawing/2014/main" id="{561F3D7B-9AFB-4ACA-A839-B547A33F3F90}"/>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7356" t="13056" r="4495" b="10520"/>
          <a:stretch/>
        </p:blipFill>
        <p:spPr>
          <a:xfrm>
            <a:off x="6076728" y="3066999"/>
            <a:ext cx="2118578" cy="1835889"/>
          </a:xfrm>
          <a:prstGeom prst="rect">
            <a:avLst/>
          </a:prstGeom>
        </p:spPr>
      </p:pic>
      <p:pic>
        <p:nvPicPr>
          <p:cNvPr id="17" name="Picture 16">
            <a:extLst>
              <a:ext uri="{FF2B5EF4-FFF2-40B4-BE49-F238E27FC236}">
                <a16:creationId xmlns:a16="http://schemas.microsoft.com/office/drawing/2014/main" id="{917DBCE0-D3CC-4B6A-A364-C83077E6516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7356" t="13056" r="4495" b="10520"/>
          <a:stretch/>
        </p:blipFill>
        <p:spPr>
          <a:xfrm>
            <a:off x="6595106" y="3067000"/>
            <a:ext cx="2118576" cy="1835887"/>
          </a:xfrm>
          <a:prstGeom prst="rect">
            <a:avLst/>
          </a:prstGeom>
        </p:spPr>
      </p:pic>
      <p:pic>
        <p:nvPicPr>
          <p:cNvPr id="18" name="Picture 17">
            <a:extLst>
              <a:ext uri="{FF2B5EF4-FFF2-40B4-BE49-F238E27FC236}">
                <a16:creationId xmlns:a16="http://schemas.microsoft.com/office/drawing/2014/main" id="{F5EA4363-DE89-4168-BBE3-0EF72929D34F}"/>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7356" t="12778" r="4495" b="10520"/>
          <a:stretch/>
        </p:blipFill>
        <p:spPr>
          <a:xfrm>
            <a:off x="5036651" y="4902887"/>
            <a:ext cx="2110905" cy="1835888"/>
          </a:xfrm>
          <a:prstGeom prst="rect">
            <a:avLst/>
          </a:prstGeom>
        </p:spPr>
      </p:pic>
      <p:pic>
        <p:nvPicPr>
          <p:cNvPr id="19" name="Picture 18">
            <a:extLst>
              <a:ext uri="{FF2B5EF4-FFF2-40B4-BE49-F238E27FC236}">
                <a16:creationId xmlns:a16="http://schemas.microsoft.com/office/drawing/2014/main" id="{A705A500-6EE1-4209-B3EC-224208BC353C}"/>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7356" t="12778" r="4495" b="10520"/>
          <a:stretch/>
        </p:blipFill>
        <p:spPr>
          <a:xfrm>
            <a:off x="5572309" y="4902887"/>
            <a:ext cx="2110904" cy="1835888"/>
          </a:xfrm>
          <a:prstGeom prst="rect">
            <a:avLst/>
          </a:prstGeom>
        </p:spPr>
      </p:pic>
      <p:pic>
        <p:nvPicPr>
          <p:cNvPr id="20" name="Picture 19">
            <a:extLst>
              <a:ext uri="{FF2B5EF4-FFF2-40B4-BE49-F238E27FC236}">
                <a16:creationId xmlns:a16="http://schemas.microsoft.com/office/drawing/2014/main" id="{FB7BDD80-8CE6-4F11-B14E-34C55D9E557C}"/>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7356" t="12778" r="4495" b="10520"/>
          <a:stretch/>
        </p:blipFill>
        <p:spPr>
          <a:xfrm>
            <a:off x="6088291" y="4902888"/>
            <a:ext cx="2110904" cy="1835888"/>
          </a:xfrm>
          <a:prstGeom prst="rect">
            <a:avLst/>
          </a:prstGeom>
        </p:spPr>
      </p:pic>
      <p:pic>
        <p:nvPicPr>
          <p:cNvPr id="21" name="Picture 20">
            <a:extLst>
              <a:ext uri="{FF2B5EF4-FFF2-40B4-BE49-F238E27FC236}">
                <a16:creationId xmlns:a16="http://schemas.microsoft.com/office/drawing/2014/main" id="{9A418010-82A6-47CB-B0E2-BCFF7C9300F6}"/>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7356" t="12778" r="4495" b="10520"/>
          <a:stretch/>
        </p:blipFill>
        <p:spPr>
          <a:xfrm>
            <a:off x="6606454" y="4902887"/>
            <a:ext cx="2110904" cy="1835888"/>
          </a:xfrm>
          <a:prstGeom prst="rect">
            <a:avLst/>
          </a:prstGeom>
        </p:spPr>
      </p:pic>
    </p:spTree>
    <p:extLst>
      <p:ext uri="{BB962C8B-B14F-4D97-AF65-F5344CB8AC3E}">
        <p14:creationId xmlns:p14="http://schemas.microsoft.com/office/powerpoint/2010/main" val="1784448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F8D-771F-4C0E-8DB5-08DADA9DA87D}"/>
              </a:ext>
            </a:extLst>
          </p:cNvPr>
          <p:cNvSpPr>
            <a:spLocks noGrp="1"/>
          </p:cNvSpPr>
          <p:nvPr>
            <p:ph type="title"/>
          </p:nvPr>
        </p:nvSpPr>
        <p:spPr/>
        <p:txBody>
          <a:bodyPr/>
          <a:lstStyle/>
          <a:p>
            <a:r>
              <a:rPr lang="en-US" dirty="0"/>
              <a:t>Hazard Characterization</a:t>
            </a:r>
          </a:p>
        </p:txBody>
      </p:sp>
      <p:sp>
        <p:nvSpPr>
          <p:cNvPr id="3" name="Content Placeholder 2">
            <a:extLst>
              <a:ext uri="{FF2B5EF4-FFF2-40B4-BE49-F238E27FC236}">
                <a16:creationId xmlns:a16="http://schemas.microsoft.com/office/drawing/2014/main" id="{F4CC21D7-BA00-4EBC-9D30-DF92241DB7B1}"/>
              </a:ext>
            </a:extLst>
          </p:cNvPr>
          <p:cNvSpPr>
            <a:spLocks noGrp="1"/>
          </p:cNvSpPr>
          <p:nvPr>
            <p:ph idx="1"/>
          </p:nvPr>
        </p:nvSpPr>
        <p:spPr>
          <a:xfrm>
            <a:off x="457200" y="1125544"/>
            <a:ext cx="4114800" cy="5399087"/>
          </a:xfrm>
        </p:spPr>
        <p:txBody>
          <a:bodyPr/>
          <a:lstStyle/>
          <a:p>
            <a:r>
              <a:rPr lang="en-US" dirty="0"/>
              <a:t>Enumerate possible future earthquake scenarios.</a:t>
            </a:r>
          </a:p>
          <a:p>
            <a:pPr marL="0" indent="0">
              <a:buNone/>
            </a:pPr>
            <a:endParaRPr lang="en-US" dirty="0"/>
          </a:p>
          <a:p>
            <a:r>
              <a:rPr lang="en-US" dirty="0"/>
              <a:t>Obtain realizations of ground motion maps </a:t>
            </a:r>
          </a:p>
          <a:p>
            <a:endParaRPr lang="en-US" dirty="0"/>
          </a:p>
          <a:p>
            <a:r>
              <a:rPr lang="en-US" dirty="0">
                <a:solidFill>
                  <a:schemeClr val="accent2"/>
                </a:solidFill>
              </a:rPr>
              <a:t>Optimize the set of ground motion maps</a:t>
            </a:r>
          </a:p>
        </p:txBody>
      </p:sp>
      <p:sp>
        <p:nvSpPr>
          <p:cNvPr id="4" name="TextBox 3">
            <a:extLst>
              <a:ext uri="{FF2B5EF4-FFF2-40B4-BE49-F238E27FC236}">
                <a16:creationId xmlns:a16="http://schemas.microsoft.com/office/drawing/2014/main" id="{63CBADC5-6B5C-4CFC-B191-E634E2C1A2B5}"/>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2</a:t>
            </a:r>
          </a:p>
        </p:txBody>
      </p:sp>
      <p:pic>
        <p:nvPicPr>
          <p:cNvPr id="14" name="Picture 13">
            <a:extLst>
              <a:ext uri="{FF2B5EF4-FFF2-40B4-BE49-F238E27FC236}">
                <a16:creationId xmlns:a16="http://schemas.microsoft.com/office/drawing/2014/main" id="{34B14C32-D915-4D13-828C-B5C00EBB33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78" t="11212" r="5040" b="10303"/>
          <a:stretch/>
        </p:blipFill>
        <p:spPr>
          <a:xfrm>
            <a:off x="4935696" y="1222558"/>
            <a:ext cx="2133600" cy="1835888"/>
          </a:xfrm>
          <a:prstGeom prst="rect">
            <a:avLst/>
          </a:prstGeom>
        </p:spPr>
      </p:pic>
      <p:pic>
        <p:nvPicPr>
          <p:cNvPr id="15" name="Picture 14">
            <a:extLst>
              <a:ext uri="{FF2B5EF4-FFF2-40B4-BE49-F238E27FC236}">
                <a16:creationId xmlns:a16="http://schemas.microsoft.com/office/drawing/2014/main" id="{9E1CA441-08AC-4868-B404-CD85F58B93F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356" t="13056" r="4495" b="10520"/>
          <a:stretch/>
        </p:blipFill>
        <p:spPr>
          <a:xfrm>
            <a:off x="6595106" y="3067000"/>
            <a:ext cx="2118576" cy="1835887"/>
          </a:xfrm>
          <a:prstGeom prst="rect">
            <a:avLst/>
          </a:prstGeom>
        </p:spPr>
      </p:pic>
      <p:pic>
        <p:nvPicPr>
          <p:cNvPr id="16" name="Picture 15">
            <a:extLst>
              <a:ext uri="{FF2B5EF4-FFF2-40B4-BE49-F238E27FC236}">
                <a16:creationId xmlns:a16="http://schemas.microsoft.com/office/drawing/2014/main" id="{BD0056BB-21A3-437D-9081-3C4E72C982D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356" t="12778" r="4495" b="10520"/>
          <a:stretch/>
        </p:blipFill>
        <p:spPr>
          <a:xfrm>
            <a:off x="5572309" y="4902887"/>
            <a:ext cx="2110904" cy="1835888"/>
          </a:xfrm>
          <a:prstGeom prst="rect">
            <a:avLst/>
          </a:prstGeom>
        </p:spPr>
      </p:pic>
    </p:spTree>
    <p:extLst>
      <p:ext uri="{BB962C8B-B14F-4D97-AF65-F5344CB8AC3E}">
        <p14:creationId xmlns:p14="http://schemas.microsoft.com/office/powerpoint/2010/main" val="163656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81EF-EDE1-4B8E-B810-A1FFB3D4D215}"/>
              </a:ext>
            </a:extLst>
          </p:cNvPr>
          <p:cNvSpPr>
            <a:spLocks noGrp="1"/>
          </p:cNvSpPr>
          <p:nvPr>
            <p:ph type="title"/>
          </p:nvPr>
        </p:nvSpPr>
        <p:spPr/>
        <p:txBody>
          <a:bodyPr/>
          <a:lstStyle/>
          <a:p>
            <a:r>
              <a:rPr lang="en-US" dirty="0"/>
              <a:t>Network Performance Estimation</a:t>
            </a:r>
          </a:p>
        </p:txBody>
      </p:sp>
      <p:sp>
        <p:nvSpPr>
          <p:cNvPr id="3" name="Content Placeholder 2">
            <a:extLst>
              <a:ext uri="{FF2B5EF4-FFF2-40B4-BE49-F238E27FC236}">
                <a16:creationId xmlns:a16="http://schemas.microsoft.com/office/drawing/2014/main" id="{48E4BDF4-C276-4CCA-9EAD-F9A69147AC56}"/>
              </a:ext>
            </a:extLst>
          </p:cNvPr>
          <p:cNvSpPr>
            <a:spLocks noGrp="1"/>
          </p:cNvSpPr>
          <p:nvPr>
            <p:ph idx="1"/>
          </p:nvPr>
        </p:nvSpPr>
        <p:spPr>
          <a:xfrm>
            <a:off x="457200" y="1125544"/>
            <a:ext cx="4132217" cy="5399087"/>
          </a:xfrm>
        </p:spPr>
        <p:txBody>
          <a:bodyPr/>
          <a:lstStyle/>
          <a:p>
            <a:r>
              <a:rPr lang="en-US" dirty="0">
                <a:solidFill>
                  <a:schemeClr val="accent2"/>
                </a:solidFill>
              </a:rPr>
              <a:t>Calculate network component probability of failure.</a:t>
            </a:r>
          </a:p>
          <a:p>
            <a:endParaRPr lang="en-US" dirty="0"/>
          </a:p>
        </p:txBody>
      </p:sp>
      <p:sp>
        <p:nvSpPr>
          <p:cNvPr id="4" name="TextBox 3">
            <a:extLst>
              <a:ext uri="{FF2B5EF4-FFF2-40B4-BE49-F238E27FC236}">
                <a16:creationId xmlns:a16="http://schemas.microsoft.com/office/drawing/2014/main" id="{C73A33D1-5BB0-4CEF-AF10-94574041CF1F}"/>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2</a:t>
            </a:r>
          </a:p>
        </p:txBody>
      </p:sp>
      <p:grpSp>
        <p:nvGrpSpPr>
          <p:cNvPr id="7" name="Group 6">
            <a:extLst>
              <a:ext uri="{FF2B5EF4-FFF2-40B4-BE49-F238E27FC236}">
                <a16:creationId xmlns:a16="http://schemas.microsoft.com/office/drawing/2014/main" id="{D43A229C-99A3-4F81-94F1-5A1059F163DA}"/>
              </a:ext>
            </a:extLst>
          </p:cNvPr>
          <p:cNvGrpSpPr/>
          <p:nvPr/>
        </p:nvGrpSpPr>
        <p:grpSpPr>
          <a:xfrm>
            <a:off x="4555848" y="1125544"/>
            <a:ext cx="4588152" cy="3517624"/>
            <a:chOff x="4555848" y="1125544"/>
            <a:chExt cx="4588152" cy="3517624"/>
          </a:xfrm>
        </p:grpSpPr>
        <p:pic>
          <p:nvPicPr>
            <p:cNvPr id="6" name="Picture 5">
              <a:extLst>
                <a:ext uri="{FF2B5EF4-FFF2-40B4-BE49-F238E27FC236}">
                  <a16:creationId xmlns:a16="http://schemas.microsoft.com/office/drawing/2014/main" id="{7EB34D30-4999-4E98-9986-DE8DAAA69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5848" y="1125544"/>
              <a:ext cx="4588152" cy="3441114"/>
            </a:xfrm>
            <a:prstGeom prst="rect">
              <a:avLst/>
            </a:prstGeom>
          </p:spPr>
        </p:pic>
        <p:sp>
          <p:nvSpPr>
            <p:cNvPr id="5" name="TextBox 4">
              <a:extLst>
                <a:ext uri="{FF2B5EF4-FFF2-40B4-BE49-F238E27FC236}">
                  <a16:creationId xmlns:a16="http://schemas.microsoft.com/office/drawing/2014/main" id="{4B8D8DAE-F2F7-4742-A220-88F6093300D4}"/>
                </a:ext>
              </a:extLst>
            </p:cNvPr>
            <p:cNvSpPr txBox="1"/>
            <p:nvPr/>
          </p:nvSpPr>
          <p:spPr>
            <a:xfrm>
              <a:off x="5719945" y="4273836"/>
              <a:ext cx="2821285" cy="369332"/>
            </a:xfrm>
            <a:prstGeom prst="rect">
              <a:avLst/>
            </a:prstGeom>
            <a:solidFill>
              <a:schemeClr val="bg1"/>
            </a:solidFill>
          </p:spPr>
          <p:txBody>
            <a:bodyPr wrap="none" rtlCol="0">
              <a:spAutoFit/>
            </a:bodyPr>
            <a:lstStyle/>
            <a:p>
              <a:pPr algn="ctr"/>
              <a:r>
                <a:rPr lang="en-US" dirty="0">
                  <a:latin typeface="+mj-lt"/>
                </a:rPr>
                <a:t>Peak Ground Velocity (cm/s)</a:t>
              </a:r>
            </a:p>
          </p:txBody>
        </p:sp>
      </p:grpSp>
    </p:spTree>
    <p:extLst>
      <p:ext uri="{BB962C8B-B14F-4D97-AF65-F5344CB8AC3E}">
        <p14:creationId xmlns:p14="http://schemas.microsoft.com/office/powerpoint/2010/main" val="199573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81EF-EDE1-4B8E-B810-A1FFB3D4D215}"/>
              </a:ext>
            </a:extLst>
          </p:cNvPr>
          <p:cNvSpPr>
            <a:spLocks noGrp="1"/>
          </p:cNvSpPr>
          <p:nvPr>
            <p:ph type="title"/>
          </p:nvPr>
        </p:nvSpPr>
        <p:spPr/>
        <p:txBody>
          <a:bodyPr/>
          <a:lstStyle/>
          <a:p>
            <a:r>
              <a:rPr lang="en-US" dirty="0"/>
              <a:t>Network Performance Estimation</a:t>
            </a:r>
          </a:p>
        </p:txBody>
      </p:sp>
      <p:sp>
        <p:nvSpPr>
          <p:cNvPr id="3" name="Content Placeholder 2">
            <a:extLst>
              <a:ext uri="{FF2B5EF4-FFF2-40B4-BE49-F238E27FC236}">
                <a16:creationId xmlns:a16="http://schemas.microsoft.com/office/drawing/2014/main" id="{48E4BDF4-C276-4CCA-9EAD-F9A69147AC56}"/>
              </a:ext>
            </a:extLst>
          </p:cNvPr>
          <p:cNvSpPr>
            <a:spLocks noGrp="1"/>
          </p:cNvSpPr>
          <p:nvPr>
            <p:ph idx="1"/>
          </p:nvPr>
        </p:nvSpPr>
        <p:spPr>
          <a:xfrm>
            <a:off x="457200" y="1125544"/>
            <a:ext cx="4132217" cy="5399087"/>
          </a:xfrm>
        </p:spPr>
        <p:txBody>
          <a:bodyPr/>
          <a:lstStyle/>
          <a:p>
            <a:r>
              <a:rPr lang="en-US" dirty="0"/>
              <a:t>Calculate network component probability of failure.</a:t>
            </a:r>
          </a:p>
          <a:p>
            <a:endParaRPr lang="en-US" dirty="0"/>
          </a:p>
          <a:p>
            <a:r>
              <a:rPr lang="en-US" dirty="0">
                <a:solidFill>
                  <a:schemeClr val="accent2"/>
                </a:solidFill>
              </a:rPr>
              <a:t>Simulate component damage.</a:t>
            </a:r>
          </a:p>
          <a:p>
            <a:endParaRPr lang="en-US" dirty="0"/>
          </a:p>
        </p:txBody>
      </p:sp>
      <p:sp>
        <p:nvSpPr>
          <p:cNvPr id="4" name="TextBox 3">
            <a:extLst>
              <a:ext uri="{FF2B5EF4-FFF2-40B4-BE49-F238E27FC236}">
                <a16:creationId xmlns:a16="http://schemas.microsoft.com/office/drawing/2014/main" id="{C73A33D1-5BB0-4CEF-AF10-94574041CF1F}"/>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2</a:t>
            </a:r>
          </a:p>
        </p:txBody>
      </p:sp>
      <p:cxnSp>
        <p:nvCxnSpPr>
          <p:cNvPr id="10" name="Straight Connector 9">
            <a:extLst>
              <a:ext uri="{FF2B5EF4-FFF2-40B4-BE49-F238E27FC236}">
                <a16:creationId xmlns:a16="http://schemas.microsoft.com/office/drawing/2014/main" id="{C062D51B-38E7-45F5-871A-3C66F0B409B2}"/>
              </a:ext>
            </a:extLst>
          </p:cNvPr>
          <p:cNvCxnSpPr>
            <a:cxnSpLocks/>
          </p:cNvCxnSpPr>
          <p:nvPr/>
        </p:nvCxnSpPr>
        <p:spPr bwMode="auto">
          <a:xfrm>
            <a:off x="7358865" y="1558335"/>
            <a:ext cx="0" cy="842411"/>
          </a:xfrm>
          <a:prstGeom prst="line">
            <a:avLst/>
          </a:prstGeom>
          <a:noFill/>
          <a:ln w="38100"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B6302D99-5D4C-4A88-B42E-8E06E285007D}"/>
              </a:ext>
            </a:extLst>
          </p:cNvPr>
          <p:cNvCxnSpPr>
            <a:cxnSpLocks/>
          </p:cNvCxnSpPr>
          <p:nvPr/>
        </p:nvCxnSpPr>
        <p:spPr bwMode="auto">
          <a:xfrm flipH="1">
            <a:off x="6409014" y="1558339"/>
            <a:ext cx="5770" cy="842407"/>
          </a:xfrm>
          <a:prstGeom prst="line">
            <a:avLst/>
          </a:prstGeom>
          <a:noFill/>
          <a:ln w="38100" cap="flat" cmpd="sng" algn="ctr">
            <a:solidFill>
              <a:schemeClr val="tx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8D42FE44-40CB-469A-9B75-3C8864DA6E4F}"/>
              </a:ext>
            </a:extLst>
          </p:cNvPr>
          <p:cNvCxnSpPr>
            <a:cxnSpLocks/>
          </p:cNvCxnSpPr>
          <p:nvPr/>
        </p:nvCxnSpPr>
        <p:spPr bwMode="auto">
          <a:xfrm>
            <a:off x="5077871" y="3101087"/>
            <a:ext cx="1810021" cy="0"/>
          </a:xfrm>
          <a:prstGeom prst="line">
            <a:avLst/>
          </a:prstGeom>
          <a:noFill/>
          <a:ln w="38100" cap="flat" cmpd="sng" algn="ctr">
            <a:solidFill>
              <a:schemeClr val="tx1"/>
            </a:solidFill>
            <a:prstDash val="solid"/>
            <a:round/>
            <a:headEnd type="none" w="med" len="med"/>
            <a:tailEnd type="none" w="med" len="med"/>
          </a:ln>
          <a:effectLst/>
        </p:spPr>
      </p:cxnSp>
      <p:sp>
        <p:nvSpPr>
          <p:cNvPr id="13" name="Arc 12">
            <a:extLst>
              <a:ext uri="{FF2B5EF4-FFF2-40B4-BE49-F238E27FC236}">
                <a16:creationId xmlns:a16="http://schemas.microsoft.com/office/drawing/2014/main" id="{983B657B-E7C8-402F-84D1-95804E798B38}"/>
              </a:ext>
            </a:extLst>
          </p:cNvPr>
          <p:cNvSpPr/>
          <p:nvPr/>
        </p:nvSpPr>
        <p:spPr bwMode="auto">
          <a:xfrm>
            <a:off x="5085234" y="2236787"/>
            <a:ext cx="3612679" cy="1698817"/>
          </a:xfrm>
          <a:prstGeom prst="arc">
            <a:avLst>
              <a:gd name="adj1" fmla="val 21597160"/>
              <a:gd name="adj2" fmla="val 10798261"/>
            </a:avLst>
          </a:prstGeom>
          <a:no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14" name="Straight Connector 13">
            <a:extLst>
              <a:ext uri="{FF2B5EF4-FFF2-40B4-BE49-F238E27FC236}">
                <a16:creationId xmlns:a16="http://schemas.microsoft.com/office/drawing/2014/main" id="{CC0DED1A-44F1-4B5B-8F4D-743C50C16A84}"/>
              </a:ext>
            </a:extLst>
          </p:cNvPr>
          <p:cNvCxnSpPr/>
          <p:nvPr/>
        </p:nvCxnSpPr>
        <p:spPr bwMode="auto">
          <a:xfrm>
            <a:off x="6409013" y="2400746"/>
            <a:ext cx="949851" cy="0"/>
          </a:xfrm>
          <a:prstGeom prst="line">
            <a:avLst/>
          </a:prstGeom>
          <a:noFill/>
          <a:ln w="38100"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BF98FC47-225B-4DB8-BDDB-73B996239E56}"/>
              </a:ext>
            </a:extLst>
          </p:cNvPr>
          <p:cNvCxnSpPr>
            <a:cxnSpLocks/>
          </p:cNvCxnSpPr>
          <p:nvPr/>
        </p:nvCxnSpPr>
        <p:spPr bwMode="auto">
          <a:xfrm>
            <a:off x="6409013" y="2400746"/>
            <a:ext cx="478879" cy="700341"/>
          </a:xfrm>
          <a:prstGeom prst="line">
            <a:avLst/>
          </a:prstGeom>
          <a:noFill/>
          <a:ln w="38100"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2A5A1A5A-D893-4AAC-995F-F9AA3A6AB927}"/>
              </a:ext>
            </a:extLst>
          </p:cNvPr>
          <p:cNvCxnSpPr>
            <a:cxnSpLocks/>
          </p:cNvCxnSpPr>
          <p:nvPr/>
        </p:nvCxnSpPr>
        <p:spPr bwMode="auto">
          <a:xfrm flipH="1">
            <a:off x="6887892" y="2400746"/>
            <a:ext cx="470972" cy="700341"/>
          </a:xfrm>
          <a:prstGeom prst="line">
            <a:avLst/>
          </a:prstGeom>
          <a:noFill/>
          <a:ln w="38100"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1ED9C696-0D75-44F3-89F9-7FF5CD4723F7}"/>
              </a:ext>
            </a:extLst>
          </p:cNvPr>
          <p:cNvCxnSpPr>
            <a:cxnSpLocks/>
          </p:cNvCxnSpPr>
          <p:nvPr/>
        </p:nvCxnSpPr>
        <p:spPr bwMode="auto">
          <a:xfrm>
            <a:off x="6887892" y="3101087"/>
            <a:ext cx="1810021" cy="0"/>
          </a:xfrm>
          <a:prstGeom prst="line">
            <a:avLst/>
          </a:prstGeom>
          <a:noFill/>
          <a:ln w="38100" cap="flat" cmpd="sng" algn="ctr">
            <a:solidFill>
              <a:schemeClr val="tx1"/>
            </a:solidFill>
            <a:prstDash val="solid"/>
            <a:round/>
            <a:headEnd type="none" w="med" len="med"/>
            <a:tailEnd type="none" w="med" len="med"/>
          </a:ln>
          <a:effectLst/>
        </p:spPr>
      </p:cxnSp>
      <p:sp>
        <p:nvSpPr>
          <p:cNvPr id="7" name="Cross 6">
            <a:extLst>
              <a:ext uri="{FF2B5EF4-FFF2-40B4-BE49-F238E27FC236}">
                <a16:creationId xmlns:a16="http://schemas.microsoft.com/office/drawing/2014/main" id="{903CA736-9283-4D1E-8FFF-FF0E92A5E28F}"/>
              </a:ext>
            </a:extLst>
          </p:cNvPr>
          <p:cNvSpPr>
            <a:spLocks noChangeAspect="1"/>
          </p:cNvSpPr>
          <p:nvPr/>
        </p:nvSpPr>
        <p:spPr bwMode="auto">
          <a:xfrm rot="18818165">
            <a:off x="5373771" y="3480400"/>
            <a:ext cx="400379" cy="401464"/>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2" name="Cross 21">
            <a:extLst>
              <a:ext uri="{FF2B5EF4-FFF2-40B4-BE49-F238E27FC236}">
                <a16:creationId xmlns:a16="http://schemas.microsoft.com/office/drawing/2014/main" id="{4B60388D-9F30-4F0E-8A13-B511B76EB646}"/>
              </a:ext>
            </a:extLst>
          </p:cNvPr>
          <p:cNvSpPr>
            <a:spLocks noChangeAspect="1"/>
          </p:cNvSpPr>
          <p:nvPr/>
        </p:nvSpPr>
        <p:spPr bwMode="auto">
          <a:xfrm rot="18818165">
            <a:off x="6460698" y="2550185"/>
            <a:ext cx="400379" cy="401464"/>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3" name="Cross 22">
            <a:extLst>
              <a:ext uri="{FF2B5EF4-FFF2-40B4-BE49-F238E27FC236}">
                <a16:creationId xmlns:a16="http://schemas.microsoft.com/office/drawing/2014/main" id="{2AAF03AF-F97E-4DFE-9EC6-FF2C4EC5B5CD}"/>
              </a:ext>
            </a:extLst>
          </p:cNvPr>
          <p:cNvSpPr>
            <a:spLocks noChangeAspect="1"/>
          </p:cNvSpPr>
          <p:nvPr/>
        </p:nvSpPr>
        <p:spPr bwMode="auto">
          <a:xfrm rot="18818165">
            <a:off x="7915206" y="2900355"/>
            <a:ext cx="400379" cy="401464"/>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24" name="Group 23">
            <a:extLst>
              <a:ext uri="{FF2B5EF4-FFF2-40B4-BE49-F238E27FC236}">
                <a16:creationId xmlns:a16="http://schemas.microsoft.com/office/drawing/2014/main" id="{0B3498D7-38AF-4705-B188-F85C0DE4A93C}"/>
              </a:ext>
            </a:extLst>
          </p:cNvPr>
          <p:cNvGrpSpPr>
            <a:grpSpLocks noChangeAspect="1"/>
          </p:cNvGrpSpPr>
          <p:nvPr/>
        </p:nvGrpSpPr>
        <p:grpSpPr>
          <a:xfrm>
            <a:off x="6198833" y="1171500"/>
            <a:ext cx="420359" cy="386775"/>
            <a:chOff x="3617277" y="1747474"/>
            <a:chExt cx="636270" cy="585435"/>
          </a:xfrm>
          <a:solidFill>
            <a:srgbClr val="00B0F0"/>
          </a:solidFill>
        </p:grpSpPr>
        <p:sp>
          <p:nvSpPr>
            <p:cNvPr id="25" name="Rectangle 24">
              <a:extLst>
                <a:ext uri="{FF2B5EF4-FFF2-40B4-BE49-F238E27FC236}">
                  <a16:creationId xmlns:a16="http://schemas.microsoft.com/office/drawing/2014/main" id="{F2125809-39B6-48F6-AEAC-B65963CEF949}"/>
                </a:ext>
              </a:extLst>
            </p:cNvPr>
            <p:cNvSpPr/>
            <p:nvPr/>
          </p:nvSpPr>
          <p:spPr bwMode="auto">
            <a:xfrm>
              <a:off x="3617277" y="1994929"/>
              <a:ext cx="636270" cy="337980"/>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6" name="Straight Connector 25">
              <a:extLst>
                <a:ext uri="{FF2B5EF4-FFF2-40B4-BE49-F238E27FC236}">
                  <a16:creationId xmlns:a16="http://schemas.microsoft.com/office/drawing/2014/main" id="{6A3D84E3-C8DD-4BD2-9483-8B197F5E5568}"/>
                </a:ext>
              </a:extLst>
            </p:cNvPr>
            <p:cNvCxnSpPr>
              <a:stCxn id="25" idx="1"/>
            </p:cNvCxnSpPr>
            <p:nvPr/>
          </p:nvCxnSpPr>
          <p:spPr bwMode="auto">
            <a:xfrm flipV="1">
              <a:off x="3617277" y="1747474"/>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D8B66A8D-ACED-4BCB-A503-963B3869E019}"/>
                </a:ext>
              </a:extLst>
            </p:cNvPr>
            <p:cNvCxnSpPr/>
            <p:nvPr/>
          </p:nvCxnSpPr>
          <p:spPr bwMode="auto">
            <a:xfrm flipV="1">
              <a:off x="4253547" y="1747474"/>
              <a:ext cx="0" cy="416445"/>
            </a:xfrm>
            <a:prstGeom prst="line">
              <a:avLst/>
            </a:prstGeom>
            <a:grpFill/>
            <a:ln w="19050" cap="flat" cmpd="sng" algn="ctr">
              <a:solidFill>
                <a:schemeClr val="tx1"/>
              </a:solidFill>
              <a:prstDash val="solid"/>
              <a:round/>
              <a:headEnd type="none" w="med" len="med"/>
              <a:tailEnd type="none" w="med" len="med"/>
            </a:ln>
            <a:effectLst/>
          </p:spPr>
        </p:cxnSp>
      </p:grpSp>
      <p:grpSp>
        <p:nvGrpSpPr>
          <p:cNvPr id="28" name="Group 27">
            <a:extLst>
              <a:ext uri="{FF2B5EF4-FFF2-40B4-BE49-F238E27FC236}">
                <a16:creationId xmlns:a16="http://schemas.microsoft.com/office/drawing/2014/main" id="{8ADF9CFA-AC0B-4019-9317-C20A4490A828}"/>
              </a:ext>
            </a:extLst>
          </p:cNvPr>
          <p:cNvGrpSpPr>
            <a:grpSpLocks noChangeAspect="1"/>
          </p:cNvGrpSpPr>
          <p:nvPr/>
        </p:nvGrpSpPr>
        <p:grpSpPr>
          <a:xfrm>
            <a:off x="7148339" y="1171500"/>
            <a:ext cx="421050" cy="386773"/>
            <a:chOff x="5060776" y="1736065"/>
            <a:chExt cx="637315" cy="585432"/>
          </a:xfrm>
          <a:solidFill>
            <a:srgbClr val="00B0F0"/>
          </a:solidFill>
        </p:grpSpPr>
        <p:sp>
          <p:nvSpPr>
            <p:cNvPr id="29" name="Rectangle 28">
              <a:extLst>
                <a:ext uri="{FF2B5EF4-FFF2-40B4-BE49-F238E27FC236}">
                  <a16:creationId xmlns:a16="http://schemas.microsoft.com/office/drawing/2014/main" id="{A2D7FCC5-0427-444D-9555-5A7B53DE2488}"/>
                </a:ext>
              </a:extLst>
            </p:cNvPr>
            <p:cNvSpPr/>
            <p:nvPr/>
          </p:nvSpPr>
          <p:spPr bwMode="auto">
            <a:xfrm>
              <a:off x="5061821" y="1994929"/>
              <a:ext cx="636270" cy="326568"/>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30" name="Straight Connector 29">
              <a:extLst>
                <a:ext uri="{FF2B5EF4-FFF2-40B4-BE49-F238E27FC236}">
                  <a16:creationId xmlns:a16="http://schemas.microsoft.com/office/drawing/2014/main" id="{AB86866E-7388-4F49-ABF2-31DB9F9379A0}"/>
                </a:ext>
              </a:extLst>
            </p:cNvPr>
            <p:cNvCxnSpPr/>
            <p:nvPr/>
          </p:nvCxnSpPr>
          <p:spPr bwMode="auto">
            <a:xfrm flipV="1">
              <a:off x="5060776" y="1736065"/>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59DB660C-E72C-4AD2-98CB-65CD826BDE26}"/>
                </a:ext>
              </a:extLst>
            </p:cNvPr>
            <p:cNvCxnSpPr/>
            <p:nvPr/>
          </p:nvCxnSpPr>
          <p:spPr bwMode="auto">
            <a:xfrm flipV="1">
              <a:off x="5698091" y="1736065"/>
              <a:ext cx="0" cy="416445"/>
            </a:xfrm>
            <a:prstGeom prst="line">
              <a:avLst/>
            </a:prstGeom>
            <a:grpFill/>
            <a:ln w="1905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3739679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81EF-EDE1-4B8E-B810-A1FFB3D4D215}"/>
              </a:ext>
            </a:extLst>
          </p:cNvPr>
          <p:cNvSpPr>
            <a:spLocks noGrp="1"/>
          </p:cNvSpPr>
          <p:nvPr>
            <p:ph type="title"/>
          </p:nvPr>
        </p:nvSpPr>
        <p:spPr/>
        <p:txBody>
          <a:bodyPr/>
          <a:lstStyle/>
          <a:p>
            <a:r>
              <a:rPr lang="en-US" dirty="0"/>
              <a:t>Network Performance Estimation</a:t>
            </a:r>
          </a:p>
        </p:txBody>
      </p:sp>
      <p:sp>
        <p:nvSpPr>
          <p:cNvPr id="3" name="Content Placeholder 2">
            <a:extLst>
              <a:ext uri="{FF2B5EF4-FFF2-40B4-BE49-F238E27FC236}">
                <a16:creationId xmlns:a16="http://schemas.microsoft.com/office/drawing/2014/main" id="{48E4BDF4-C276-4CCA-9EAD-F9A69147AC56}"/>
              </a:ext>
            </a:extLst>
          </p:cNvPr>
          <p:cNvSpPr>
            <a:spLocks noGrp="1"/>
          </p:cNvSpPr>
          <p:nvPr>
            <p:ph idx="1"/>
          </p:nvPr>
        </p:nvSpPr>
        <p:spPr>
          <a:xfrm>
            <a:off x="457200" y="1125544"/>
            <a:ext cx="4132217" cy="5399087"/>
          </a:xfrm>
        </p:spPr>
        <p:txBody>
          <a:bodyPr/>
          <a:lstStyle/>
          <a:p>
            <a:r>
              <a:rPr lang="en-US" dirty="0"/>
              <a:t>Calculate network component probability of failure.</a:t>
            </a:r>
          </a:p>
          <a:p>
            <a:endParaRPr lang="en-US" dirty="0"/>
          </a:p>
          <a:p>
            <a:r>
              <a:rPr lang="en-US" dirty="0"/>
              <a:t>Simulate component damage.</a:t>
            </a:r>
          </a:p>
          <a:p>
            <a:endParaRPr lang="en-US" dirty="0"/>
          </a:p>
          <a:p>
            <a:r>
              <a:rPr lang="en-US" dirty="0">
                <a:solidFill>
                  <a:schemeClr val="accent2"/>
                </a:solidFill>
              </a:rPr>
              <a:t>Estimate network performance due to that damage.</a:t>
            </a:r>
            <a:br>
              <a:rPr lang="en-US" dirty="0">
                <a:solidFill>
                  <a:schemeClr val="accent2"/>
                </a:solidFill>
              </a:rPr>
            </a:br>
            <a:r>
              <a:rPr lang="en-US" dirty="0">
                <a:solidFill>
                  <a:schemeClr val="accent2"/>
                </a:solidFill>
              </a:rPr>
              <a:t>(Hydraulic flow simulation)</a:t>
            </a:r>
          </a:p>
          <a:p>
            <a:endParaRPr lang="en-US" dirty="0">
              <a:solidFill>
                <a:schemeClr val="accent2"/>
              </a:solidFill>
            </a:endParaRPr>
          </a:p>
        </p:txBody>
      </p:sp>
      <p:sp>
        <p:nvSpPr>
          <p:cNvPr id="4" name="TextBox 3">
            <a:extLst>
              <a:ext uri="{FF2B5EF4-FFF2-40B4-BE49-F238E27FC236}">
                <a16:creationId xmlns:a16="http://schemas.microsoft.com/office/drawing/2014/main" id="{C73A33D1-5BB0-4CEF-AF10-94574041CF1F}"/>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2</a:t>
            </a:r>
          </a:p>
        </p:txBody>
      </p:sp>
      <p:cxnSp>
        <p:nvCxnSpPr>
          <p:cNvPr id="6" name="Straight Connector 5">
            <a:extLst>
              <a:ext uri="{FF2B5EF4-FFF2-40B4-BE49-F238E27FC236}">
                <a16:creationId xmlns:a16="http://schemas.microsoft.com/office/drawing/2014/main" id="{A468AF81-8256-4BA4-A9BD-5191573E8E73}"/>
              </a:ext>
            </a:extLst>
          </p:cNvPr>
          <p:cNvCxnSpPr>
            <a:cxnSpLocks/>
          </p:cNvCxnSpPr>
          <p:nvPr/>
        </p:nvCxnSpPr>
        <p:spPr bwMode="auto">
          <a:xfrm>
            <a:off x="7358865" y="1558335"/>
            <a:ext cx="0" cy="842411"/>
          </a:xfrm>
          <a:prstGeom prst="line">
            <a:avLst/>
          </a:prstGeom>
          <a:noFill/>
          <a:ln w="38100" cap="flat" cmpd="sng" algn="ctr">
            <a:solidFill>
              <a:schemeClr val="tx1"/>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564A3D5A-5CD7-4964-AD61-12B9A5B6EF06}"/>
              </a:ext>
            </a:extLst>
          </p:cNvPr>
          <p:cNvCxnSpPr>
            <a:cxnSpLocks/>
          </p:cNvCxnSpPr>
          <p:nvPr/>
        </p:nvCxnSpPr>
        <p:spPr bwMode="auto">
          <a:xfrm flipH="1">
            <a:off x="6409014" y="1558339"/>
            <a:ext cx="5770" cy="842407"/>
          </a:xfrm>
          <a:prstGeom prst="line">
            <a:avLst/>
          </a:prstGeom>
          <a:noFill/>
          <a:ln w="38100"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01205277-80E3-4737-A3F3-DF53E4177A70}"/>
              </a:ext>
            </a:extLst>
          </p:cNvPr>
          <p:cNvCxnSpPr>
            <a:cxnSpLocks/>
          </p:cNvCxnSpPr>
          <p:nvPr/>
        </p:nvCxnSpPr>
        <p:spPr bwMode="auto">
          <a:xfrm>
            <a:off x="5077871" y="3101087"/>
            <a:ext cx="1810021" cy="0"/>
          </a:xfrm>
          <a:prstGeom prst="line">
            <a:avLst/>
          </a:prstGeom>
          <a:noFill/>
          <a:ln w="38100" cap="flat" cmpd="sng" algn="ctr">
            <a:solidFill>
              <a:schemeClr val="tx1"/>
            </a:solidFill>
            <a:prstDash val="solid"/>
            <a:round/>
            <a:headEnd type="none" w="med" len="med"/>
            <a:tailEnd type="none" w="med" len="med"/>
          </a:ln>
          <a:effectLst/>
        </p:spPr>
      </p:cxnSp>
      <p:sp>
        <p:nvSpPr>
          <p:cNvPr id="10" name="Arc 9">
            <a:extLst>
              <a:ext uri="{FF2B5EF4-FFF2-40B4-BE49-F238E27FC236}">
                <a16:creationId xmlns:a16="http://schemas.microsoft.com/office/drawing/2014/main" id="{1538A596-CA03-4269-93CC-FAF690EBB1F2}"/>
              </a:ext>
            </a:extLst>
          </p:cNvPr>
          <p:cNvSpPr/>
          <p:nvPr/>
        </p:nvSpPr>
        <p:spPr bwMode="auto">
          <a:xfrm>
            <a:off x="5085234" y="2236787"/>
            <a:ext cx="3612679" cy="1698817"/>
          </a:xfrm>
          <a:prstGeom prst="arc">
            <a:avLst>
              <a:gd name="adj1" fmla="val 21597160"/>
              <a:gd name="adj2" fmla="val 10798261"/>
            </a:avLst>
          </a:prstGeom>
          <a:no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11" name="Straight Connector 10">
            <a:extLst>
              <a:ext uri="{FF2B5EF4-FFF2-40B4-BE49-F238E27FC236}">
                <a16:creationId xmlns:a16="http://schemas.microsoft.com/office/drawing/2014/main" id="{5F64A548-A48E-4A03-85F8-AA42D8D0E33B}"/>
              </a:ext>
            </a:extLst>
          </p:cNvPr>
          <p:cNvCxnSpPr/>
          <p:nvPr/>
        </p:nvCxnSpPr>
        <p:spPr bwMode="auto">
          <a:xfrm>
            <a:off x="6409013" y="2400746"/>
            <a:ext cx="949851" cy="0"/>
          </a:xfrm>
          <a:prstGeom prst="line">
            <a:avLst/>
          </a:prstGeom>
          <a:noFill/>
          <a:ln w="38100" cap="flat" cmpd="sng" algn="ctr">
            <a:solidFill>
              <a:schemeClr val="tx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1A487CDF-F75E-4BE9-BA6D-2EE648120A6F}"/>
              </a:ext>
            </a:extLst>
          </p:cNvPr>
          <p:cNvCxnSpPr>
            <a:cxnSpLocks/>
          </p:cNvCxnSpPr>
          <p:nvPr/>
        </p:nvCxnSpPr>
        <p:spPr bwMode="auto">
          <a:xfrm>
            <a:off x="6409013" y="2400746"/>
            <a:ext cx="478879" cy="700341"/>
          </a:xfrm>
          <a:prstGeom prst="line">
            <a:avLst/>
          </a:prstGeom>
          <a:noFill/>
          <a:ln w="38100"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47F85B05-5AFA-4339-A650-D94B4AE01612}"/>
              </a:ext>
            </a:extLst>
          </p:cNvPr>
          <p:cNvCxnSpPr>
            <a:cxnSpLocks/>
          </p:cNvCxnSpPr>
          <p:nvPr/>
        </p:nvCxnSpPr>
        <p:spPr bwMode="auto">
          <a:xfrm flipH="1">
            <a:off x="6887892" y="2400746"/>
            <a:ext cx="470972" cy="700341"/>
          </a:xfrm>
          <a:prstGeom prst="line">
            <a:avLst/>
          </a:prstGeom>
          <a:noFill/>
          <a:ln w="38100"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6D674A72-808A-4554-AE3E-9C43F970BC78}"/>
              </a:ext>
            </a:extLst>
          </p:cNvPr>
          <p:cNvCxnSpPr>
            <a:cxnSpLocks/>
          </p:cNvCxnSpPr>
          <p:nvPr/>
        </p:nvCxnSpPr>
        <p:spPr bwMode="auto">
          <a:xfrm>
            <a:off x="6887892" y="3101087"/>
            <a:ext cx="1810021" cy="0"/>
          </a:xfrm>
          <a:prstGeom prst="line">
            <a:avLst/>
          </a:prstGeom>
          <a:noFill/>
          <a:ln w="38100" cap="flat" cmpd="sng" algn="ctr">
            <a:solidFill>
              <a:schemeClr val="tx1"/>
            </a:solidFill>
            <a:prstDash val="solid"/>
            <a:round/>
            <a:headEnd type="none" w="med" len="med"/>
            <a:tailEnd type="none" w="med" len="med"/>
          </a:ln>
          <a:effectLst/>
        </p:spPr>
      </p:cxnSp>
      <p:sp>
        <p:nvSpPr>
          <p:cNvPr id="15" name="Cross 14">
            <a:extLst>
              <a:ext uri="{FF2B5EF4-FFF2-40B4-BE49-F238E27FC236}">
                <a16:creationId xmlns:a16="http://schemas.microsoft.com/office/drawing/2014/main" id="{34FFACB5-6D4E-4538-9D08-126456D2C938}"/>
              </a:ext>
            </a:extLst>
          </p:cNvPr>
          <p:cNvSpPr>
            <a:spLocks noChangeAspect="1"/>
          </p:cNvSpPr>
          <p:nvPr/>
        </p:nvSpPr>
        <p:spPr bwMode="auto">
          <a:xfrm rot="18818165">
            <a:off x="5373771" y="3480400"/>
            <a:ext cx="400379" cy="401464"/>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6" name="Cross 15">
            <a:extLst>
              <a:ext uri="{FF2B5EF4-FFF2-40B4-BE49-F238E27FC236}">
                <a16:creationId xmlns:a16="http://schemas.microsoft.com/office/drawing/2014/main" id="{893ED2BA-E837-454A-9F92-9BECEAB57F1A}"/>
              </a:ext>
            </a:extLst>
          </p:cNvPr>
          <p:cNvSpPr>
            <a:spLocks noChangeAspect="1"/>
          </p:cNvSpPr>
          <p:nvPr/>
        </p:nvSpPr>
        <p:spPr bwMode="auto">
          <a:xfrm rot="18818165">
            <a:off x="6460698" y="2550185"/>
            <a:ext cx="400379" cy="401464"/>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7" name="Cross 16">
            <a:extLst>
              <a:ext uri="{FF2B5EF4-FFF2-40B4-BE49-F238E27FC236}">
                <a16:creationId xmlns:a16="http://schemas.microsoft.com/office/drawing/2014/main" id="{AEC4AD43-D772-40CA-A1FD-2CF3684A1BA3}"/>
              </a:ext>
            </a:extLst>
          </p:cNvPr>
          <p:cNvSpPr>
            <a:spLocks noChangeAspect="1"/>
          </p:cNvSpPr>
          <p:nvPr/>
        </p:nvSpPr>
        <p:spPr bwMode="auto">
          <a:xfrm rot="18818165">
            <a:off x="7915206" y="2900355"/>
            <a:ext cx="400379" cy="401464"/>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18" name="Group 17">
            <a:extLst>
              <a:ext uri="{FF2B5EF4-FFF2-40B4-BE49-F238E27FC236}">
                <a16:creationId xmlns:a16="http://schemas.microsoft.com/office/drawing/2014/main" id="{FBDB5606-925E-40A8-A909-62490638888F}"/>
              </a:ext>
            </a:extLst>
          </p:cNvPr>
          <p:cNvGrpSpPr>
            <a:grpSpLocks noChangeAspect="1"/>
          </p:cNvGrpSpPr>
          <p:nvPr/>
        </p:nvGrpSpPr>
        <p:grpSpPr>
          <a:xfrm>
            <a:off x="6198833" y="1171500"/>
            <a:ext cx="420359" cy="386775"/>
            <a:chOff x="3617277" y="1747474"/>
            <a:chExt cx="636270" cy="585435"/>
          </a:xfrm>
          <a:solidFill>
            <a:srgbClr val="00B0F0"/>
          </a:solidFill>
        </p:grpSpPr>
        <p:sp>
          <p:nvSpPr>
            <p:cNvPr id="19" name="Rectangle 18">
              <a:extLst>
                <a:ext uri="{FF2B5EF4-FFF2-40B4-BE49-F238E27FC236}">
                  <a16:creationId xmlns:a16="http://schemas.microsoft.com/office/drawing/2014/main" id="{F1AA3965-D8C3-401E-A7FF-B092872CCDF6}"/>
                </a:ext>
              </a:extLst>
            </p:cNvPr>
            <p:cNvSpPr/>
            <p:nvPr/>
          </p:nvSpPr>
          <p:spPr bwMode="auto">
            <a:xfrm>
              <a:off x="3617277" y="1994929"/>
              <a:ext cx="636270" cy="337980"/>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0" name="Straight Connector 19">
              <a:extLst>
                <a:ext uri="{FF2B5EF4-FFF2-40B4-BE49-F238E27FC236}">
                  <a16:creationId xmlns:a16="http://schemas.microsoft.com/office/drawing/2014/main" id="{8E4CC5DC-2C5E-4271-ADA0-B2E6F34B10B7}"/>
                </a:ext>
              </a:extLst>
            </p:cNvPr>
            <p:cNvCxnSpPr>
              <a:stCxn id="19" idx="1"/>
            </p:cNvCxnSpPr>
            <p:nvPr/>
          </p:nvCxnSpPr>
          <p:spPr bwMode="auto">
            <a:xfrm flipV="1">
              <a:off x="3617277" y="1747474"/>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4DAF496E-6362-40C9-9CF1-F62A721E708A}"/>
                </a:ext>
              </a:extLst>
            </p:cNvPr>
            <p:cNvCxnSpPr/>
            <p:nvPr/>
          </p:nvCxnSpPr>
          <p:spPr bwMode="auto">
            <a:xfrm flipV="1">
              <a:off x="4253547" y="1747474"/>
              <a:ext cx="0" cy="416445"/>
            </a:xfrm>
            <a:prstGeom prst="line">
              <a:avLst/>
            </a:prstGeom>
            <a:grpFill/>
            <a:ln w="19050" cap="flat" cmpd="sng" algn="ctr">
              <a:solidFill>
                <a:schemeClr val="tx1"/>
              </a:solidFill>
              <a:prstDash val="solid"/>
              <a:round/>
              <a:headEnd type="none" w="med" len="med"/>
              <a:tailEnd type="none" w="med" len="med"/>
            </a:ln>
            <a:effectLst/>
          </p:spPr>
        </p:cxnSp>
      </p:grpSp>
      <p:grpSp>
        <p:nvGrpSpPr>
          <p:cNvPr id="22" name="Group 21">
            <a:extLst>
              <a:ext uri="{FF2B5EF4-FFF2-40B4-BE49-F238E27FC236}">
                <a16:creationId xmlns:a16="http://schemas.microsoft.com/office/drawing/2014/main" id="{F96B517F-3F5D-42A2-9CA5-A436A96B2EB3}"/>
              </a:ext>
            </a:extLst>
          </p:cNvPr>
          <p:cNvGrpSpPr>
            <a:grpSpLocks noChangeAspect="1"/>
          </p:cNvGrpSpPr>
          <p:nvPr/>
        </p:nvGrpSpPr>
        <p:grpSpPr>
          <a:xfrm>
            <a:off x="7148339" y="1171500"/>
            <a:ext cx="421050" cy="386773"/>
            <a:chOff x="5060776" y="1736065"/>
            <a:chExt cx="637315" cy="585432"/>
          </a:xfrm>
          <a:solidFill>
            <a:srgbClr val="00B0F0"/>
          </a:solidFill>
        </p:grpSpPr>
        <p:sp>
          <p:nvSpPr>
            <p:cNvPr id="23" name="Rectangle 22">
              <a:extLst>
                <a:ext uri="{FF2B5EF4-FFF2-40B4-BE49-F238E27FC236}">
                  <a16:creationId xmlns:a16="http://schemas.microsoft.com/office/drawing/2014/main" id="{48FDFC4B-478A-499E-9026-592417283497}"/>
                </a:ext>
              </a:extLst>
            </p:cNvPr>
            <p:cNvSpPr/>
            <p:nvPr/>
          </p:nvSpPr>
          <p:spPr bwMode="auto">
            <a:xfrm>
              <a:off x="5061821" y="1994929"/>
              <a:ext cx="636270" cy="326568"/>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4" name="Straight Connector 23">
              <a:extLst>
                <a:ext uri="{FF2B5EF4-FFF2-40B4-BE49-F238E27FC236}">
                  <a16:creationId xmlns:a16="http://schemas.microsoft.com/office/drawing/2014/main" id="{B5A45701-670E-46B8-896F-25339445F963}"/>
                </a:ext>
              </a:extLst>
            </p:cNvPr>
            <p:cNvCxnSpPr/>
            <p:nvPr/>
          </p:nvCxnSpPr>
          <p:spPr bwMode="auto">
            <a:xfrm flipV="1">
              <a:off x="5060776" y="1736065"/>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995CF5EF-1553-4D74-B857-3B0696A0A699}"/>
                </a:ext>
              </a:extLst>
            </p:cNvPr>
            <p:cNvCxnSpPr/>
            <p:nvPr/>
          </p:nvCxnSpPr>
          <p:spPr bwMode="auto">
            <a:xfrm flipV="1">
              <a:off x="5698091" y="1736065"/>
              <a:ext cx="0" cy="416445"/>
            </a:xfrm>
            <a:prstGeom prst="line">
              <a:avLst/>
            </a:prstGeom>
            <a:grpFill/>
            <a:ln w="1905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1882333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81EF-EDE1-4B8E-B810-A1FFB3D4D215}"/>
              </a:ext>
            </a:extLst>
          </p:cNvPr>
          <p:cNvSpPr>
            <a:spLocks noGrp="1"/>
          </p:cNvSpPr>
          <p:nvPr>
            <p:ph type="title"/>
          </p:nvPr>
        </p:nvSpPr>
        <p:spPr/>
        <p:txBody>
          <a:bodyPr/>
          <a:lstStyle/>
          <a:p>
            <a:r>
              <a:rPr lang="en-US" dirty="0"/>
              <a:t>Network Performance Estimation</a:t>
            </a:r>
          </a:p>
        </p:txBody>
      </p:sp>
      <p:sp>
        <p:nvSpPr>
          <p:cNvPr id="3" name="Content Placeholder 2">
            <a:extLst>
              <a:ext uri="{FF2B5EF4-FFF2-40B4-BE49-F238E27FC236}">
                <a16:creationId xmlns:a16="http://schemas.microsoft.com/office/drawing/2014/main" id="{48E4BDF4-C276-4CCA-9EAD-F9A69147AC56}"/>
              </a:ext>
            </a:extLst>
          </p:cNvPr>
          <p:cNvSpPr>
            <a:spLocks noGrp="1"/>
          </p:cNvSpPr>
          <p:nvPr>
            <p:ph idx="1"/>
          </p:nvPr>
        </p:nvSpPr>
        <p:spPr>
          <a:xfrm>
            <a:off x="457200" y="1125544"/>
            <a:ext cx="4132217" cy="5399087"/>
          </a:xfrm>
        </p:spPr>
        <p:txBody>
          <a:bodyPr/>
          <a:lstStyle/>
          <a:p>
            <a:r>
              <a:rPr lang="en-US" dirty="0"/>
              <a:t>Calculate network component probability of failure.</a:t>
            </a:r>
          </a:p>
          <a:p>
            <a:endParaRPr lang="en-US" dirty="0"/>
          </a:p>
          <a:p>
            <a:r>
              <a:rPr lang="en-US" dirty="0"/>
              <a:t>Simulate component damage.</a:t>
            </a:r>
          </a:p>
          <a:p>
            <a:endParaRPr lang="en-US" dirty="0"/>
          </a:p>
          <a:p>
            <a:r>
              <a:rPr lang="en-US" dirty="0"/>
              <a:t>Estimate network performance due to that damage.</a:t>
            </a:r>
            <a:br>
              <a:rPr lang="en-US" dirty="0"/>
            </a:br>
            <a:r>
              <a:rPr lang="en-US" dirty="0"/>
              <a:t>(Hydraulic flow simulation)</a:t>
            </a:r>
          </a:p>
          <a:p>
            <a:endParaRPr lang="en-US" dirty="0">
              <a:solidFill>
                <a:schemeClr val="accent2"/>
              </a:solidFill>
            </a:endParaRPr>
          </a:p>
        </p:txBody>
      </p:sp>
      <p:sp>
        <p:nvSpPr>
          <p:cNvPr id="4" name="TextBox 3">
            <a:extLst>
              <a:ext uri="{FF2B5EF4-FFF2-40B4-BE49-F238E27FC236}">
                <a16:creationId xmlns:a16="http://schemas.microsoft.com/office/drawing/2014/main" id="{C73A33D1-5BB0-4CEF-AF10-94574041CF1F}"/>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2</a:t>
            </a:r>
          </a:p>
        </p:txBody>
      </p:sp>
      <p:cxnSp>
        <p:nvCxnSpPr>
          <p:cNvPr id="6" name="Straight Connector 5">
            <a:extLst>
              <a:ext uri="{FF2B5EF4-FFF2-40B4-BE49-F238E27FC236}">
                <a16:creationId xmlns:a16="http://schemas.microsoft.com/office/drawing/2014/main" id="{A468AF81-8256-4BA4-A9BD-5191573E8E73}"/>
              </a:ext>
            </a:extLst>
          </p:cNvPr>
          <p:cNvCxnSpPr>
            <a:cxnSpLocks/>
          </p:cNvCxnSpPr>
          <p:nvPr/>
        </p:nvCxnSpPr>
        <p:spPr bwMode="auto">
          <a:xfrm>
            <a:off x="7358865" y="1558335"/>
            <a:ext cx="0" cy="842411"/>
          </a:xfrm>
          <a:prstGeom prst="line">
            <a:avLst/>
          </a:prstGeom>
          <a:noFill/>
          <a:ln w="38100" cap="flat" cmpd="sng" algn="ctr">
            <a:solidFill>
              <a:schemeClr val="tx1"/>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564A3D5A-5CD7-4964-AD61-12B9A5B6EF06}"/>
              </a:ext>
            </a:extLst>
          </p:cNvPr>
          <p:cNvCxnSpPr>
            <a:cxnSpLocks/>
          </p:cNvCxnSpPr>
          <p:nvPr/>
        </p:nvCxnSpPr>
        <p:spPr bwMode="auto">
          <a:xfrm flipH="1">
            <a:off x="6409014" y="1558339"/>
            <a:ext cx="5770" cy="842407"/>
          </a:xfrm>
          <a:prstGeom prst="line">
            <a:avLst/>
          </a:prstGeom>
          <a:noFill/>
          <a:ln w="38100"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01205277-80E3-4737-A3F3-DF53E4177A70}"/>
              </a:ext>
            </a:extLst>
          </p:cNvPr>
          <p:cNvCxnSpPr>
            <a:cxnSpLocks/>
          </p:cNvCxnSpPr>
          <p:nvPr/>
        </p:nvCxnSpPr>
        <p:spPr bwMode="auto">
          <a:xfrm>
            <a:off x="5077871" y="3101087"/>
            <a:ext cx="1810021" cy="0"/>
          </a:xfrm>
          <a:prstGeom prst="line">
            <a:avLst/>
          </a:prstGeom>
          <a:noFill/>
          <a:ln w="38100" cap="flat" cmpd="sng" algn="ctr">
            <a:solidFill>
              <a:schemeClr val="tx1"/>
            </a:solidFill>
            <a:prstDash val="solid"/>
            <a:round/>
            <a:headEnd type="none" w="med" len="med"/>
            <a:tailEnd type="none" w="med" len="med"/>
          </a:ln>
          <a:effectLst/>
        </p:spPr>
      </p:cxnSp>
      <p:sp>
        <p:nvSpPr>
          <p:cNvPr id="10" name="Arc 9">
            <a:extLst>
              <a:ext uri="{FF2B5EF4-FFF2-40B4-BE49-F238E27FC236}">
                <a16:creationId xmlns:a16="http://schemas.microsoft.com/office/drawing/2014/main" id="{1538A596-CA03-4269-93CC-FAF690EBB1F2}"/>
              </a:ext>
            </a:extLst>
          </p:cNvPr>
          <p:cNvSpPr/>
          <p:nvPr/>
        </p:nvSpPr>
        <p:spPr bwMode="auto">
          <a:xfrm>
            <a:off x="5085234" y="2236787"/>
            <a:ext cx="3612679" cy="1698817"/>
          </a:xfrm>
          <a:prstGeom prst="arc">
            <a:avLst>
              <a:gd name="adj1" fmla="val 21597160"/>
              <a:gd name="adj2" fmla="val 10798261"/>
            </a:avLst>
          </a:prstGeom>
          <a:no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11" name="Straight Connector 10">
            <a:extLst>
              <a:ext uri="{FF2B5EF4-FFF2-40B4-BE49-F238E27FC236}">
                <a16:creationId xmlns:a16="http://schemas.microsoft.com/office/drawing/2014/main" id="{5F64A548-A48E-4A03-85F8-AA42D8D0E33B}"/>
              </a:ext>
            </a:extLst>
          </p:cNvPr>
          <p:cNvCxnSpPr/>
          <p:nvPr/>
        </p:nvCxnSpPr>
        <p:spPr bwMode="auto">
          <a:xfrm>
            <a:off x="6409013" y="2400746"/>
            <a:ext cx="949851" cy="0"/>
          </a:xfrm>
          <a:prstGeom prst="line">
            <a:avLst/>
          </a:prstGeom>
          <a:noFill/>
          <a:ln w="38100" cap="flat" cmpd="sng" algn="ctr">
            <a:solidFill>
              <a:schemeClr val="tx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1A487CDF-F75E-4BE9-BA6D-2EE648120A6F}"/>
              </a:ext>
            </a:extLst>
          </p:cNvPr>
          <p:cNvCxnSpPr>
            <a:cxnSpLocks/>
          </p:cNvCxnSpPr>
          <p:nvPr/>
        </p:nvCxnSpPr>
        <p:spPr bwMode="auto">
          <a:xfrm>
            <a:off x="6409013" y="2400746"/>
            <a:ext cx="478879" cy="700341"/>
          </a:xfrm>
          <a:prstGeom prst="line">
            <a:avLst/>
          </a:prstGeom>
          <a:noFill/>
          <a:ln w="38100"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47F85B05-5AFA-4339-A650-D94B4AE01612}"/>
              </a:ext>
            </a:extLst>
          </p:cNvPr>
          <p:cNvCxnSpPr>
            <a:cxnSpLocks/>
          </p:cNvCxnSpPr>
          <p:nvPr/>
        </p:nvCxnSpPr>
        <p:spPr bwMode="auto">
          <a:xfrm flipH="1">
            <a:off x="6887892" y="2400746"/>
            <a:ext cx="470972" cy="700341"/>
          </a:xfrm>
          <a:prstGeom prst="line">
            <a:avLst/>
          </a:prstGeom>
          <a:noFill/>
          <a:ln w="38100"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6D674A72-808A-4554-AE3E-9C43F970BC78}"/>
              </a:ext>
            </a:extLst>
          </p:cNvPr>
          <p:cNvCxnSpPr>
            <a:cxnSpLocks/>
          </p:cNvCxnSpPr>
          <p:nvPr/>
        </p:nvCxnSpPr>
        <p:spPr bwMode="auto">
          <a:xfrm>
            <a:off x="6887892" y="3101087"/>
            <a:ext cx="1810021" cy="0"/>
          </a:xfrm>
          <a:prstGeom prst="line">
            <a:avLst/>
          </a:prstGeom>
          <a:noFill/>
          <a:ln w="38100" cap="flat" cmpd="sng" algn="ctr">
            <a:solidFill>
              <a:schemeClr val="tx1"/>
            </a:solidFill>
            <a:prstDash val="solid"/>
            <a:round/>
            <a:headEnd type="none" w="med" len="med"/>
            <a:tailEnd type="none" w="med" len="med"/>
          </a:ln>
          <a:effectLst/>
        </p:spPr>
      </p:cxnSp>
      <p:sp>
        <p:nvSpPr>
          <p:cNvPr id="15" name="Cross 14">
            <a:extLst>
              <a:ext uri="{FF2B5EF4-FFF2-40B4-BE49-F238E27FC236}">
                <a16:creationId xmlns:a16="http://schemas.microsoft.com/office/drawing/2014/main" id="{34FFACB5-6D4E-4538-9D08-126456D2C938}"/>
              </a:ext>
            </a:extLst>
          </p:cNvPr>
          <p:cNvSpPr>
            <a:spLocks noChangeAspect="1"/>
          </p:cNvSpPr>
          <p:nvPr/>
        </p:nvSpPr>
        <p:spPr bwMode="auto">
          <a:xfrm rot="18818165">
            <a:off x="5373771" y="3480400"/>
            <a:ext cx="400379" cy="401464"/>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6" name="Cross 15">
            <a:extLst>
              <a:ext uri="{FF2B5EF4-FFF2-40B4-BE49-F238E27FC236}">
                <a16:creationId xmlns:a16="http://schemas.microsoft.com/office/drawing/2014/main" id="{893ED2BA-E837-454A-9F92-9BECEAB57F1A}"/>
              </a:ext>
            </a:extLst>
          </p:cNvPr>
          <p:cNvSpPr>
            <a:spLocks noChangeAspect="1"/>
          </p:cNvSpPr>
          <p:nvPr/>
        </p:nvSpPr>
        <p:spPr bwMode="auto">
          <a:xfrm rot="18818165">
            <a:off x="6460698" y="2550185"/>
            <a:ext cx="400379" cy="401464"/>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7" name="Cross 16">
            <a:extLst>
              <a:ext uri="{FF2B5EF4-FFF2-40B4-BE49-F238E27FC236}">
                <a16:creationId xmlns:a16="http://schemas.microsoft.com/office/drawing/2014/main" id="{AEC4AD43-D772-40CA-A1FD-2CF3684A1BA3}"/>
              </a:ext>
            </a:extLst>
          </p:cNvPr>
          <p:cNvSpPr>
            <a:spLocks noChangeAspect="1"/>
          </p:cNvSpPr>
          <p:nvPr/>
        </p:nvSpPr>
        <p:spPr bwMode="auto">
          <a:xfrm rot="18818165">
            <a:off x="7915206" y="2900355"/>
            <a:ext cx="400379" cy="401464"/>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18" name="Group 17">
            <a:extLst>
              <a:ext uri="{FF2B5EF4-FFF2-40B4-BE49-F238E27FC236}">
                <a16:creationId xmlns:a16="http://schemas.microsoft.com/office/drawing/2014/main" id="{FBDB5606-925E-40A8-A909-62490638888F}"/>
              </a:ext>
            </a:extLst>
          </p:cNvPr>
          <p:cNvGrpSpPr>
            <a:grpSpLocks noChangeAspect="1"/>
          </p:cNvGrpSpPr>
          <p:nvPr/>
        </p:nvGrpSpPr>
        <p:grpSpPr>
          <a:xfrm>
            <a:off x="6198833" y="1171500"/>
            <a:ext cx="420359" cy="386775"/>
            <a:chOff x="3617277" y="1747474"/>
            <a:chExt cx="636270" cy="585435"/>
          </a:xfrm>
          <a:solidFill>
            <a:srgbClr val="00B0F0"/>
          </a:solidFill>
        </p:grpSpPr>
        <p:sp>
          <p:nvSpPr>
            <p:cNvPr id="19" name="Rectangle 18">
              <a:extLst>
                <a:ext uri="{FF2B5EF4-FFF2-40B4-BE49-F238E27FC236}">
                  <a16:creationId xmlns:a16="http://schemas.microsoft.com/office/drawing/2014/main" id="{F1AA3965-D8C3-401E-A7FF-B092872CCDF6}"/>
                </a:ext>
              </a:extLst>
            </p:cNvPr>
            <p:cNvSpPr/>
            <p:nvPr/>
          </p:nvSpPr>
          <p:spPr bwMode="auto">
            <a:xfrm>
              <a:off x="3617277" y="1994929"/>
              <a:ext cx="636270" cy="337980"/>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0" name="Straight Connector 19">
              <a:extLst>
                <a:ext uri="{FF2B5EF4-FFF2-40B4-BE49-F238E27FC236}">
                  <a16:creationId xmlns:a16="http://schemas.microsoft.com/office/drawing/2014/main" id="{8E4CC5DC-2C5E-4271-ADA0-B2E6F34B10B7}"/>
                </a:ext>
              </a:extLst>
            </p:cNvPr>
            <p:cNvCxnSpPr>
              <a:stCxn id="19" idx="1"/>
            </p:cNvCxnSpPr>
            <p:nvPr/>
          </p:nvCxnSpPr>
          <p:spPr bwMode="auto">
            <a:xfrm flipV="1">
              <a:off x="3617277" y="1747474"/>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4DAF496E-6362-40C9-9CF1-F62A721E708A}"/>
                </a:ext>
              </a:extLst>
            </p:cNvPr>
            <p:cNvCxnSpPr/>
            <p:nvPr/>
          </p:nvCxnSpPr>
          <p:spPr bwMode="auto">
            <a:xfrm flipV="1">
              <a:off x="4253547" y="1747474"/>
              <a:ext cx="0" cy="416445"/>
            </a:xfrm>
            <a:prstGeom prst="line">
              <a:avLst/>
            </a:prstGeom>
            <a:grpFill/>
            <a:ln w="19050" cap="flat" cmpd="sng" algn="ctr">
              <a:solidFill>
                <a:schemeClr val="tx1"/>
              </a:solidFill>
              <a:prstDash val="solid"/>
              <a:round/>
              <a:headEnd type="none" w="med" len="med"/>
              <a:tailEnd type="none" w="med" len="med"/>
            </a:ln>
            <a:effectLst/>
          </p:spPr>
        </p:cxnSp>
      </p:grpSp>
      <p:grpSp>
        <p:nvGrpSpPr>
          <p:cNvPr id="22" name="Group 21">
            <a:extLst>
              <a:ext uri="{FF2B5EF4-FFF2-40B4-BE49-F238E27FC236}">
                <a16:creationId xmlns:a16="http://schemas.microsoft.com/office/drawing/2014/main" id="{F96B517F-3F5D-42A2-9CA5-A436A96B2EB3}"/>
              </a:ext>
            </a:extLst>
          </p:cNvPr>
          <p:cNvGrpSpPr>
            <a:grpSpLocks noChangeAspect="1"/>
          </p:cNvGrpSpPr>
          <p:nvPr/>
        </p:nvGrpSpPr>
        <p:grpSpPr>
          <a:xfrm>
            <a:off x="7148339" y="1171500"/>
            <a:ext cx="421050" cy="386773"/>
            <a:chOff x="5060776" y="1736065"/>
            <a:chExt cx="637315" cy="585432"/>
          </a:xfrm>
          <a:solidFill>
            <a:srgbClr val="00B0F0"/>
          </a:solidFill>
        </p:grpSpPr>
        <p:sp>
          <p:nvSpPr>
            <p:cNvPr id="23" name="Rectangle 22">
              <a:extLst>
                <a:ext uri="{FF2B5EF4-FFF2-40B4-BE49-F238E27FC236}">
                  <a16:creationId xmlns:a16="http://schemas.microsoft.com/office/drawing/2014/main" id="{48FDFC4B-478A-499E-9026-592417283497}"/>
                </a:ext>
              </a:extLst>
            </p:cNvPr>
            <p:cNvSpPr/>
            <p:nvPr/>
          </p:nvSpPr>
          <p:spPr bwMode="auto">
            <a:xfrm>
              <a:off x="5061821" y="1994929"/>
              <a:ext cx="636270" cy="326568"/>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4" name="Straight Connector 23">
              <a:extLst>
                <a:ext uri="{FF2B5EF4-FFF2-40B4-BE49-F238E27FC236}">
                  <a16:creationId xmlns:a16="http://schemas.microsoft.com/office/drawing/2014/main" id="{B5A45701-670E-46B8-896F-25339445F963}"/>
                </a:ext>
              </a:extLst>
            </p:cNvPr>
            <p:cNvCxnSpPr/>
            <p:nvPr/>
          </p:nvCxnSpPr>
          <p:spPr bwMode="auto">
            <a:xfrm flipV="1">
              <a:off x="5060776" y="1736065"/>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995CF5EF-1553-4D74-B857-3B0696A0A699}"/>
                </a:ext>
              </a:extLst>
            </p:cNvPr>
            <p:cNvCxnSpPr/>
            <p:nvPr/>
          </p:nvCxnSpPr>
          <p:spPr bwMode="auto">
            <a:xfrm flipV="1">
              <a:off x="5698091" y="1736065"/>
              <a:ext cx="0" cy="416445"/>
            </a:xfrm>
            <a:prstGeom prst="line">
              <a:avLst/>
            </a:prstGeom>
            <a:grpFill/>
            <a:ln w="19050" cap="flat" cmpd="sng" algn="ctr">
              <a:solidFill>
                <a:schemeClr val="tx1"/>
              </a:solidFill>
              <a:prstDash val="solid"/>
              <a:round/>
              <a:headEnd type="none" w="med" len="med"/>
              <a:tailEnd type="none" w="med" len="med"/>
            </a:ln>
            <a:effectLst/>
          </p:spPr>
        </p:cxnSp>
      </p:grpSp>
      <p:sp>
        <p:nvSpPr>
          <p:cNvPr id="27" name="Rectangle 26">
            <a:extLst>
              <a:ext uri="{FF2B5EF4-FFF2-40B4-BE49-F238E27FC236}">
                <a16:creationId xmlns:a16="http://schemas.microsoft.com/office/drawing/2014/main" id="{72A1AE8D-E2CD-44BC-B76B-D0770B05EBD3}"/>
              </a:ext>
            </a:extLst>
          </p:cNvPr>
          <p:cNvSpPr/>
          <p:nvPr/>
        </p:nvSpPr>
        <p:spPr>
          <a:xfrm>
            <a:off x="457200" y="4493573"/>
            <a:ext cx="8240713" cy="769441"/>
          </a:xfrm>
          <a:prstGeom prst="rect">
            <a:avLst/>
          </a:prstGeom>
        </p:spPr>
        <p:txBody>
          <a:bodyPr wrap="square">
            <a:spAutoFit/>
          </a:bodyPr>
          <a:lstStyle/>
          <a:p>
            <a:pPr marL="256032" indent="-256032">
              <a:buFont typeface="Arial" panose="020B0604020202020204" pitchFamily="34" charset="0"/>
              <a:buChar char="•"/>
            </a:pPr>
            <a:r>
              <a:rPr lang="en-US" sz="2200" dirty="0">
                <a:solidFill>
                  <a:schemeClr val="accent2"/>
                </a:solidFill>
              </a:rPr>
              <a:t>Nodal Unsatisfaction </a:t>
            </a:r>
            <a:r>
              <a:rPr lang="en-US" sz="2200" dirty="0"/>
              <a:t>– Proportion of nodes in the network with their water demands </a:t>
            </a:r>
            <a:r>
              <a:rPr lang="en-US" sz="2200" b="1" dirty="0"/>
              <a:t>not</a:t>
            </a:r>
            <a:r>
              <a:rPr lang="en-US" sz="2200" dirty="0"/>
              <a:t> satisfied.</a:t>
            </a:r>
          </a:p>
        </p:txBody>
      </p:sp>
      <p:sp>
        <p:nvSpPr>
          <p:cNvPr id="26" name="Oval 25">
            <a:extLst>
              <a:ext uri="{FF2B5EF4-FFF2-40B4-BE49-F238E27FC236}">
                <a16:creationId xmlns:a16="http://schemas.microsoft.com/office/drawing/2014/main" id="{58F9ED46-F9F8-4208-9E61-A19E9C63A319}"/>
              </a:ext>
            </a:extLst>
          </p:cNvPr>
          <p:cNvSpPr/>
          <p:nvPr/>
        </p:nvSpPr>
        <p:spPr bwMode="auto">
          <a:xfrm>
            <a:off x="4724449" y="2864008"/>
            <a:ext cx="516406" cy="474158"/>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8" name="Oval 27">
            <a:extLst>
              <a:ext uri="{FF2B5EF4-FFF2-40B4-BE49-F238E27FC236}">
                <a16:creationId xmlns:a16="http://schemas.microsoft.com/office/drawing/2014/main" id="{89F651B8-CACF-4428-9857-89166577FC90}"/>
              </a:ext>
            </a:extLst>
          </p:cNvPr>
          <p:cNvSpPr/>
          <p:nvPr/>
        </p:nvSpPr>
        <p:spPr bwMode="auto">
          <a:xfrm>
            <a:off x="8589257" y="2864008"/>
            <a:ext cx="516406" cy="474158"/>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5" name="TextBox 4">
            <a:extLst>
              <a:ext uri="{FF2B5EF4-FFF2-40B4-BE49-F238E27FC236}">
                <a16:creationId xmlns:a16="http://schemas.microsoft.com/office/drawing/2014/main" id="{37D3F60B-F6C7-446D-8359-B5D7EDCA2E41}"/>
              </a:ext>
            </a:extLst>
          </p:cNvPr>
          <p:cNvSpPr txBox="1"/>
          <p:nvPr/>
        </p:nvSpPr>
        <p:spPr>
          <a:xfrm>
            <a:off x="4581483" y="2525454"/>
            <a:ext cx="769763" cy="400110"/>
          </a:xfrm>
          <a:prstGeom prst="rect">
            <a:avLst/>
          </a:prstGeom>
          <a:noFill/>
        </p:spPr>
        <p:txBody>
          <a:bodyPr wrap="none" rtlCol="0">
            <a:spAutoFit/>
          </a:bodyPr>
          <a:lstStyle/>
          <a:p>
            <a:pPr algn="ctr"/>
            <a:r>
              <a:rPr lang="en-US" sz="2000" dirty="0">
                <a:solidFill>
                  <a:schemeClr val="accent2"/>
                </a:solidFill>
                <a:latin typeface="+mj-lt"/>
              </a:rPr>
              <a:t>20/20</a:t>
            </a:r>
          </a:p>
        </p:txBody>
      </p:sp>
      <p:sp>
        <p:nvSpPr>
          <p:cNvPr id="7" name="TextBox 6">
            <a:extLst>
              <a:ext uri="{FF2B5EF4-FFF2-40B4-BE49-F238E27FC236}">
                <a16:creationId xmlns:a16="http://schemas.microsoft.com/office/drawing/2014/main" id="{6052097A-1925-429A-B836-5007BCE84B17}"/>
              </a:ext>
            </a:extLst>
          </p:cNvPr>
          <p:cNvSpPr txBox="1"/>
          <p:nvPr/>
        </p:nvSpPr>
        <p:spPr>
          <a:xfrm>
            <a:off x="8496526" y="2499660"/>
            <a:ext cx="641522" cy="400110"/>
          </a:xfrm>
          <a:prstGeom prst="rect">
            <a:avLst/>
          </a:prstGeom>
          <a:noFill/>
        </p:spPr>
        <p:txBody>
          <a:bodyPr wrap="none" rtlCol="0">
            <a:spAutoFit/>
          </a:bodyPr>
          <a:lstStyle/>
          <a:p>
            <a:pPr algn="ctr"/>
            <a:r>
              <a:rPr lang="en-US" sz="2000" dirty="0">
                <a:solidFill>
                  <a:schemeClr val="accent2"/>
                </a:solidFill>
                <a:latin typeface="+mj-lt"/>
              </a:rPr>
              <a:t>5/20</a:t>
            </a:r>
          </a:p>
        </p:txBody>
      </p:sp>
      <p:pic>
        <p:nvPicPr>
          <p:cNvPr id="30" name="Picture 29">
            <a:extLst>
              <a:ext uri="{FF2B5EF4-FFF2-40B4-BE49-F238E27FC236}">
                <a16:creationId xmlns:a16="http://schemas.microsoft.com/office/drawing/2014/main" id="{5EA5D2D9-DB6B-41A2-93F8-C5ECE4D7C20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596780" y="1673600"/>
            <a:ext cx="830608" cy="830608"/>
          </a:xfrm>
          <a:prstGeom prst="rect">
            <a:avLst/>
          </a:prstGeom>
        </p:spPr>
      </p:pic>
      <p:pic>
        <p:nvPicPr>
          <p:cNvPr id="31" name="Picture 30">
            <a:extLst>
              <a:ext uri="{FF2B5EF4-FFF2-40B4-BE49-F238E27FC236}">
                <a16:creationId xmlns:a16="http://schemas.microsoft.com/office/drawing/2014/main" id="{8B79DBDD-AE90-4E9A-BAC1-24FBD0D9692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10800000">
            <a:off x="8262391" y="1692593"/>
            <a:ext cx="830608" cy="830608"/>
          </a:xfrm>
          <a:prstGeom prst="rect">
            <a:avLst/>
          </a:prstGeom>
        </p:spPr>
      </p:pic>
    </p:spTree>
    <p:extLst>
      <p:ext uri="{BB962C8B-B14F-4D97-AF65-F5344CB8AC3E}">
        <p14:creationId xmlns:p14="http://schemas.microsoft.com/office/powerpoint/2010/main" val="197105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81EF-EDE1-4B8E-B810-A1FFB3D4D215}"/>
              </a:ext>
            </a:extLst>
          </p:cNvPr>
          <p:cNvSpPr>
            <a:spLocks noGrp="1"/>
          </p:cNvSpPr>
          <p:nvPr>
            <p:ph type="title"/>
          </p:nvPr>
        </p:nvSpPr>
        <p:spPr/>
        <p:txBody>
          <a:bodyPr/>
          <a:lstStyle/>
          <a:p>
            <a:r>
              <a:rPr lang="en-US" dirty="0"/>
              <a:t>Network Performance Estimation</a:t>
            </a:r>
          </a:p>
        </p:txBody>
      </p:sp>
      <p:sp>
        <p:nvSpPr>
          <p:cNvPr id="3" name="Content Placeholder 2">
            <a:extLst>
              <a:ext uri="{FF2B5EF4-FFF2-40B4-BE49-F238E27FC236}">
                <a16:creationId xmlns:a16="http://schemas.microsoft.com/office/drawing/2014/main" id="{48E4BDF4-C276-4CCA-9EAD-F9A69147AC56}"/>
              </a:ext>
            </a:extLst>
          </p:cNvPr>
          <p:cNvSpPr>
            <a:spLocks noGrp="1"/>
          </p:cNvSpPr>
          <p:nvPr>
            <p:ph idx="1"/>
          </p:nvPr>
        </p:nvSpPr>
        <p:spPr>
          <a:xfrm>
            <a:off x="457200" y="1125544"/>
            <a:ext cx="4132217" cy="5399087"/>
          </a:xfrm>
        </p:spPr>
        <p:txBody>
          <a:bodyPr/>
          <a:lstStyle/>
          <a:p>
            <a:r>
              <a:rPr lang="en-US" dirty="0"/>
              <a:t>Calculate network component probability of failure.</a:t>
            </a:r>
          </a:p>
          <a:p>
            <a:endParaRPr lang="en-US" dirty="0"/>
          </a:p>
          <a:p>
            <a:r>
              <a:rPr lang="en-US" dirty="0"/>
              <a:t>Simulate component damage.</a:t>
            </a:r>
          </a:p>
          <a:p>
            <a:endParaRPr lang="en-US" dirty="0"/>
          </a:p>
          <a:p>
            <a:r>
              <a:rPr lang="en-US" dirty="0"/>
              <a:t>Estimate network performance due to that damage.</a:t>
            </a:r>
            <a:br>
              <a:rPr lang="en-US" dirty="0"/>
            </a:br>
            <a:r>
              <a:rPr lang="en-US" dirty="0"/>
              <a:t>(Hydraulic flow simulation)</a:t>
            </a:r>
          </a:p>
          <a:p>
            <a:endParaRPr lang="en-US" dirty="0">
              <a:solidFill>
                <a:schemeClr val="accent2"/>
              </a:solidFill>
            </a:endParaRPr>
          </a:p>
          <a:p>
            <a:endParaRPr lang="en-US" dirty="0">
              <a:solidFill>
                <a:schemeClr val="accent2"/>
              </a:solidFill>
            </a:endParaRPr>
          </a:p>
          <a:p>
            <a:endParaRPr lang="en-US" dirty="0">
              <a:solidFill>
                <a:schemeClr val="accent2"/>
              </a:solidFill>
            </a:endParaRPr>
          </a:p>
          <a:p>
            <a:endParaRPr lang="en-US" dirty="0">
              <a:solidFill>
                <a:schemeClr val="accent2"/>
              </a:solidFill>
            </a:endParaRPr>
          </a:p>
          <a:p>
            <a:endParaRPr lang="en-US" dirty="0">
              <a:solidFill>
                <a:schemeClr val="accent2"/>
              </a:solidFill>
            </a:endParaRPr>
          </a:p>
        </p:txBody>
      </p:sp>
      <p:sp>
        <p:nvSpPr>
          <p:cNvPr id="4" name="TextBox 3">
            <a:extLst>
              <a:ext uri="{FF2B5EF4-FFF2-40B4-BE49-F238E27FC236}">
                <a16:creationId xmlns:a16="http://schemas.microsoft.com/office/drawing/2014/main" id="{C73A33D1-5BB0-4CEF-AF10-94574041CF1F}"/>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2</a:t>
            </a:r>
          </a:p>
        </p:txBody>
      </p:sp>
      <p:pic>
        <p:nvPicPr>
          <p:cNvPr id="7" name="Picture 6">
            <a:extLst>
              <a:ext uri="{FF2B5EF4-FFF2-40B4-BE49-F238E27FC236}">
                <a16:creationId xmlns:a16="http://schemas.microsoft.com/office/drawing/2014/main" id="{B0B22EA2-310C-43B0-93A1-0CD4907B3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524" y="1125544"/>
            <a:ext cx="4261235" cy="3195926"/>
          </a:xfrm>
          <a:prstGeom prst="rect">
            <a:avLst/>
          </a:prstGeom>
        </p:spPr>
      </p:pic>
      <p:sp>
        <p:nvSpPr>
          <p:cNvPr id="6" name="Rectangle 5">
            <a:extLst>
              <a:ext uri="{FF2B5EF4-FFF2-40B4-BE49-F238E27FC236}">
                <a16:creationId xmlns:a16="http://schemas.microsoft.com/office/drawing/2014/main" id="{142884D1-D5E2-4FF1-859B-CF9EBF4B0B5E}"/>
              </a:ext>
            </a:extLst>
          </p:cNvPr>
          <p:cNvSpPr/>
          <p:nvPr/>
        </p:nvSpPr>
        <p:spPr>
          <a:xfrm>
            <a:off x="457200" y="4493573"/>
            <a:ext cx="8240713" cy="1815882"/>
          </a:xfrm>
          <a:prstGeom prst="rect">
            <a:avLst/>
          </a:prstGeom>
        </p:spPr>
        <p:txBody>
          <a:bodyPr wrap="square">
            <a:spAutoFit/>
          </a:bodyPr>
          <a:lstStyle/>
          <a:p>
            <a:pPr marL="256032" indent="-256032">
              <a:buFont typeface="Arial" panose="020B0604020202020204" pitchFamily="34" charset="0"/>
              <a:buChar char="•"/>
            </a:pPr>
            <a:r>
              <a:rPr lang="en-US" sz="2200" dirty="0"/>
              <a:t>Nodal Unsatisfaction – Proportion of nodes in the network with their water demands </a:t>
            </a:r>
            <a:r>
              <a:rPr lang="en-US" sz="2200" b="1" dirty="0"/>
              <a:t>not</a:t>
            </a:r>
            <a:r>
              <a:rPr lang="en-US" sz="2200" dirty="0"/>
              <a:t> satisfied.</a:t>
            </a:r>
          </a:p>
          <a:p>
            <a:pPr marL="256032" indent="-256032">
              <a:buFont typeface="Arial" panose="020B0604020202020204" pitchFamily="34" charset="0"/>
              <a:buChar char="•"/>
            </a:pPr>
            <a:endParaRPr lang="en-US" sz="2200" dirty="0"/>
          </a:p>
          <a:p>
            <a:pPr marL="256032" indent="-256032">
              <a:buFont typeface="Arial" panose="020B0604020202020204" pitchFamily="34" charset="0"/>
              <a:buChar char="•"/>
            </a:pPr>
            <a:r>
              <a:rPr lang="en-US" sz="2200" dirty="0">
                <a:solidFill>
                  <a:schemeClr val="accent2"/>
                </a:solidFill>
              </a:rPr>
              <a:t>Aggregate network performance over all ground motion maps</a:t>
            </a:r>
          </a:p>
          <a:p>
            <a:pPr marL="256032" indent="-256032">
              <a:buFont typeface="Arial" panose="020B0604020202020204" pitchFamily="34" charset="0"/>
              <a:buChar char="•"/>
            </a:pPr>
            <a:endParaRPr lang="en-US" sz="2200" dirty="0"/>
          </a:p>
        </p:txBody>
      </p:sp>
    </p:spTree>
    <p:extLst>
      <p:ext uri="{BB962C8B-B14F-4D97-AF65-F5344CB8AC3E}">
        <p14:creationId xmlns:p14="http://schemas.microsoft.com/office/powerpoint/2010/main" val="1534095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766BC-D83A-4576-A48E-73CEE7F347B1}"/>
              </a:ext>
            </a:extLst>
          </p:cNvPr>
          <p:cNvSpPr>
            <a:spLocks noGrp="1"/>
          </p:cNvSpPr>
          <p:nvPr>
            <p:ph type="title"/>
          </p:nvPr>
        </p:nvSpPr>
        <p:spPr/>
        <p:txBody>
          <a:bodyPr/>
          <a:lstStyle/>
          <a:p>
            <a:r>
              <a:rPr lang="en-US" dirty="0"/>
              <a:t>Scenario Analysis</a:t>
            </a:r>
          </a:p>
        </p:txBody>
      </p:sp>
      <p:sp>
        <p:nvSpPr>
          <p:cNvPr id="3" name="Content Placeholder 2">
            <a:extLst>
              <a:ext uri="{FF2B5EF4-FFF2-40B4-BE49-F238E27FC236}">
                <a16:creationId xmlns:a16="http://schemas.microsoft.com/office/drawing/2014/main" id="{05CEDD25-0CCD-492E-8CDE-9E1B7A1320CE}"/>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F1AC5F9F-CB4F-41E4-9B75-945E5E9CEDEE}"/>
              </a:ext>
            </a:extLst>
          </p:cNvPr>
          <p:cNvSpPr/>
          <p:nvPr/>
        </p:nvSpPr>
        <p:spPr>
          <a:xfrm>
            <a:off x="2525883" y="6119336"/>
            <a:ext cx="4114460" cy="738664"/>
          </a:xfrm>
          <a:prstGeom prst="rect">
            <a:avLst/>
          </a:prstGeom>
          <a:solidFill>
            <a:schemeClr val="bg1"/>
          </a:solidFill>
        </p:spPr>
        <p:txBody>
          <a:bodyPr wrap="none">
            <a:spAutoFit/>
          </a:bodyPr>
          <a:lstStyle/>
          <a:p>
            <a:pPr algn="ctr"/>
            <a:r>
              <a:rPr lang="en-US" sz="2400" dirty="0">
                <a:solidFill>
                  <a:schemeClr val="accent2"/>
                </a:solidFill>
              </a:rPr>
              <a:t>M</a:t>
            </a:r>
            <a:r>
              <a:rPr lang="en-US" sz="2400" baseline="-25000" dirty="0">
                <a:solidFill>
                  <a:schemeClr val="accent2"/>
                </a:solidFill>
              </a:rPr>
              <a:t>W</a:t>
            </a:r>
            <a:r>
              <a:rPr lang="en-US" sz="2400" dirty="0">
                <a:solidFill>
                  <a:schemeClr val="accent2"/>
                </a:solidFill>
              </a:rPr>
              <a:t> 7.9, North San Andreas</a:t>
            </a:r>
          </a:p>
          <a:p>
            <a:pPr algn="ctr"/>
            <a:r>
              <a:rPr lang="en-US" dirty="0">
                <a:solidFill>
                  <a:schemeClr val="accent2"/>
                </a:solidFill>
              </a:rPr>
              <a:t>Image courtesy of AECOM &amp; AGS, CAPSS</a:t>
            </a:r>
          </a:p>
        </p:txBody>
      </p:sp>
      <p:pic>
        <p:nvPicPr>
          <p:cNvPr id="6" name="Picture 5">
            <a:extLst>
              <a:ext uri="{FF2B5EF4-FFF2-40B4-BE49-F238E27FC236}">
                <a16:creationId xmlns:a16="http://schemas.microsoft.com/office/drawing/2014/main" id="{37F2DF7D-F7FA-4745-8873-D225B85DD693}"/>
              </a:ext>
            </a:extLst>
          </p:cNvPr>
          <p:cNvPicPr>
            <a:picLocks noChangeAspect="1"/>
          </p:cNvPicPr>
          <p:nvPr/>
        </p:nvPicPr>
        <p:blipFill>
          <a:blip r:embed="rId3"/>
          <a:stretch>
            <a:fillRect/>
          </a:stretch>
        </p:blipFill>
        <p:spPr>
          <a:xfrm rot="16200000">
            <a:off x="2015338" y="-313090"/>
            <a:ext cx="5113325" cy="7823453"/>
          </a:xfrm>
          <a:prstGeom prst="rect">
            <a:avLst/>
          </a:prstGeom>
        </p:spPr>
      </p:pic>
    </p:spTree>
    <p:extLst>
      <p:ext uri="{BB962C8B-B14F-4D97-AF65-F5344CB8AC3E}">
        <p14:creationId xmlns:p14="http://schemas.microsoft.com/office/powerpoint/2010/main" val="526815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AFF9D-3D6E-45DC-B7C2-FC9087D42384}"/>
              </a:ext>
            </a:extLst>
          </p:cNvPr>
          <p:cNvSpPr>
            <a:spLocks noGrp="1"/>
          </p:cNvSpPr>
          <p:nvPr>
            <p:ph type="title"/>
          </p:nvPr>
        </p:nvSpPr>
        <p:spPr>
          <a:xfrm>
            <a:off x="468313" y="404819"/>
            <a:ext cx="8229600" cy="504825"/>
          </a:xfrm>
        </p:spPr>
        <p:txBody>
          <a:bodyPr/>
          <a:lstStyle/>
          <a:p>
            <a:r>
              <a:rPr lang="en-US" dirty="0"/>
              <a:t>Component Retrofit Selection</a:t>
            </a:r>
          </a:p>
        </p:txBody>
      </p:sp>
      <p:sp>
        <p:nvSpPr>
          <p:cNvPr id="3" name="Content Placeholder 2">
            <a:extLst>
              <a:ext uri="{FF2B5EF4-FFF2-40B4-BE49-F238E27FC236}">
                <a16:creationId xmlns:a16="http://schemas.microsoft.com/office/drawing/2014/main" id="{E2D6EA97-3C0C-41FC-AC0C-71D67E49B888}"/>
              </a:ext>
            </a:extLst>
          </p:cNvPr>
          <p:cNvSpPr>
            <a:spLocks noGrp="1"/>
          </p:cNvSpPr>
          <p:nvPr>
            <p:ph idx="1"/>
          </p:nvPr>
        </p:nvSpPr>
        <p:spPr>
          <a:xfrm>
            <a:off x="457200" y="1125544"/>
            <a:ext cx="4123509" cy="5399087"/>
          </a:xfrm>
        </p:spPr>
        <p:txBody>
          <a:bodyPr/>
          <a:lstStyle/>
          <a:p>
            <a:r>
              <a:rPr lang="en-US" dirty="0">
                <a:solidFill>
                  <a:schemeClr val="accent2"/>
                </a:solidFill>
              </a:rPr>
              <a:t>Select network components for retrofitting</a:t>
            </a:r>
          </a:p>
          <a:p>
            <a:endParaRPr lang="en-US" dirty="0"/>
          </a:p>
          <a:p>
            <a:endParaRPr lang="en-US" dirty="0"/>
          </a:p>
          <a:p>
            <a:endParaRPr lang="en-US" dirty="0"/>
          </a:p>
        </p:txBody>
      </p:sp>
      <p:sp>
        <p:nvSpPr>
          <p:cNvPr id="4" name="TextBox 3">
            <a:extLst>
              <a:ext uri="{FF2B5EF4-FFF2-40B4-BE49-F238E27FC236}">
                <a16:creationId xmlns:a16="http://schemas.microsoft.com/office/drawing/2014/main" id="{8D83B93D-7108-4473-8397-94F926F7DB7B}"/>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2</a:t>
            </a:r>
          </a:p>
        </p:txBody>
      </p:sp>
      <p:cxnSp>
        <p:nvCxnSpPr>
          <p:cNvPr id="8" name="Straight Connector 7">
            <a:extLst>
              <a:ext uri="{FF2B5EF4-FFF2-40B4-BE49-F238E27FC236}">
                <a16:creationId xmlns:a16="http://schemas.microsoft.com/office/drawing/2014/main" id="{4D86B11C-759F-4CF8-91B5-26005948E5F6}"/>
              </a:ext>
            </a:extLst>
          </p:cNvPr>
          <p:cNvCxnSpPr>
            <a:cxnSpLocks/>
          </p:cNvCxnSpPr>
          <p:nvPr/>
        </p:nvCxnSpPr>
        <p:spPr bwMode="auto">
          <a:xfrm>
            <a:off x="7358865" y="1558335"/>
            <a:ext cx="0" cy="842411"/>
          </a:xfrm>
          <a:prstGeom prst="line">
            <a:avLst/>
          </a:prstGeom>
          <a:noFill/>
          <a:ln w="76200" cap="flat" cmpd="sng" algn="ctr">
            <a:solidFill>
              <a:schemeClr val="accent2"/>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6E7AD28E-F5D1-4FB8-BAFC-06778004C5B7}"/>
              </a:ext>
            </a:extLst>
          </p:cNvPr>
          <p:cNvCxnSpPr>
            <a:cxnSpLocks/>
          </p:cNvCxnSpPr>
          <p:nvPr/>
        </p:nvCxnSpPr>
        <p:spPr bwMode="auto">
          <a:xfrm flipH="1">
            <a:off x="6409014" y="1558339"/>
            <a:ext cx="5770" cy="842407"/>
          </a:xfrm>
          <a:prstGeom prst="line">
            <a:avLst/>
          </a:prstGeom>
          <a:noFill/>
          <a:ln w="76200" cap="flat" cmpd="sng" algn="ctr">
            <a:solidFill>
              <a:schemeClr val="accent2"/>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9B9F844D-C342-4633-879D-CA2EB8F64D1B}"/>
              </a:ext>
            </a:extLst>
          </p:cNvPr>
          <p:cNvCxnSpPr>
            <a:cxnSpLocks/>
          </p:cNvCxnSpPr>
          <p:nvPr/>
        </p:nvCxnSpPr>
        <p:spPr bwMode="auto">
          <a:xfrm>
            <a:off x="5077871" y="3101087"/>
            <a:ext cx="1810021" cy="0"/>
          </a:xfrm>
          <a:prstGeom prst="line">
            <a:avLst/>
          </a:prstGeom>
          <a:noFill/>
          <a:ln w="38100" cap="flat" cmpd="sng" algn="ctr">
            <a:solidFill>
              <a:schemeClr val="tx1"/>
            </a:solidFill>
            <a:prstDash val="solid"/>
            <a:round/>
            <a:headEnd type="none" w="med" len="med"/>
            <a:tailEnd type="none" w="med" len="med"/>
          </a:ln>
          <a:effectLst/>
        </p:spPr>
      </p:cxnSp>
      <p:sp>
        <p:nvSpPr>
          <p:cNvPr id="11" name="Arc 10">
            <a:extLst>
              <a:ext uri="{FF2B5EF4-FFF2-40B4-BE49-F238E27FC236}">
                <a16:creationId xmlns:a16="http://schemas.microsoft.com/office/drawing/2014/main" id="{D33B3626-C794-4058-A236-2C8A434C12CB}"/>
              </a:ext>
            </a:extLst>
          </p:cNvPr>
          <p:cNvSpPr/>
          <p:nvPr/>
        </p:nvSpPr>
        <p:spPr bwMode="auto">
          <a:xfrm>
            <a:off x="5085234" y="2236787"/>
            <a:ext cx="3612679" cy="1698817"/>
          </a:xfrm>
          <a:prstGeom prst="arc">
            <a:avLst>
              <a:gd name="adj1" fmla="val 21597160"/>
              <a:gd name="adj2" fmla="val 10798261"/>
            </a:avLst>
          </a:prstGeom>
          <a:noFill/>
          <a:ln w="76200" cap="flat" cmpd="sng" algn="ctr">
            <a:solidFill>
              <a:schemeClr val="accent2"/>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12" name="Straight Connector 11">
            <a:extLst>
              <a:ext uri="{FF2B5EF4-FFF2-40B4-BE49-F238E27FC236}">
                <a16:creationId xmlns:a16="http://schemas.microsoft.com/office/drawing/2014/main" id="{7A1CF2D2-DAB8-4783-BE12-2E800BE5A218}"/>
              </a:ext>
            </a:extLst>
          </p:cNvPr>
          <p:cNvCxnSpPr/>
          <p:nvPr/>
        </p:nvCxnSpPr>
        <p:spPr bwMode="auto">
          <a:xfrm>
            <a:off x="6409013" y="2400746"/>
            <a:ext cx="949851" cy="0"/>
          </a:xfrm>
          <a:prstGeom prst="line">
            <a:avLst/>
          </a:prstGeom>
          <a:noFill/>
          <a:ln w="38100"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1292B946-0EE3-491E-BD03-76D5134E854A}"/>
              </a:ext>
            </a:extLst>
          </p:cNvPr>
          <p:cNvCxnSpPr>
            <a:cxnSpLocks/>
          </p:cNvCxnSpPr>
          <p:nvPr/>
        </p:nvCxnSpPr>
        <p:spPr bwMode="auto">
          <a:xfrm>
            <a:off x="6409013" y="2400746"/>
            <a:ext cx="478879" cy="700341"/>
          </a:xfrm>
          <a:prstGeom prst="line">
            <a:avLst/>
          </a:prstGeom>
          <a:noFill/>
          <a:ln w="38100"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BF2591AB-CEAF-4F5C-93AD-3ECC2CB4370F}"/>
              </a:ext>
            </a:extLst>
          </p:cNvPr>
          <p:cNvCxnSpPr>
            <a:cxnSpLocks/>
          </p:cNvCxnSpPr>
          <p:nvPr/>
        </p:nvCxnSpPr>
        <p:spPr bwMode="auto">
          <a:xfrm flipH="1">
            <a:off x="6887892" y="2400746"/>
            <a:ext cx="470972" cy="700341"/>
          </a:xfrm>
          <a:prstGeom prst="line">
            <a:avLst/>
          </a:prstGeom>
          <a:noFill/>
          <a:ln w="38100"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14AA4DE5-85BF-4983-A607-29CE3C92EFDB}"/>
              </a:ext>
            </a:extLst>
          </p:cNvPr>
          <p:cNvCxnSpPr>
            <a:cxnSpLocks/>
          </p:cNvCxnSpPr>
          <p:nvPr/>
        </p:nvCxnSpPr>
        <p:spPr bwMode="auto">
          <a:xfrm>
            <a:off x="6887892" y="3101087"/>
            <a:ext cx="1810021" cy="0"/>
          </a:xfrm>
          <a:prstGeom prst="line">
            <a:avLst/>
          </a:prstGeom>
          <a:noFill/>
          <a:ln w="38100" cap="flat" cmpd="sng" algn="ctr">
            <a:solidFill>
              <a:schemeClr val="tx1"/>
            </a:solidFill>
            <a:prstDash val="solid"/>
            <a:round/>
            <a:headEnd type="none" w="med" len="med"/>
            <a:tailEnd type="none" w="med" len="med"/>
          </a:ln>
          <a:effectLst/>
        </p:spPr>
      </p:cxnSp>
      <p:grpSp>
        <p:nvGrpSpPr>
          <p:cNvPr id="20" name="Group 19">
            <a:extLst>
              <a:ext uri="{FF2B5EF4-FFF2-40B4-BE49-F238E27FC236}">
                <a16:creationId xmlns:a16="http://schemas.microsoft.com/office/drawing/2014/main" id="{F0AE15D9-AC4C-4BF9-A34C-9566E00AD5A1}"/>
              </a:ext>
            </a:extLst>
          </p:cNvPr>
          <p:cNvGrpSpPr>
            <a:grpSpLocks noChangeAspect="1"/>
          </p:cNvGrpSpPr>
          <p:nvPr/>
        </p:nvGrpSpPr>
        <p:grpSpPr>
          <a:xfrm>
            <a:off x="6198833" y="1171500"/>
            <a:ext cx="420359" cy="386775"/>
            <a:chOff x="3617277" y="1747474"/>
            <a:chExt cx="636270" cy="585435"/>
          </a:xfrm>
          <a:solidFill>
            <a:srgbClr val="00B0F0"/>
          </a:solidFill>
        </p:grpSpPr>
        <p:sp>
          <p:nvSpPr>
            <p:cNvPr id="21" name="Rectangle 20">
              <a:extLst>
                <a:ext uri="{FF2B5EF4-FFF2-40B4-BE49-F238E27FC236}">
                  <a16:creationId xmlns:a16="http://schemas.microsoft.com/office/drawing/2014/main" id="{40F75D54-84B7-4226-BC5D-55FFF1EEB974}"/>
                </a:ext>
              </a:extLst>
            </p:cNvPr>
            <p:cNvSpPr/>
            <p:nvPr/>
          </p:nvSpPr>
          <p:spPr bwMode="auto">
            <a:xfrm>
              <a:off x="3617277" y="1994929"/>
              <a:ext cx="636270" cy="337980"/>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2" name="Straight Connector 21">
              <a:extLst>
                <a:ext uri="{FF2B5EF4-FFF2-40B4-BE49-F238E27FC236}">
                  <a16:creationId xmlns:a16="http://schemas.microsoft.com/office/drawing/2014/main" id="{25321934-BC55-444F-9732-A59E6B5E877D}"/>
                </a:ext>
              </a:extLst>
            </p:cNvPr>
            <p:cNvCxnSpPr>
              <a:stCxn id="21" idx="1"/>
            </p:cNvCxnSpPr>
            <p:nvPr/>
          </p:nvCxnSpPr>
          <p:spPr bwMode="auto">
            <a:xfrm flipV="1">
              <a:off x="3617277" y="1747474"/>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EA8CA7E6-DAFE-4D68-BEE5-6E7DAB35512C}"/>
                </a:ext>
              </a:extLst>
            </p:cNvPr>
            <p:cNvCxnSpPr/>
            <p:nvPr/>
          </p:nvCxnSpPr>
          <p:spPr bwMode="auto">
            <a:xfrm flipV="1">
              <a:off x="4253547" y="1747474"/>
              <a:ext cx="0" cy="416445"/>
            </a:xfrm>
            <a:prstGeom prst="line">
              <a:avLst/>
            </a:prstGeom>
            <a:grpFill/>
            <a:ln w="19050" cap="flat" cmpd="sng" algn="ctr">
              <a:solidFill>
                <a:schemeClr val="tx1"/>
              </a:solidFill>
              <a:prstDash val="solid"/>
              <a:round/>
              <a:headEnd type="none" w="med" len="med"/>
              <a:tailEnd type="none" w="med" len="med"/>
            </a:ln>
            <a:effectLst/>
          </p:spPr>
        </p:cxnSp>
      </p:grpSp>
      <p:grpSp>
        <p:nvGrpSpPr>
          <p:cNvPr id="24" name="Group 23">
            <a:extLst>
              <a:ext uri="{FF2B5EF4-FFF2-40B4-BE49-F238E27FC236}">
                <a16:creationId xmlns:a16="http://schemas.microsoft.com/office/drawing/2014/main" id="{7528A1D7-293C-41AA-B96C-9A9D7C3AD7CE}"/>
              </a:ext>
            </a:extLst>
          </p:cNvPr>
          <p:cNvGrpSpPr>
            <a:grpSpLocks noChangeAspect="1"/>
          </p:cNvGrpSpPr>
          <p:nvPr/>
        </p:nvGrpSpPr>
        <p:grpSpPr>
          <a:xfrm>
            <a:off x="7148339" y="1171500"/>
            <a:ext cx="421050" cy="386773"/>
            <a:chOff x="5060776" y="1736065"/>
            <a:chExt cx="637315" cy="585432"/>
          </a:xfrm>
          <a:solidFill>
            <a:srgbClr val="00B0F0"/>
          </a:solidFill>
        </p:grpSpPr>
        <p:sp>
          <p:nvSpPr>
            <p:cNvPr id="25" name="Rectangle 24">
              <a:extLst>
                <a:ext uri="{FF2B5EF4-FFF2-40B4-BE49-F238E27FC236}">
                  <a16:creationId xmlns:a16="http://schemas.microsoft.com/office/drawing/2014/main" id="{FE746437-EA45-4999-B88E-FF9AA74F29C4}"/>
                </a:ext>
              </a:extLst>
            </p:cNvPr>
            <p:cNvSpPr/>
            <p:nvPr/>
          </p:nvSpPr>
          <p:spPr bwMode="auto">
            <a:xfrm>
              <a:off x="5061821" y="1994929"/>
              <a:ext cx="636270" cy="326568"/>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6" name="Straight Connector 25">
              <a:extLst>
                <a:ext uri="{FF2B5EF4-FFF2-40B4-BE49-F238E27FC236}">
                  <a16:creationId xmlns:a16="http://schemas.microsoft.com/office/drawing/2014/main" id="{B016285B-73A7-4E64-A07E-C03E50793733}"/>
                </a:ext>
              </a:extLst>
            </p:cNvPr>
            <p:cNvCxnSpPr/>
            <p:nvPr/>
          </p:nvCxnSpPr>
          <p:spPr bwMode="auto">
            <a:xfrm flipV="1">
              <a:off x="5060776" y="1736065"/>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6F654F8E-B784-42C4-8F2B-57F87CD5185C}"/>
                </a:ext>
              </a:extLst>
            </p:cNvPr>
            <p:cNvCxnSpPr/>
            <p:nvPr/>
          </p:nvCxnSpPr>
          <p:spPr bwMode="auto">
            <a:xfrm flipV="1">
              <a:off x="5698091" y="1736065"/>
              <a:ext cx="0" cy="416445"/>
            </a:xfrm>
            <a:prstGeom prst="line">
              <a:avLst/>
            </a:prstGeom>
            <a:grpFill/>
            <a:ln w="1905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1190462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AFF9D-3D6E-45DC-B7C2-FC9087D42384}"/>
              </a:ext>
            </a:extLst>
          </p:cNvPr>
          <p:cNvSpPr>
            <a:spLocks noGrp="1"/>
          </p:cNvSpPr>
          <p:nvPr>
            <p:ph type="title"/>
          </p:nvPr>
        </p:nvSpPr>
        <p:spPr/>
        <p:txBody>
          <a:bodyPr/>
          <a:lstStyle/>
          <a:p>
            <a:r>
              <a:rPr lang="en-US" dirty="0"/>
              <a:t>Component Retrofit Selection</a:t>
            </a:r>
          </a:p>
        </p:txBody>
      </p:sp>
      <p:sp>
        <p:nvSpPr>
          <p:cNvPr id="3" name="Content Placeholder 2">
            <a:extLst>
              <a:ext uri="{FF2B5EF4-FFF2-40B4-BE49-F238E27FC236}">
                <a16:creationId xmlns:a16="http://schemas.microsoft.com/office/drawing/2014/main" id="{E2D6EA97-3C0C-41FC-AC0C-71D67E49B888}"/>
              </a:ext>
            </a:extLst>
          </p:cNvPr>
          <p:cNvSpPr>
            <a:spLocks noGrp="1"/>
          </p:cNvSpPr>
          <p:nvPr>
            <p:ph idx="1"/>
          </p:nvPr>
        </p:nvSpPr>
        <p:spPr>
          <a:xfrm>
            <a:off x="457200" y="1125544"/>
            <a:ext cx="4123509" cy="5399087"/>
          </a:xfrm>
        </p:spPr>
        <p:txBody>
          <a:bodyPr/>
          <a:lstStyle/>
          <a:p>
            <a:r>
              <a:rPr lang="en-US" dirty="0"/>
              <a:t>Select network components for retrofitting</a:t>
            </a:r>
          </a:p>
          <a:p>
            <a:endParaRPr lang="en-US" dirty="0"/>
          </a:p>
          <a:p>
            <a:r>
              <a:rPr lang="en-US" dirty="0">
                <a:solidFill>
                  <a:schemeClr val="accent2"/>
                </a:solidFill>
              </a:rPr>
              <a:t>Integrate seismic risk considerations</a:t>
            </a:r>
          </a:p>
          <a:p>
            <a:endParaRPr lang="en-US" dirty="0"/>
          </a:p>
          <a:p>
            <a:endParaRPr lang="en-US" dirty="0"/>
          </a:p>
          <a:p>
            <a:endParaRPr lang="en-US" dirty="0"/>
          </a:p>
        </p:txBody>
      </p:sp>
      <p:sp>
        <p:nvSpPr>
          <p:cNvPr id="4" name="TextBox 3">
            <a:extLst>
              <a:ext uri="{FF2B5EF4-FFF2-40B4-BE49-F238E27FC236}">
                <a16:creationId xmlns:a16="http://schemas.microsoft.com/office/drawing/2014/main" id="{8D83B93D-7108-4473-8397-94F926F7DB7B}"/>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2</a:t>
            </a:r>
          </a:p>
        </p:txBody>
      </p:sp>
      <p:pic>
        <p:nvPicPr>
          <p:cNvPr id="5" name="Picture 4">
            <a:extLst>
              <a:ext uri="{FF2B5EF4-FFF2-40B4-BE49-F238E27FC236}">
                <a16:creationId xmlns:a16="http://schemas.microsoft.com/office/drawing/2014/main" id="{88439739-65AE-4EA8-BF55-5F6140E2C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3913" y="4110497"/>
            <a:ext cx="3523999" cy="2642999"/>
          </a:xfrm>
          <a:prstGeom prst="rect">
            <a:avLst/>
          </a:prstGeom>
        </p:spPr>
      </p:pic>
      <p:cxnSp>
        <p:nvCxnSpPr>
          <p:cNvPr id="9" name="Straight Connector 8">
            <a:extLst>
              <a:ext uri="{FF2B5EF4-FFF2-40B4-BE49-F238E27FC236}">
                <a16:creationId xmlns:a16="http://schemas.microsoft.com/office/drawing/2014/main" id="{040CFC28-663C-46FB-BE00-B7C3210C9A5E}"/>
              </a:ext>
            </a:extLst>
          </p:cNvPr>
          <p:cNvCxnSpPr>
            <a:cxnSpLocks/>
          </p:cNvCxnSpPr>
          <p:nvPr/>
        </p:nvCxnSpPr>
        <p:spPr bwMode="auto">
          <a:xfrm>
            <a:off x="7285754" y="1471776"/>
            <a:ext cx="1" cy="613119"/>
          </a:xfrm>
          <a:prstGeom prst="line">
            <a:avLst/>
          </a:prstGeom>
          <a:noFill/>
          <a:ln w="76200" cap="flat" cmpd="sng" algn="ctr">
            <a:solidFill>
              <a:schemeClr val="accent2"/>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3D39D8B1-F3E6-4145-B1BC-8CA9B683BA97}"/>
              </a:ext>
            </a:extLst>
          </p:cNvPr>
          <p:cNvCxnSpPr>
            <a:cxnSpLocks/>
          </p:cNvCxnSpPr>
          <p:nvPr/>
        </p:nvCxnSpPr>
        <p:spPr bwMode="auto">
          <a:xfrm flipH="1">
            <a:off x="6580197" y="1471778"/>
            <a:ext cx="4286" cy="613117"/>
          </a:xfrm>
          <a:prstGeom prst="line">
            <a:avLst/>
          </a:prstGeom>
          <a:noFill/>
          <a:ln w="76200" cap="flat" cmpd="sng" algn="ctr">
            <a:solidFill>
              <a:schemeClr val="accent2"/>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17D5E078-1BB7-45C1-8AE5-E601E1D43E29}"/>
              </a:ext>
            </a:extLst>
          </p:cNvPr>
          <p:cNvCxnSpPr>
            <a:cxnSpLocks/>
          </p:cNvCxnSpPr>
          <p:nvPr/>
        </p:nvCxnSpPr>
        <p:spPr bwMode="auto">
          <a:xfrm>
            <a:off x="5591413" y="2611770"/>
            <a:ext cx="1344499" cy="0"/>
          </a:xfrm>
          <a:prstGeom prst="line">
            <a:avLst/>
          </a:prstGeom>
          <a:noFill/>
          <a:ln w="38100" cap="flat" cmpd="sng" algn="ctr">
            <a:solidFill>
              <a:schemeClr val="tx1"/>
            </a:solidFill>
            <a:prstDash val="solid"/>
            <a:round/>
            <a:headEnd type="none" w="med" len="med"/>
            <a:tailEnd type="none" w="med" len="med"/>
          </a:ln>
          <a:effectLst/>
        </p:spPr>
      </p:cxnSp>
      <p:sp>
        <p:nvSpPr>
          <p:cNvPr id="12" name="Arc 11">
            <a:extLst>
              <a:ext uri="{FF2B5EF4-FFF2-40B4-BE49-F238E27FC236}">
                <a16:creationId xmlns:a16="http://schemas.microsoft.com/office/drawing/2014/main" id="{01C81EF9-D88E-482F-979A-E0FFEC3C053B}"/>
              </a:ext>
            </a:extLst>
          </p:cNvPr>
          <p:cNvSpPr/>
          <p:nvPr/>
        </p:nvSpPr>
        <p:spPr bwMode="auto">
          <a:xfrm>
            <a:off x="5596882" y="1961546"/>
            <a:ext cx="2683529" cy="1278042"/>
          </a:xfrm>
          <a:prstGeom prst="arc">
            <a:avLst>
              <a:gd name="adj1" fmla="val 21597160"/>
              <a:gd name="adj2" fmla="val 10798261"/>
            </a:avLst>
          </a:prstGeom>
          <a:noFill/>
          <a:ln w="76200" cap="flat" cmpd="sng" algn="ctr">
            <a:solidFill>
              <a:schemeClr val="accent2"/>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13" name="Straight Connector 12">
            <a:extLst>
              <a:ext uri="{FF2B5EF4-FFF2-40B4-BE49-F238E27FC236}">
                <a16:creationId xmlns:a16="http://schemas.microsoft.com/office/drawing/2014/main" id="{947D1DE6-26F0-492C-A857-7563525F7B99}"/>
              </a:ext>
            </a:extLst>
          </p:cNvPr>
          <p:cNvCxnSpPr/>
          <p:nvPr/>
        </p:nvCxnSpPr>
        <p:spPr bwMode="auto">
          <a:xfrm>
            <a:off x="6580196" y="2084894"/>
            <a:ext cx="705558" cy="0"/>
          </a:xfrm>
          <a:prstGeom prst="line">
            <a:avLst/>
          </a:prstGeom>
          <a:noFill/>
          <a:ln w="38100"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7A666895-0B81-45A4-92F9-28AA4A2C6B5D}"/>
              </a:ext>
            </a:extLst>
          </p:cNvPr>
          <p:cNvCxnSpPr>
            <a:cxnSpLocks/>
          </p:cNvCxnSpPr>
          <p:nvPr/>
        </p:nvCxnSpPr>
        <p:spPr bwMode="auto">
          <a:xfrm>
            <a:off x="6580196" y="2084894"/>
            <a:ext cx="355716" cy="526876"/>
          </a:xfrm>
          <a:prstGeom prst="line">
            <a:avLst/>
          </a:prstGeom>
          <a:noFill/>
          <a:ln w="38100"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44C0BA1A-EFA3-4EE9-8621-BAE1AF972018}"/>
              </a:ext>
            </a:extLst>
          </p:cNvPr>
          <p:cNvCxnSpPr>
            <a:cxnSpLocks/>
          </p:cNvCxnSpPr>
          <p:nvPr/>
        </p:nvCxnSpPr>
        <p:spPr bwMode="auto">
          <a:xfrm flipH="1">
            <a:off x="6935912" y="2084894"/>
            <a:ext cx="349842" cy="526876"/>
          </a:xfrm>
          <a:prstGeom prst="line">
            <a:avLst/>
          </a:prstGeom>
          <a:noFill/>
          <a:ln w="38100"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E62375B7-CB3E-4C9C-B166-13F24B3EAF58}"/>
              </a:ext>
            </a:extLst>
          </p:cNvPr>
          <p:cNvCxnSpPr>
            <a:cxnSpLocks/>
          </p:cNvCxnSpPr>
          <p:nvPr/>
        </p:nvCxnSpPr>
        <p:spPr bwMode="auto">
          <a:xfrm>
            <a:off x="6935912" y="2611770"/>
            <a:ext cx="1344499" cy="0"/>
          </a:xfrm>
          <a:prstGeom prst="line">
            <a:avLst/>
          </a:prstGeom>
          <a:noFill/>
          <a:ln w="38100" cap="flat" cmpd="sng" algn="ctr">
            <a:solidFill>
              <a:schemeClr val="tx1"/>
            </a:solidFill>
            <a:prstDash val="solid"/>
            <a:round/>
            <a:headEnd type="none" w="med" len="med"/>
            <a:tailEnd type="none" w="med" len="med"/>
          </a:ln>
          <a:effectLst/>
        </p:spPr>
      </p:cxnSp>
      <p:sp>
        <p:nvSpPr>
          <p:cNvPr id="22" name="Plus Sign 21">
            <a:extLst>
              <a:ext uri="{FF2B5EF4-FFF2-40B4-BE49-F238E27FC236}">
                <a16:creationId xmlns:a16="http://schemas.microsoft.com/office/drawing/2014/main" id="{15721E85-C61D-463D-B301-D905B74F51D6}"/>
              </a:ext>
            </a:extLst>
          </p:cNvPr>
          <p:cNvSpPr/>
          <p:nvPr/>
        </p:nvSpPr>
        <p:spPr bwMode="auto">
          <a:xfrm>
            <a:off x="6542383" y="3428847"/>
            <a:ext cx="850224" cy="792480"/>
          </a:xfrm>
          <a:prstGeom prst="mathPlus">
            <a:avLst/>
          </a:prstGeom>
          <a:solidFill>
            <a:schemeClr val="accent2">
              <a:lumMod val="60000"/>
              <a:lumOff val="40000"/>
            </a:schemeClr>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23" name="Group 22">
            <a:extLst>
              <a:ext uri="{FF2B5EF4-FFF2-40B4-BE49-F238E27FC236}">
                <a16:creationId xmlns:a16="http://schemas.microsoft.com/office/drawing/2014/main" id="{DDD55DAD-596B-4557-B795-FDDE75215748}"/>
              </a:ext>
            </a:extLst>
          </p:cNvPr>
          <p:cNvGrpSpPr>
            <a:grpSpLocks noChangeAspect="1"/>
          </p:cNvGrpSpPr>
          <p:nvPr/>
        </p:nvGrpSpPr>
        <p:grpSpPr>
          <a:xfrm>
            <a:off x="6411905" y="1164044"/>
            <a:ext cx="336582" cy="309692"/>
            <a:chOff x="3617277" y="1747474"/>
            <a:chExt cx="636270" cy="585435"/>
          </a:xfrm>
          <a:solidFill>
            <a:srgbClr val="00B0F0"/>
          </a:solidFill>
        </p:grpSpPr>
        <p:sp>
          <p:nvSpPr>
            <p:cNvPr id="24" name="Rectangle 23">
              <a:extLst>
                <a:ext uri="{FF2B5EF4-FFF2-40B4-BE49-F238E27FC236}">
                  <a16:creationId xmlns:a16="http://schemas.microsoft.com/office/drawing/2014/main" id="{B86D8EE1-9218-409B-9333-CE70BB6F2F73}"/>
                </a:ext>
              </a:extLst>
            </p:cNvPr>
            <p:cNvSpPr/>
            <p:nvPr/>
          </p:nvSpPr>
          <p:spPr bwMode="auto">
            <a:xfrm>
              <a:off x="3617277" y="1994929"/>
              <a:ext cx="636270" cy="337980"/>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5" name="Straight Connector 24">
              <a:extLst>
                <a:ext uri="{FF2B5EF4-FFF2-40B4-BE49-F238E27FC236}">
                  <a16:creationId xmlns:a16="http://schemas.microsoft.com/office/drawing/2014/main" id="{8548735F-CB81-4F81-B81D-59F265FA41C3}"/>
                </a:ext>
              </a:extLst>
            </p:cNvPr>
            <p:cNvCxnSpPr>
              <a:stCxn id="24" idx="1"/>
            </p:cNvCxnSpPr>
            <p:nvPr/>
          </p:nvCxnSpPr>
          <p:spPr bwMode="auto">
            <a:xfrm flipV="1">
              <a:off x="3617277" y="1747474"/>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E71C08C5-8FA9-4D5E-BF13-E94AC2A09AC4}"/>
                </a:ext>
              </a:extLst>
            </p:cNvPr>
            <p:cNvCxnSpPr/>
            <p:nvPr/>
          </p:nvCxnSpPr>
          <p:spPr bwMode="auto">
            <a:xfrm flipV="1">
              <a:off x="4253547" y="1747474"/>
              <a:ext cx="0" cy="416445"/>
            </a:xfrm>
            <a:prstGeom prst="line">
              <a:avLst/>
            </a:prstGeom>
            <a:grpFill/>
            <a:ln w="19050" cap="flat" cmpd="sng" algn="ctr">
              <a:solidFill>
                <a:schemeClr val="tx1"/>
              </a:solidFill>
              <a:prstDash val="solid"/>
              <a:round/>
              <a:headEnd type="none" w="med" len="med"/>
              <a:tailEnd type="none" w="med" len="med"/>
            </a:ln>
            <a:effectLst/>
          </p:spPr>
        </p:cxnSp>
      </p:grpSp>
      <p:grpSp>
        <p:nvGrpSpPr>
          <p:cNvPr id="27" name="Group 26">
            <a:extLst>
              <a:ext uri="{FF2B5EF4-FFF2-40B4-BE49-F238E27FC236}">
                <a16:creationId xmlns:a16="http://schemas.microsoft.com/office/drawing/2014/main" id="{C91092E9-3A5D-4D30-8093-573A04DF131A}"/>
              </a:ext>
            </a:extLst>
          </p:cNvPr>
          <p:cNvGrpSpPr>
            <a:grpSpLocks noChangeAspect="1"/>
          </p:cNvGrpSpPr>
          <p:nvPr/>
        </p:nvGrpSpPr>
        <p:grpSpPr>
          <a:xfrm>
            <a:off x="7117186" y="1164046"/>
            <a:ext cx="337136" cy="309690"/>
            <a:chOff x="5060776" y="1736065"/>
            <a:chExt cx="637315" cy="585432"/>
          </a:xfrm>
          <a:solidFill>
            <a:srgbClr val="00B0F0"/>
          </a:solidFill>
        </p:grpSpPr>
        <p:sp>
          <p:nvSpPr>
            <p:cNvPr id="28" name="Rectangle 27">
              <a:extLst>
                <a:ext uri="{FF2B5EF4-FFF2-40B4-BE49-F238E27FC236}">
                  <a16:creationId xmlns:a16="http://schemas.microsoft.com/office/drawing/2014/main" id="{84EDB2F6-2D60-4AA5-A0AD-29A7AC715116}"/>
                </a:ext>
              </a:extLst>
            </p:cNvPr>
            <p:cNvSpPr/>
            <p:nvPr/>
          </p:nvSpPr>
          <p:spPr bwMode="auto">
            <a:xfrm>
              <a:off x="5061821" y="1994929"/>
              <a:ext cx="636270" cy="326568"/>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9" name="Straight Connector 28">
              <a:extLst>
                <a:ext uri="{FF2B5EF4-FFF2-40B4-BE49-F238E27FC236}">
                  <a16:creationId xmlns:a16="http://schemas.microsoft.com/office/drawing/2014/main" id="{A6BF6A99-05AE-4C74-AC6B-E36103EC3922}"/>
                </a:ext>
              </a:extLst>
            </p:cNvPr>
            <p:cNvCxnSpPr/>
            <p:nvPr/>
          </p:nvCxnSpPr>
          <p:spPr bwMode="auto">
            <a:xfrm flipV="1">
              <a:off x="5060776" y="1736065"/>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AF8BBC3A-1A48-45A4-AE7B-A00EE86AEE3F}"/>
                </a:ext>
              </a:extLst>
            </p:cNvPr>
            <p:cNvCxnSpPr/>
            <p:nvPr/>
          </p:nvCxnSpPr>
          <p:spPr bwMode="auto">
            <a:xfrm flipV="1">
              <a:off x="5698091" y="1736065"/>
              <a:ext cx="0" cy="416445"/>
            </a:xfrm>
            <a:prstGeom prst="line">
              <a:avLst/>
            </a:prstGeom>
            <a:grpFill/>
            <a:ln w="1905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4167464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AFF9D-3D6E-45DC-B7C2-FC9087D42384}"/>
              </a:ext>
            </a:extLst>
          </p:cNvPr>
          <p:cNvSpPr>
            <a:spLocks noGrp="1"/>
          </p:cNvSpPr>
          <p:nvPr>
            <p:ph type="title"/>
          </p:nvPr>
        </p:nvSpPr>
        <p:spPr/>
        <p:txBody>
          <a:bodyPr/>
          <a:lstStyle/>
          <a:p>
            <a:r>
              <a:rPr lang="en-US" dirty="0"/>
              <a:t>Component Retrofit Selection</a:t>
            </a:r>
          </a:p>
        </p:txBody>
      </p:sp>
      <p:sp>
        <p:nvSpPr>
          <p:cNvPr id="3" name="Content Placeholder 2">
            <a:extLst>
              <a:ext uri="{FF2B5EF4-FFF2-40B4-BE49-F238E27FC236}">
                <a16:creationId xmlns:a16="http://schemas.microsoft.com/office/drawing/2014/main" id="{E2D6EA97-3C0C-41FC-AC0C-71D67E49B888}"/>
              </a:ext>
            </a:extLst>
          </p:cNvPr>
          <p:cNvSpPr>
            <a:spLocks noGrp="1"/>
          </p:cNvSpPr>
          <p:nvPr>
            <p:ph idx="1"/>
          </p:nvPr>
        </p:nvSpPr>
        <p:spPr>
          <a:xfrm>
            <a:off x="457200" y="1125544"/>
            <a:ext cx="4123509" cy="5399087"/>
          </a:xfrm>
        </p:spPr>
        <p:txBody>
          <a:bodyPr/>
          <a:lstStyle/>
          <a:p>
            <a:r>
              <a:rPr lang="en-US" dirty="0"/>
              <a:t>Select network components for retrofitting</a:t>
            </a:r>
          </a:p>
          <a:p>
            <a:endParaRPr lang="en-US" dirty="0"/>
          </a:p>
          <a:p>
            <a:r>
              <a:rPr lang="en-US" dirty="0"/>
              <a:t>Integrate seismic risk considerations</a:t>
            </a:r>
          </a:p>
          <a:p>
            <a:endParaRPr lang="en-US" dirty="0">
              <a:solidFill>
                <a:schemeClr val="accent2"/>
              </a:solidFill>
            </a:endParaRPr>
          </a:p>
          <a:p>
            <a:r>
              <a:rPr lang="en-US" dirty="0">
                <a:solidFill>
                  <a:schemeClr val="accent2"/>
                </a:solidFill>
              </a:rPr>
              <a:t>Elaborated in Chapter 4</a:t>
            </a:r>
          </a:p>
          <a:p>
            <a:endParaRPr lang="en-US" dirty="0">
              <a:solidFill>
                <a:schemeClr val="accent2"/>
              </a:solidFill>
            </a:endParaRPr>
          </a:p>
          <a:p>
            <a:endParaRPr lang="en-US" dirty="0"/>
          </a:p>
          <a:p>
            <a:endParaRPr lang="en-US" dirty="0"/>
          </a:p>
          <a:p>
            <a:endParaRPr lang="en-US" dirty="0"/>
          </a:p>
        </p:txBody>
      </p:sp>
      <p:sp>
        <p:nvSpPr>
          <p:cNvPr id="4" name="TextBox 3">
            <a:extLst>
              <a:ext uri="{FF2B5EF4-FFF2-40B4-BE49-F238E27FC236}">
                <a16:creationId xmlns:a16="http://schemas.microsoft.com/office/drawing/2014/main" id="{8D83B93D-7108-4473-8397-94F926F7DB7B}"/>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2</a:t>
            </a:r>
          </a:p>
        </p:txBody>
      </p:sp>
      <p:pic>
        <p:nvPicPr>
          <p:cNvPr id="5" name="Picture 4">
            <a:extLst>
              <a:ext uri="{FF2B5EF4-FFF2-40B4-BE49-F238E27FC236}">
                <a16:creationId xmlns:a16="http://schemas.microsoft.com/office/drawing/2014/main" id="{88439739-65AE-4EA8-BF55-5F6140E2C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3913" y="4110497"/>
            <a:ext cx="3523999" cy="2642999"/>
          </a:xfrm>
          <a:prstGeom prst="rect">
            <a:avLst/>
          </a:prstGeom>
        </p:spPr>
      </p:pic>
      <p:cxnSp>
        <p:nvCxnSpPr>
          <p:cNvPr id="9" name="Straight Connector 8">
            <a:extLst>
              <a:ext uri="{FF2B5EF4-FFF2-40B4-BE49-F238E27FC236}">
                <a16:creationId xmlns:a16="http://schemas.microsoft.com/office/drawing/2014/main" id="{040CFC28-663C-46FB-BE00-B7C3210C9A5E}"/>
              </a:ext>
            </a:extLst>
          </p:cNvPr>
          <p:cNvCxnSpPr>
            <a:cxnSpLocks/>
          </p:cNvCxnSpPr>
          <p:nvPr/>
        </p:nvCxnSpPr>
        <p:spPr bwMode="auto">
          <a:xfrm>
            <a:off x="7285754" y="1471776"/>
            <a:ext cx="1" cy="613119"/>
          </a:xfrm>
          <a:prstGeom prst="line">
            <a:avLst/>
          </a:prstGeom>
          <a:noFill/>
          <a:ln w="76200" cap="flat" cmpd="sng" algn="ctr">
            <a:solidFill>
              <a:schemeClr val="accent2"/>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3D39D8B1-F3E6-4145-B1BC-8CA9B683BA97}"/>
              </a:ext>
            </a:extLst>
          </p:cNvPr>
          <p:cNvCxnSpPr>
            <a:cxnSpLocks/>
          </p:cNvCxnSpPr>
          <p:nvPr/>
        </p:nvCxnSpPr>
        <p:spPr bwMode="auto">
          <a:xfrm flipH="1">
            <a:off x="6580197" y="1471778"/>
            <a:ext cx="4286" cy="613117"/>
          </a:xfrm>
          <a:prstGeom prst="line">
            <a:avLst/>
          </a:prstGeom>
          <a:noFill/>
          <a:ln w="76200" cap="flat" cmpd="sng" algn="ctr">
            <a:solidFill>
              <a:schemeClr val="accent2"/>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17D5E078-1BB7-45C1-8AE5-E601E1D43E29}"/>
              </a:ext>
            </a:extLst>
          </p:cNvPr>
          <p:cNvCxnSpPr>
            <a:cxnSpLocks/>
          </p:cNvCxnSpPr>
          <p:nvPr/>
        </p:nvCxnSpPr>
        <p:spPr bwMode="auto">
          <a:xfrm>
            <a:off x="5591413" y="2611770"/>
            <a:ext cx="1344499" cy="0"/>
          </a:xfrm>
          <a:prstGeom prst="line">
            <a:avLst/>
          </a:prstGeom>
          <a:noFill/>
          <a:ln w="38100" cap="flat" cmpd="sng" algn="ctr">
            <a:solidFill>
              <a:schemeClr val="tx1"/>
            </a:solidFill>
            <a:prstDash val="solid"/>
            <a:round/>
            <a:headEnd type="none" w="med" len="med"/>
            <a:tailEnd type="none" w="med" len="med"/>
          </a:ln>
          <a:effectLst/>
        </p:spPr>
      </p:cxnSp>
      <p:sp>
        <p:nvSpPr>
          <p:cNvPr id="12" name="Arc 11">
            <a:extLst>
              <a:ext uri="{FF2B5EF4-FFF2-40B4-BE49-F238E27FC236}">
                <a16:creationId xmlns:a16="http://schemas.microsoft.com/office/drawing/2014/main" id="{01C81EF9-D88E-482F-979A-E0FFEC3C053B}"/>
              </a:ext>
            </a:extLst>
          </p:cNvPr>
          <p:cNvSpPr/>
          <p:nvPr/>
        </p:nvSpPr>
        <p:spPr bwMode="auto">
          <a:xfrm>
            <a:off x="5596882" y="1961546"/>
            <a:ext cx="2683529" cy="1278042"/>
          </a:xfrm>
          <a:prstGeom prst="arc">
            <a:avLst>
              <a:gd name="adj1" fmla="val 21597160"/>
              <a:gd name="adj2" fmla="val 10798261"/>
            </a:avLst>
          </a:prstGeom>
          <a:noFill/>
          <a:ln w="76200" cap="flat" cmpd="sng" algn="ctr">
            <a:solidFill>
              <a:schemeClr val="accent2"/>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13" name="Straight Connector 12">
            <a:extLst>
              <a:ext uri="{FF2B5EF4-FFF2-40B4-BE49-F238E27FC236}">
                <a16:creationId xmlns:a16="http://schemas.microsoft.com/office/drawing/2014/main" id="{947D1DE6-26F0-492C-A857-7563525F7B99}"/>
              </a:ext>
            </a:extLst>
          </p:cNvPr>
          <p:cNvCxnSpPr/>
          <p:nvPr/>
        </p:nvCxnSpPr>
        <p:spPr bwMode="auto">
          <a:xfrm>
            <a:off x="6580196" y="2084894"/>
            <a:ext cx="705558" cy="0"/>
          </a:xfrm>
          <a:prstGeom prst="line">
            <a:avLst/>
          </a:prstGeom>
          <a:noFill/>
          <a:ln w="38100"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7A666895-0B81-45A4-92F9-28AA4A2C6B5D}"/>
              </a:ext>
            </a:extLst>
          </p:cNvPr>
          <p:cNvCxnSpPr>
            <a:cxnSpLocks/>
          </p:cNvCxnSpPr>
          <p:nvPr/>
        </p:nvCxnSpPr>
        <p:spPr bwMode="auto">
          <a:xfrm>
            <a:off x="6580196" y="2084894"/>
            <a:ext cx="355716" cy="526876"/>
          </a:xfrm>
          <a:prstGeom prst="line">
            <a:avLst/>
          </a:prstGeom>
          <a:noFill/>
          <a:ln w="38100"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44C0BA1A-EFA3-4EE9-8621-BAE1AF972018}"/>
              </a:ext>
            </a:extLst>
          </p:cNvPr>
          <p:cNvCxnSpPr>
            <a:cxnSpLocks/>
          </p:cNvCxnSpPr>
          <p:nvPr/>
        </p:nvCxnSpPr>
        <p:spPr bwMode="auto">
          <a:xfrm flipH="1">
            <a:off x="6935912" y="2084894"/>
            <a:ext cx="349842" cy="526876"/>
          </a:xfrm>
          <a:prstGeom prst="line">
            <a:avLst/>
          </a:prstGeom>
          <a:noFill/>
          <a:ln w="38100"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E62375B7-CB3E-4C9C-B166-13F24B3EAF58}"/>
              </a:ext>
            </a:extLst>
          </p:cNvPr>
          <p:cNvCxnSpPr>
            <a:cxnSpLocks/>
          </p:cNvCxnSpPr>
          <p:nvPr/>
        </p:nvCxnSpPr>
        <p:spPr bwMode="auto">
          <a:xfrm>
            <a:off x="6935912" y="2611770"/>
            <a:ext cx="1344499" cy="0"/>
          </a:xfrm>
          <a:prstGeom prst="line">
            <a:avLst/>
          </a:prstGeom>
          <a:noFill/>
          <a:ln w="38100" cap="flat" cmpd="sng" algn="ctr">
            <a:solidFill>
              <a:schemeClr val="tx1"/>
            </a:solidFill>
            <a:prstDash val="solid"/>
            <a:round/>
            <a:headEnd type="none" w="med" len="med"/>
            <a:tailEnd type="none" w="med" len="med"/>
          </a:ln>
          <a:effectLst/>
        </p:spPr>
      </p:cxnSp>
      <p:sp>
        <p:nvSpPr>
          <p:cNvPr id="21" name="Plus Sign 20">
            <a:extLst>
              <a:ext uri="{FF2B5EF4-FFF2-40B4-BE49-F238E27FC236}">
                <a16:creationId xmlns:a16="http://schemas.microsoft.com/office/drawing/2014/main" id="{31A1FF39-15C8-4272-89ED-2C68D29FA35A}"/>
              </a:ext>
            </a:extLst>
          </p:cNvPr>
          <p:cNvSpPr/>
          <p:nvPr/>
        </p:nvSpPr>
        <p:spPr bwMode="auto">
          <a:xfrm>
            <a:off x="6542383" y="3428847"/>
            <a:ext cx="850224" cy="792480"/>
          </a:xfrm>
          <a:prstGeom prst="mathPlus">
            <a:avLst/>
          </a:prstGeom>
          <a:solidFill>
            <a:schemeClr val="accent2">
              <a:lumMod val="60000"/>
              <a:lumOff val="40000"/>
            </a:schemeClr>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22" name="Group 21">
            <a:extLst>
              <a:ext uri="{FF2B5EF4-FFF2-40B4-BE49-F238E27FC236}">
                <a16:creationId xmlns:a16="http://schemas.microsoft.com/office/drawing/2014/main" id="{7C79B5BD-78B0-4000-89BA-36021BAEDADB}"/>
              </a:ext>
            </a:extLst>
          </p:cNvPr>
          <p:cNvGrpSpPr>
            <a:grpSpLocks noChangeAspect="1"/>
          </p:cNvGrpSpPr>
          <p:nvPr/>
        </p:nvGrpSpPr>
        <p:grpSpPr>
          <a:xfrm>
            <a:off x="6411905" y="1164044"/>
            <a:ext cx="336582" cy="309692"/>
            <a:chOff x="3617277" y="1747474"/>
            <a:chExt cx="636270" cy="585435"/>
          </a:xfrm>
          <a:solidFill>
            <a:srgbClr val="00B0F0"/>
          </a:solidFill>
        </p:grpSpPr>
        <p:sp>
          <p:nvSpPr>
            <p:cNvPr id="23" name="Rectangle 22">
              <a:extLst>
                <a:ext uri="{FF2B5EF4-FFF2-40B4-BE49-F238E27FC236}">
                  <a16:creationId xmlns:a16="http://schemas.microsoft.com/office/drawing/2014/main" id="{3EBE90E1-50D5-4C44-BC82-18A1750F0D82}"/>
                </a:ext>
              </a:extLst>
            </p:cNvPr>
            <p:cNvSpPr/>
            <p:nvPr/>
          </p:nvSpPr>
          <p:spPr bwMode="auto">
            <a:xfrm>
              <a:off x="3617277" y="1994929"/>
              <a:ext cx="636270" cy="337980"/>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4" name="Straight Connector 23">
              <a:extLst>
                <a:ext uri="{FF2B5EF4-FFF2-40B4-BE49-F238E27FC236}">
                  <a16:creationId xmlns:a16="http://schemas.microsoft.com/office/drawing/2014/main" id="{85A3FBB2-60B0-47C1-A14C-E0591CD17939}"/>
                </a:ext>
              </a:extLst>
            </p:cNvPr>
            <p:cNvCxnSpPr>
              <a:stCxn id="23" idx="1"/>
            </p:cNvCxnSpPr>
            <p:nvPr/>
          </p:nvCxnSpPr>
          <p:spPr bwMode="auto">
            <a:xfrm flipV="1">
              <a:off x="3617277" y="1747474"/>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D8EE3D3B-54B7-4B4B-95BE-EF1BCE058EC3}"/>
                </a:ext>
              </a:extLst>
            </p:cNvPr>
            <p:cNvCxnSpPr/>
            <p:nvPr/>
          </p:nvCxnSpPr>
          <p:spPr bwMode="auto">
            <a:xfrm flipV="1">
              <a:off x="4253547" y="1747474"/>
              <a:ext cx="0" cy="416445"/>
            </a:xfrm>
            <a:prstGeom prst="line">
              <a:avLst/>
            </a:prstGeom>
            <a:grpFill/>
            <a:ln w="19050" cap="flat" cmpd="sng" algn="ctr">
              <a:solidFill>
                <a:schemeClr val="tx1"/>
              </a:solidFill>
              <a:prstDash val="solid"/>
              <a:round/>
              <a:headEnd type="none" w="med" len="med"/>
              <a:tailEnd type="none" w="med" len="med"/>
            </a:ln>
            <a:effectLst/>
          </p:spPr>
        </p:cxnSp>
      </p:grpSp>
      <p:grpSp>
        <p:nvGrpSpPr>
          <p:cNvPr id="26" name="Group 25">
            <a:extLst>
              <a:ext uri="{FF2B5EF4-FFF2-40B4-BE49-F238E27FC236}">
                <a16:creationId xmlns:a16="http://schemas.microsoft.com/office/drawing/2014/main" id="{0E12B772-E680-4D8D-A3FF-2E1CA21D7476}"/>
              </a:ext>
            </a:extLst>
          </p:cNvPr>
          <p:cNvGrpSpPr>
            <a:grpSpLocks noChangeAspect="1"/>
          </p:cNvGrpSpPr>
          <p:nvPr/>
        </p:nvGrpSpPr>
        <p:grpSpPr>
          <a:xfrm>
            <a:off x="7117186" y="1164046"/>
            <a:ext cx="337136" cy="309690"/>
            <a:chOff x="5060776" y="1736065"/>
            <a:chExt cx="637315" cy="585432"/>
          </a:xfrm>
          <a:solidFill>
            <a:srgbClr val="00B0F0"/>
          </a:solidFill>
        </p:grpSpPr>
        <p:sp>
          <p:nvSpPr>
            <p:cNvPr id="27" name="Rectangle 26">
              <a:extLst>
                <a:ext uri="{FF2B5EF4-FFF2-40B4-BE49-F238E27FC236}">
                  <a16:creationId xmlns:a16="http://schemas.microsoft.com/office/drawing/2014/main" id="{91883E01-D5B8-49E8-82F7-F40C59D19E9D}"/>
                </a:ext>
              </a:extLst>
            </p:cNvPr>
            <p:cNvSpPr/>
            <p:nvPr/>
          </p:nvSpPr>
          <p:spPr bwMode="auto">
            <a:xfrm>
              <a:off x="5061821" y="1994929"/>
              <a:ext cx="636270" cy="326568"/>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8" name="Straight Connector 27">
              <a:extLst>
                <a:ext uri="{FF2B5EF4-FFF2-40B4-BE49-F238E27FC236}">
                  <a16:creationId xmlns:a16="http://schemas.microsoft.com/office/drawing/2014/main" id="{691E3DB6-E987-475B-B7DB-6C32979D1385}"/>
                </a:ext>
              </a:extLst>
            </p:cNvPr>
            <p:cNvCxnSpPr/>
            <p:nvPr/>
          </p:nvCxnSpPr>
          <p:spPr bwMode="auto">
            <a:xfrm flipV="1">
              <a:off x="5060776" y="1736065"/>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F8D22BEB-A6AA-4CC5-BDE3-A9CAAEBB3CE9}"/>
                </a:ext>
              </a:extLst>
            </p:cNvPr>
            <p:cNvCxnSpPr/>
            <p:nvPr/>
          </p:nvCxnSpPr>
          <p:spPr bwMode="auto">
            <a:xfrm flipV="1">
              <a:off x="5698091" y="1736065"/>
              <a:ext cx="0" cy="416445"/>
            </a:xfrm>
            <a:prstGeom prst="line">
              <a:avLst/>
            </a:prstGeom>
            <a:grpFill/>
            <a:ln w="1905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746522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CEEE-500E-4C50-97B0-EBD21D027CEE}"/>
              </a:ext>
            </a:extLst>
          </p:cNvPr>
          <p:cNvSpPr>
            <a:spLocks noGrp="1"/>
          </p:cNvSpPr>
          <p:nvPr>
            <p:ph type="title"/>
          </p:nvPr>
        </p:nvSpPr>
        <p:spPr/>
        <p:txBody>
          <a:bodyPr/>
          <a:lstStyle/>
          <a:p>
            <a:r>
              <a:rPr lang="en-US" dirty="0"/>
              <a:t>Existing Retrofit Selection Techniques</a:t>
            </a:r>
          </a:p>
        </p:txBody>
      </p:sp>
      <p:sp>
        <p:nvSpPr>
          <p:cNvPr id="3" name="Content Placeholder 2">
            <a:extLst>
              <a:ext uri="{FF2B5EF4-FFF2-40B4-BE49-F238E27FC236}">
                <a16:creationId xmlns:a16="http://schemas.microsoft.com/office/drawing/2014/main" id="{0CFA700B-5F9F-4E48-A651-8D8092292DA7}"/>
              </a:ext>
            </a:extLst>
          </p:cNvPr>
          <p:cNvSpPr>
            <a:spLocks noGrp="1"/>
          </p:cNvSpPr>
          <p:nvPr>
            <p:ph idx="1"/>
          </p:nvPr>
        </p:nvSpPr>
        <p:spPr/>
        <p:txBody>
          <a:bodyPr/>
          <a:lstStyle/>
          <a:p>
            <a:r>
              <a:rPr lang="en-US" dirty="0"/>
              <a:t>Optimization/Enumeration (e.g. Fan et al. 2010, Romero et al. 2016)</a:t>
            </a:r>
          </a:p>
        </p:txBody>
      </p:sp>
      <p:sp>
        <p:nvSpPr>
          <p:cNvPr id="40" name="TextBox 39">
            <a:extLst>
              <a:ext uri="{FF2B5EF4-FFF2-40B4-BE49-F238E27FC236}">
                <a16:creationId xmlns:a16="http://schemas.microsoft.com/office/drawing/2014/main" id="{348B4F5A-E4AC-4219-8648-2B36366E3DC4}"/>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grpSp>
        <p:nvGrpSpPr>
          <p:cNvPr id="6" name="Group 5">
            <a:extLst>
              <a:ext uri="{FF2B5EF4-FFF2-40B4-BE49-F238E27FC236}">
                <a16:creationId xmlns:a16="http://schemas.microsoft.com/office/drawing/2014/main" id="{A7148E24-FE2B-46E1-8BC0-FC93045E3132}"/>
              </a:ext>
            </a:extLst>
          </p:cNvPr>
          <p:cNvGrpSpPr/>
          <p:nvPr/>
        </p:nvGrpSpPr>
        <p:grpSpPr>
          <a:xfrm>
            <a:off x="1927318" y="1736065"/>
            <a:ext cx="5463536" cy="4220598"/>
            <a:chOff x="1927318" y="1736065"/>
            <a:chExt cx="5463536" cy="4220598"/>
          </a:xfrm>
        </p:grpSpPr>
        <p:grpSp>
          <p:nvGrpSpPr>
            <p:cNvPr id="5" name="Group 4">
              <a:extLst>
                <a:ext uri="{FF2B5EF4-FFF2-40B4-BE49-F238E27FC236}">
                  <a16:creationId xmlns:a16="http://schemas.microsoft.com/office/drawing/2014/main" id="{51529F28-93B9-44A6-901E-92B37531D923}"/>
                </a:ext>
              </a:extLst>
            </p:cNvPr>
            <p:cNvGrpSpPr/>
            <p:nvPr/>
          </p:nvGrpSpPr>
          <p:grpSpPr>
            <a:xfrm>
              <a:off x="1927318" y="2321498"/>
              <a:ext cx="5463536" cy="3635165"/>
              <a:chOff x="1927318" y="2321498"/>
              <a:chExt cx="5463536" cy="3635165"/>
            </a:xfrm>
          </p:grpSpPr>
          <p:cxnSp>
            <p:nvCxnSpPr>
              <p:cNvPr id="14" name="Straight Connector 13">
                <a:extLst>
                  <a:ext uri="{FF2B5EF4-FFF2-40B4-BE49-F238E27FC236}">
                    <a16:creationId xmlns:a16="http://schemas.microsoft.com/office/drawing/2014/main" id="{990E0CF1-64FC-4C88-8667-D415FBBA5C06}"/>
                  </a:ext>
                </a:extLst>
              </p:cNvPr>
              <p:cNvCxnSpPr>
                <a:cxnSpLocks/>
              </p:cNvCxnSpPr>
              <p:nvPr/>
            </p:nvCxnSpPr>
            <p:spPr bwMode="auto">
              <a:xfrm>
                <a:off x="5369899" y="2321498"/>
                <a:ext cx="0" cy="1318685"/>
              </a:xfrm>
              <a:prstGeom prst="line">
                <a:avLst/>
              </a:prstGeom>
              <a:noFill/>
              <a:ln w="38100"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5014FC52-12B3-4EEC-BB1A-9F913CDDFFCE}"/>
                  </a:ext>
                </a:extLst>
              </p:cNvPr>
              <p:cNvCxnSpPr>
                <a:cxnSpLocks/>
              </p:cNvCxnSpPr>
              <p:nvPr/>
            </p:nvCxnSpPr>
            <p:spPr bwMode="auto">
              <a:xfrm flipH="1">
                <a:off x="3936339" y="2321498"/>
                <a:ext cx="8710" cy="1318685"/>
              </a:xfrm>
              <a:prstGeom prst="line">
                <a:avLst/>
              </a:prstGeom>
              <a:noFill/>
              <a:ln w="38100" cap="flat" cmpd="sng" algn="ctr">
                <a:solidFill>
                  <a:schemeClr val="tx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0D05B7D4-1FEB-4E3D-B997-A2A83A2EF280}"/>
                  </a:ext>
                </a:extLst>
              </p:cNvPr>
              <p:cNvCxnSpPr>
                <a:cxnSpLocks/>
              </p:cNvCxnSpPr>
              <p:nvPr/>
            </p:nvCxnSpPr>
            <p:spPr bwMode="auto">
              <a:xfrm>
                <a:off x="1927318" y="4697171"/>
                <a:ext cx="2731768" cy="0"/>
              </a:xfrm>
              <a:prstGeom prst="line">
                <a:avLst/>
              </a:prstGeom>
              <a:noFill/>
              <a:ln w="38100" cap="flat" cmpd="sng" algn="ctr">
                <a:solidFill>
                  <a:schemeClr val="tx1"/>
                </a:solidFill>
                <a:prstDash val="solid"/>
                <a:round/>
                <a:headEnd type="none" w="med" len="med"/>
                <a:tailEnd type="none" w="med" len="med"/>
              </a:ln>
              <a:effectLst/>
            </p:spPr>
          </p:cxnSp>
          <p:sp>
            <p:nvSpPr>
              <p:cNvPr id="24" name="Arc 23">
                <a:extLst>
                  <a:ext uri="{FF2B5EF4-FFF2-40B4-BE49-F238E27FC236}">
                    <a16:creationId xmlns:a16="http://schemas.microsoft.com/office/drawing/2014/main" id="{AB5DD625-6019-49EB-A93E-DFC7886D2999}"/>
                  </a:ext>
                </a:extLst>
              </p:cNvPr>
              <p:cNvSpPr/>
              <p:nvPr/>
            </p:nvSpPr>
            <p:spPr bwMode="auto">
              <a:xfrm>
                <a:off x="1938430" y="3392728"/>
                <a:ext cx="5452424" cy="2563935"/>
              </a:xfrm>
              <a:prstGeom prst="arc">
                <a:avLst>
                  <a:gd name="adj1" fmla="val 21597160"/>
                  <a:gd name="adj2" fmla="val 10798261"/>
                </a:avLst>
              </a:prstGeom>
              <a:no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9" name="Straight Connector 28">
                <a:extLst>
                  <a:ext uri="{FF2B5EF4-FFF2-40B4-BE49-F238E27FC236}">
                    <a16:creationId xmlns:a16="http://schemas.microsoft.com/office/drawing/2014/main" id="{BA2306CF-C1F9-4B6B-918F-9ADED98B052C}"/>
                  </a:ext>
                </a:extLst>
              </p:cNvPr>
              <p:cNvCxnSpPr/>
              <p:nvPr/>
            </p:nvCxnSpPr>
            <p:spPr bwMode="auto">
              <a:xfrm>
                <a:off x="3936339" y="3640183"/>
                <a:ext cx="1433560" cy="0"/>
              </a:xfrm>
              <a:prstGeom prst="line">
                <a:avLst/>
              </a:prstGeom>
              <a:noFill/>
              <a:ln w="38100"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0BB7908C-95F3-4D3C-AF02-3EB101E16F7A}"/>
                  </a:ext>
                </a:extLst>
              </p:cNvPr>
              <p:cNvCxnSpPr>
                <a:cxnSpLocks/>
              </p:cNvCxnSpPr>
              <p:nvPr/>
            </p:nvCxnSpPr>
            <p:spPr bwMode="auto">
              <a:xfrm>
                <a:off x="3936339" y="3640183"/>
                <a:ext cx="722747" cy="1056988"/>
              </a:xfrm>
              <a:prstGeom prst="line">
                <a:avLst/>
              </a:prstGeom>
              <a:noFill/>
              <a:ln w="38100"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4887FDD0-6DB8-4621-A599-50D17A8E2AF3}"/>
                  </a:ext>
                </a:extLst>
              </p:cNvPr>
              <p:cNvCxnSpPr>
                <a:cxnSpLocks/>
              </p:cNvCxnSpPr>
              <p:nvPr/>
            </p:nvCxnSpPr>
            <p:spPr bwMode="auto">
              <a:xfrm flipH="1">
                <a:off x="4659086" y="3640183"/>
                <a:ext cx="710813" cy="1056988"/>
              </a:xfrm>
              <a:prstGeom prst="line">
                <a:avLst/>
              </a:prstGeom>
              <a:noFill/>
              <a:ln w="38100"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64A38F4C-1E1D-47B1-85D0-642D977AF75E}"/>
                  </a:ext>
                </a:extLst>
              </p:cNvPr>
              <p:cNvCxnSpPr>
                <a:cxnSpLocks/>
              </p:cNvCxnSpPr>
              <p:nvPr/>
            </p:nvCxnSpPr>
            <p:spPr bwMode="auto">
              <a:xfrm>
                <a:off x="4659086" y="4697171"/>
                <a:ext cx="2731768" cy="0"/>
              </a:xfrm>
              <a:prstGeom prst="line">
                <a:avLst/>
              </a:prstGeom>
              <a:noFill/>
              <a:ln w="38100" cap="flat" cmpd="sng" algn="ctr">
                <a:solidFill>
                  <a:schemeClr val="tx1"/>
                </a:solidFill>
                <a:prstDash val="solid"/>
                <a:round/>
                <a:headEnd type="none" w="med" len="med"/>
                <a:tailEnd type="none" w="med" len="med"/>
              </a:ln>
              <a:effectLst/>
            </p:spPr>
          </p:cxnSp>
        </p:grpSp>
        <p:grpSp>
          <p:nvGrpSpPr>
            <p:cNvPr id="20" name="Group 19">
              <a:extLst>
                <a:ext uri="{FF2B5EF4-FFF2-40B4-BE49-F238E27FC236}">
                  <a16:creationId xmlns:a16="http://schemas.microsoft.com/office/drawing/2014/main" id="{FF51F81C-AD09-4F1F-8D19-00B13B285380}"/>
                </a:ext>
              </a:extLst>
            </p:cNvPr>
            <p:cNvGrpSpPr/>
            <p:nvPr/>
          </p:nvGrpSpPr>
          <p:grpSpPr>
            <a:xfrm>
              <a:off x="3617277" y="1747474"/>
              <a:ext cx="636270" cy="585435"/>
              <a:chOff x="3617277" y="1747474"/>
              <a:chExt cx="636270" cy="585435"/>
            </a:xfrm>
            <a:solidFill>
              <a:srgbClr val="00B0F0"/>
            </a:solidFill>
          </p:grpSpPr>
          <p:sp>
            <p:nvSpPr>
              <p:cNvPr id="21" name="Rectangle 20">
                <a:extLst>
                  <a:ext uri="{FF2B5EF4-FFF2-40B4-BE49-F238E27FC236}">
                    <a16:creationId xmlns:a16="http://schemas.microsoft.com/office/drawing/2014/main" id="{341F2DFD-8CDB-46EB-8344-D91899AA65FD}"/>
                  </a:ext>
                </a:extLst>
              </p:cNvPr>
              <p:cNvSpPr/>
              <p:nvPr/>
            </p:nvSpPr>
            <p:spPr bwMode="auto">
              <a:xfrm>
                <a:off x="3617277" y="1994929"/>
                <a:ext cx="636270" cy="337980"/>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2" name="Straight Connector 21">
                <a:extLst>
                  <a:ext uri="{FF2B5EF4-FFF2-40B4-BE49-F238E27FC236}">
                    <a16:creationId xmlns:a16="http://schemas.microsoft.com/office/drawing/2014/main" id="{C000DE00-6316-43B7-9460-C810B6039ADE}"/>
                  </a:ext>
                </a:extLst>
              </p:cNvPr>
              <p:cNvCxnSpPr>
                <a:stCxn id="21" idx="1"/>
              </p:cNvCxnSpPr>
              <p:nvPr/>
            </p:nvCxnSpPr>
            <p:spPr bwMode="auto">
              <a:xfrm flipV="1">
                <a:off x="3617277" y="1747474"/>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1C43A6C0-81FB-4894-BD7E-AFD046E27CCE}"/>
                  </a:ext>
                </a:extLst>
              </p:cNvPr>
              <p:cNvCxnSpPr/>
              <p:nvPr/>
            </p:nvCxnSpPr>
            <p:spPr bwMode="auto">
              <a:xfrm flipV="1">
                <a:off x="4253547" y="1747474"/>
                <a:ext cx="0" cy="416445"/>
              </a:xfrm>
              <a:prstGeom prst="line">
                <a:avLst/>
              </a:prstGeom>
              <a:grpFill/>
              <a:ln w="19050" cap="flat" cmpd="sng" algn="ctr">
                <a:solidFill>
                  <a:schemeClr val="tx1"/>
                </a:solidFill>
                <a:prstDash val="solid"/>
                <a:round/>
                <a:headEnd type="none" w="med" len="med"/>
                <a:tailEnd type="none" w="med" len="med"/>
              </a:ln>
              <a:effectLst/>
            </p:spPr>
          </p:cxnSp>
        </p:grpSp>
        <p:grpSp>
          <p:nvGrpSpPr>
            <p:cNvPr id="26" name="Group 25">
              <a:extLst>
                <a:ext uri="{FF2B5EF4-FFF2-40B4-BE49-F238E27FC236}">
                  <a16:creationId xmlns:a16="http://schemas.microsoft.com/office/drawing/2014/main" id="{3A4767F2-43E6-473B-AF93-AC6F7756D1A4}"/>
                </a:ext>
              </a:extLst>
            </p:cNvPr>
            <p:cNvGrpSpPr/>
            <p:nvPr/>
          </p:nvGrpSpPr>
          <p:grpSpPr>
            <a:xfrm>
              <a:off x="5060776" y="1736065"/>
              <a:ext cx="637315" cy="585432"/>
              <a:chOff x="5060776" y="1736065"/>
              <a:chExt cx="637315" cy="585432"/>
            </a:xfrm>
            <a:solidFill>
              <a:srgbClr val="00B0F0"/>
            </a:solidFill>
          </p:grpSpPr>
          <p:sp>
            <p:nvSpPr>
              <p:cNvPr id="27" name="Rectangle 26">
                <a:extLst>
                  <a:ext uri="{FF2B5EF4-FFF2-40B4-BE49-F238E27FC236}">
                    <a16:creationId xmlns:a16="http://schemas.microsoft.com/office/drawing/2014/main" id="{23934E09-023F-401B-8E60-3A925C3E45CE}"/>
                  </a:ext>
                </a:extLst>
              </p:cNvPr>
              <p:cNvSpPr/>
              <p:nvPr/>
            </p:nvSpPr>
            <p:spPr bwMode="auto">
              <a:xfrm>
                <a:off x="5061821" y="1994929"/>
                <a:ext cx="636270" cy="326568"/>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8" name="Straight Connector 27">
                <a:extLst>
                  <a:ext uri="{FF2B5EF4-FFF2-40B4-BE49-F238E27FC236}">
                    <a16:creationId xmlns:a16="http://schemas.microsoft.com/office/drawing/2014/main" id="{C2B905BA-B2EC-4372-A10E-6350DF8DB1AE}"/>
                  </a:ext>
                </a:extLst>
              </p:cNvPr>
              <p:cNvCxnSpPr/>
              <p:nvPr/>
            </p:nvCxnSpPr>
            <p:spPr bwMode="auto">
              <a:xfrm flipV="1">
                <a:off x="5060776" y="1736065"/>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190A8E8F-11F4-437B-9943-3D1EFFC03540}"/>
                  </a:ext>
                </a:extLst>
              </p:cNvPr>
              <p:cNvCxnSpPr/>
              <p:nvPr/>
            </p:nvCxnSpPr>
            <p:spPr bwMode="auto">
              <a:xfrm flipV="1">
                <a:off x="5698091" y="1736065"/>
                <a:ext cx="0" cy="416445"/>
              </a:xfrm>
              <a:prstGeom prst="line">
                <a:avLst/>
              </a:prstGeom>
              <a:grpFill/>
              <a:ln w="19050" cap="flat" cmpd="sng" algn="ctr">
                <a:solidFill>
                  <a:schemeClr val="tx1"/>
                </a:solidFill>
                <a:prstDash val="solid"/>
                <a:round/>
                <a:headEnd type="none" w="med" len="med"/>
                <a:tailEnd type="none" w="med" len="med"/>
              </a:ln>
              <a:effectLst/>
            </p:spPr>
          </p:cxnSp>
        </p:grpSp>
      </p:grpSp>
    </p:spTree>
    <p:extLst>
      <p:ext uri="{BB962C8B-B14F-4D97-AF65-F5344CB8AC3E}">
        <p14:creationId xmlns:p14="http://schemas.microsoft.com/office/powerpoint/2010/main" val="310118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CEEE-500E-4C50-97B0-EBD21D027CEE}"/>
              </a:ext>
            </a:extLst>
          </p:cNvPr>
          <p:cNvSpPr>
            <a:spLocks noGrp="1"/>
          </p:cNvSpPr>
          <p:nvPr>
            <p:ph type="title"/>
          </p:nvPr>
        </p:nvSpPr>
        <p:spPr/>
        <p:txBody>
          <a:bodyPr/>
          <a:lstStyle/>
          <a:p>
            <a:r>
              <a:rPr lang="en-US" dirty="0"/>
              <a:t>Existing Retrofit Selection Techniques</a:t>
            </a:r>
          </a:p>
        </p:txBody>
      </p:sp>
      <p:sp>
        <p:nvSpPr>
          <p:cNvPr id="3" name="Content Placeholder 2">
            <a:extLst>
              <a:ext uri="{FF2B5EF4-FFF2-40B4-BE49-F238E27FC236}">
                <a16:creationId xmlns:a16="http://schemas.microsoft.com/office/drawing/2014/main" id="{0CFA700B-5F9F-4E48-A651-8D8092292DA7}"/>
              </a:ext>
            </a:extLst>
          </p:cNvPr>
          <p:cNvSpPr>
            <a:spLocks noGrp="1"/>
          </p:cNvSpPr>
          <p:nvPr>
            <p:ph idx="1"/>
          </p:nvPr>
        </p:nvSpPr>
        <p:spPr/>
        <p:txBody>
          <a:bodyPr/>
          <a:lstStyle/>
          <a:p>
            <a:r>
              <a:rPr lang="en-US" dirty="0"/>
              <a:t>Optimization/Enumeration (e.g. Fan et al. 2010, Romero et al. 2016)</a:t>
            </a:r>
          </a:p>
        </p:txBody>
      </p:sp>
      <p:grpSp>
        <p:nvGrpSpPr>
          <p:cNvPr id="6" name="Group 5">
            <a:extLst>
              <a:ext uri="{FF2B5EF4-FFF2-40B4-BE49-F238E27FC236}">
                <a16:creationId xmlns:a16="http://schemas.microsoft.com/office/drawing/2014/main" id="{701780FE-0F47-4DF6-B922-DFA3B3AF9AB7}"/>
              </a:ext>
            </a:extLst>
          </p:cNvPr>
          <p:cNvGrpSpPr/>
          <p:nvPr/>
        </p:nvGrpSpPr>
        <p:grpSpPr>
          <a:xfrm>
            <a:off x="1927318" y="2321498"/>
            <a:ext cx="5463536" cy="3635165"/>
            <a:chOff x="1927318" y="2321498"/>
            <a:chExt cx="5463536" cy="3635165"/>
          </a:xfrm>
        </p:grpSpPr>
        <p:cxnSp>
          <p:nvCxnSpPr>
            <p:cNvPr id="14" name="Straight Connector 13">
              <a:extLst>
                <a:ext uri="{FF2B5EF4-FFF2-40B4-BE49-F238E27FC236}">
                  <a16:creationId xmlns:a16="http://schemas.microsoft.com/office/drawing/2014/main" id="{990E0CF1-64FC-4C88-8667-D415FBBA5C06}"/>
                </a:ext>
              </a:extLst>
            </p:cNvPr>
            <p:cNvCxnSpPr>
              <a:cxnSpLocks/>
            </p:cNvCxnSpPr>
            <p:nvPr/>
          </p:nvCxnSpPr>
          <p:spPr bwMode="auto">
            <a:xfrm>
              <a:off x="5369899" y="2321498"/>
              <a:ext cx="0" cy="1318685"/>
            </a:xfrm>
            <a:prstGeom prst="line">
              <a:avLst/>
            </a:prstGeom>
            <a:noFill/>
            <a:ln w="38100"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5014FC52-12B3-4EEC-BB1A-9F913CDDFFCE}"/>
                </a:ext>
              </a:extLst>
            </p:cNvPr>
            <p:cNvCxnSpPr>
              <a:cxnSpLocks/>
            </p:cNvCxnSpPr>
            <p:nvPr/>
          </p:nvCxnSpPr>
          <p:spPr bwMode="auto">
            <a:xfrm flipH="1">
              <a:off x="3936339" y="2321498"/>
              <a:ext cx="8710" cy="1318685"/>
            </a:xfrm>
            <a:prstGeom prst="line">
              <a:avLst/>
            </a:prstGeom>
            <a:noFill/>
            <a:ln w="76200" cap="flat" cmpd="sng" algn="ctr">
              <a:solidFill>
                <a:schemeClr val="accent2"/>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0D05B7D4-1FEB-4E3D-B997-A2A83A2EF280}"/>
                </a:ext>
              </a:extLst>
            </p:cNvPr>
            <p:cNvCxnSpPr>
              <a:cxnSpLocks/>
            </p:cNvCxnSpPr>
            <p:nvPr/>
          </p:nvCxnSpPr>
          <p:spPr bwMode="auto">
            <a:xfrm>
              <a:off x="1927318" y="4697171"/>
              <a:ext cx="2731768" cy="0"/>
            </a:xfrm>
            <a:prstGeom prst="line">
              <a:avLst/>
            </a:prstGeom>
            <a:noFill/>
            <a:ln w="38100" cap="flat" cmpd="sng" algn="ctr">
              <a:solidFill>
                <a:schemeClr val="tx1"/>
              </a:solidFill>
              <a:prstDash val="solid"/>
              <a:round/>
              <a:headEnd type="none" w="med" len="med"/>
              <a:tailEnd type="none" w="med" len="med"/>
            </a:ln>
            <a:effectLst/>
          </p:spPr>
        </p:cxnSp>
        <p:sp>
          <p:nvSpPr>
            <p:cNvPr id="24" name="Arc 23">
              <a:extLst>
                <a:ext uri="{FF2B5EF4-FFF2-40B4-BE49-F238E27FC236}">
                  <a16:creationId xmlns:a16="http://schemas.microsoft.com/office/drawing/2014/main" id="{AB5DD625-6019-49EB-A93E-DFC7886D2999}"/>
                </a:ext>
              </a:extLst>
            </p:cNvPr>
            <p:cNvSpPr/>
            <p:nvPr/>
          </p:nvSpPr>
          <p:spPr bwMode="auto">
            <a:xfrm>
              <a:off x="1938430" y="3392728"/>
              <a:ext cx="5452424" cy="2563935"/>
            </a:xfrm>
            <a:prstGeom prst="arc">
              <a:avLst>
                <a:gd name="adj1" fmla="val 21597160"/>
                <a:gd name="adj2" fmla="val 10798261"/>
              </a:avLst>
            </a:prstGeom>
            <a:no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9" name="Straight Connector 28">
              <a:extLst>
                <a:ext uri="{FF2B5EF4-FFF2-40B4-BE49-F238E27FC236}">
                  <a16:creationId xmlns:a16="http://schemas.microsoft.com/office/drawing/2014/main" id="{BA2306CF-C1F9-4B6B-918F-9ADED98B052C}"/>
                </a:ext>
              </a:extLst>
            </p:cNvPr>
            <p:cNvCxnSpPr/>
            <p:nvPr/>
          </p:nvCxnSpPr>
          <p:spPr bwMode="auto">
            <a:xfrm>
              <a:off x="3936339" y="3640183"/>
              <a:ext cx="1433560" cy="0"/>
            </a:xfrm>
            <a:prstGeom prst="line">
              <a:avLst/>
            </a:prstGeom>
            <a:noFill/>
            <a:ln w="38100"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0BB7908C-95F3-4D3C-AF02-3EB101E16F7A}"/>
                </a:ext>
              </a:extLst>
            </p:cNvPr>
            <p:cNvCxnSpPr>
              <a:cxnSpLocks/>
            </p:cNvCxnSpPr>
            <p:nvPr/>
          </p:nvCxnSpPr>
          <p:spPr bwMode="auto">
            <a:xfrm>
              <a:off x="3936339" y="3640183"/>
              <a:ext cx="722747" cy="1056988"/>
            </a:xfrm>
            <a:prstGeom prst="line">
              <a:avLst/>
            </a:prstGeom>
            <a:noFill/>
            <a:ln w="38100"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4887FDD0-6DB8-4621-A599-50D17A8E2AF3}"/>
                </a:ext>
              </a:extLst>
            </p:cNvPr>
            <p:cNvCxnSpPr>
              <a:cxnSpLocks/>
            </p:cNvCxnSpPr>
            <p:nvPr/>
          </p:nvCxnSpPr>
          <p:spPr bwMode="auto">
            <a:xfrm flipH="1">
              <a:off x="4659086" y="3640183"/>
              <a:ext cx="710813" cy="1056988"/>
            </a:xfrm>
            <a:prstGeom prst="line">
              <a:avLst/>
            </a:prstGeom>
            <a:noFill/>
            <a:ln w="38100"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64A38F4C-1E1D-47B1-85D0-642D977AF75E}"/>
                </a:ext>
              </a:extLst>
            </p:cNvPr>
            <p:cNvCxnSpPr>
              <a:cxnSpLocks/>
            </p:cNvCxnSpPr>
            <p:nvPr/>
          </p:nvCxnSpPr>
          <p:spPr bwMode="auto">
            <a:xfrm>
              <a:off x="4659086" y="4697171"/>
              <a:ext cx="2731768" cy="0"/>
            </a:xfrm>
            <a:prstGeom prst="line">
              <a:avLst/>
            </a:prstGeom>
            <a:noFill/>
            <a:ln w="38100" cap="flat" cmpd="sng" algn="ctr">
              <a:solidFill>
                <a:schemeClr val="tx1"/>
              </a:solidFill>
              <a:prstDash val="solid"/>
              <a:round/>
              <a:headEnd type="none" w="med" len="med"/>
              <a:tailEnd type="none" w="med" len="med"/>
            </a:ln>
            <a:effectLst/>
          </p:spPr>
        </p:cxnSp>
      </p:grpSp>
      <p:sp>
        <p:nvSpPr>
          <p:cNvPr id="20" name="TextBox 19">
            <a:extLst>
              <a:ext uri="{FF2B5EF4-FFF2-40B4-BE49-F238E27FC236}">
                <a16:creationId xmlns:a16="http://schemas.microsoft.com/office/drawing/2014/main" id="{1D508869-01A6-4B14-8B20-62B0001FE7FD}"/>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grpSp>
        <p:nvGrpSpPr>
          <p:cNvPr id="21" name="Group 20">
            <a:extLst>
              <a:ext uri="{FF2B5EF4-FFF2-40B4-BE49-F238E27FC236}">
                <a16:creationId xmlns:a16="http://schemas.microsoft.com/office/drawing/2014/main" id="{F930EF16-DDB9-4D70-AFFA-19F49C359F3E}"/>
              </a:ext>
            </a:extLst>
          </p:cNvPr>
          <p:cNvGrpSpPr/>
          <p:nvPr/>
        </p:nvGrpSpPr>
        <p:grpSpPr>
          <a:xfrm>
            <a:off x="3617277" y="1747474"/>
            <a:ext cx="636270" cy="585435"/>
            <a:chOff x="3617277" y="1747474"/>
            <a:chExt cx="636270" cy="585435"/>
          </a:xfrm>
          <a:solidFill>
            <a:srgbClr val="00B0F0"/>
          </a:solidFill>
        </p:grpSpPr>
        <p:sp>
          <p:nvSpPr>
            <p:cNvPr id="22" name="Rectangle 21">
              <a:extLst>
                <a:ext uri="{FF2B5EF4-FFF2-40B4-BE49-F238E27FC236}">
                  <a16:creationId xmlns:a16="http://schemas.microsoft.com/office/drawing/2014/main" id="{A60103CE-9ABA-4E26-A1E9-1093D8333AA0}"/>
                </a:ext>
              </a:extLst>
            </p:cNvPr>
            <p:cNvSpPr/>
            <p:nvPr/>
          </p:nvSpPr>
          <p:spPr bwMode="auto">
            <a:xfrm>
              <a:off x="3617277" y="1994929"/>
              <a:ext cx="636270" cy="337980"/>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5" name="Straight Connector 24">
              <a:extLst>
                <a:ext uri="{FF2B5EF4-FFF2-40B4-BE49-F238E27FC236}">
                  <a16:creationId xmlns:a16="http://schemas.microsoft.com/office/drawing/2014/main" id="{D1F199AD-D135-44E6-8EA9-03B564BB2773}"/>
                </a:ext>
              </a:extLst>
            </p:cNvPr>
            <p:cNvCxnSpPr>
              <a:stCxn id="22" idx="1"/>
            </p:cNvCxnSpPr>
            <p:nvPr/>
          </p:nvCxnSpPr>
          <p:spPr bwMode="auto">
            <a:xfrm flipV="1">
              <a:off x="3617277" y="1747474"/>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5865E2AD-86BE-4FEA-B0BD-4BCB73B6D1E8}"/>
                </a:ext>
              </a:extLst>
            </p:cNvPr>
            <p:cNvCxnSpPr/>
            <p:nvPr/>
          </p:nvCxnSpPr>
          <p:spPr bwMode="auto">
            <a:xfrm flipV="1">
              <a:off x="4253547" y="1747474"/>
              <a:ext cx="0" cy="416445"/>
            </a:xfrm>
            <a:prstGeom prst="line">
              <a:avLst/>
            </a:prstGeom>
            <a:grpFill/>
            <a:ln w="19050" cap="flat" cmpd="sng" algn="ctr">
              <a:solidFill>
                <a:schemeClr val="tx1"/>
              </a:solidFill>
              <a:prstDash val="solid"/>
              <a:round/>
              <a:headEnd type="none" w="med" len="med"/>
              <a:tailEnd type="none" w="med" len="med"/>
            </a:ln>
            <a:effectLst/>
          </p:spPr>
        </p:cxnSp>
      </p:grpSp>
      <p:grpSp>
        <p:nvGrpSpPr>
          <p:cNvPr id="27" name="Group 26">
            <a:extLst>
              <a:ext uri="{FF2B5EF4-FFF2-40B4-BE49-F238E27FC236}">
                <a16:creationId xmlns:a16="http://schemas.microsoft.com/office/drawing/2014/main" id="{6EE1EAA4-B778-403D-8899-06E5495AB380}"/>
              </a:ext>
            </a:extLst>
          </p:cNvPr>
          <p:cNvGrpSpPr/>
          <p:nvPr/>
        </p:nvGrpSpPr>
        <p:grpSpPr>
          <a:xfrm>
            <a:off x="5060776" y="1736065"/>
            <a:ext cx="637315" cy="585432"/>
            <a:chOff x="5060776" y="1736065"/>
            <a:chExt cx="637315" cy="585432"/>
          </a:xfrm>
          <a:solidFill>
            <a:srgbClr val="00B0F0"/>
          </a:solidFill>
        </p:grpSpPr>
        <p:sp>
          <p:nvSpPr>
            <p:cNvPr id="28" name="Rectangle 27">
              <a:extLst>
                <a:ext uri="{FF2B5EF4-FFF2-40B4-BE49-F238E27FC236}">
                  <a16:creationId xmlns:a16="http://schemas.microsoft.com/office/drawing/2014/main" id="{DC9FD05E-BD03-4EA6-911B-604FE0E2BBD0}"/>
                </a:ext>
              </a:extLst>
            </p:cNvPr>
            <p:cNvSpPr/>
            <p:nvPr/>
          </p:nvSpPr>
          <p:spPr bwMode="auto">
            <a:xfrm>
              <a:off x="5061821" y="1994929"/>
              <a:ext cx="636270" cy="326568"/>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32" name="Straight Connector 31">
              <a:extLst>
                <a:ext uri="{FF2B5EF4-FFF2-40B4-BE49-F238E27FC236}">
                  <a16:creationId xmlns:a16="http://schemas.microsoft.com/office/drawing/2014/main" id="{544BE037-0A36-4684-9E01-4DFDB909B8DB}"/>
                </a:ext>
              </a:extLst>
            </p:cNvPr>
            <p:cNvCxnSpPr/>
            <p:nvPr/>
          </p:nvCxnSpPr>
          <p:spPr bwMode="auto">
            <a:xfrm flipV="1">
              <a:off x="5060776" y="1736065"/>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25526B78-A741-4ED6-B382-36DBC67DB4C8}"/>
                </a:ext>
              </a:extLst>
            </p:cNvPr>
            <p:cNvCxnSpPr/>
            <p:nvPr/>
          </p:nvCxnSpPr>
          <p:spPr bwMode="auto">
            <a:xfrm flipV="1">
              <a:off x="5698091" y="1736065"/>
              <a:ext cx="0" cy="416445"/>
            </a:xfrm>
            <a:prstGeom prst="line">
              <a:avLst/>
            </a:prstGeom>
            <a:grpFill/>
            <a:ln w="1905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292824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CEEE-500E-4C50-97B0-EBD21D027CEE}"/>
              </a:ext>
            </a:extLst>
          </p:cNvPr>
          <p:cNvSpPr>
            <a:spLocks noGrp="1"/>
          </p:cNvSpPr>
          <p:nvPr>
            <p:ph type="title"/>
          </p:nvPr>
        </p:nvSpPr>
        <p:spPr/>
        <p:txBody>
          <a:bodyPr/>
          <a:lstStyle/>
          <a:p>
            <a:r>
              <a:rPr lang="en-US" dirty="0"/>
              <a:t>Existing Retrofit Selection Techniques</a:t>
            </a:r>
          </a:p>
        </p:txBody>
      </p:sp>
      <p:sp>
        <p:nvSpPr>
          <p:cNvPr id="3" name="Content Placeholder 2">
            <a:extLst>
              <a:ext uri="{FF2B5EF4-FFF2-40B4-BE49-F238E27FC236}">
                <a16:creationId xmlns:a16="http://schemas.microsoft.com/office/drawing/2014/main" id="{0CFA700B-5F9F-4E48-A651-8D8092292DA7}"/>
              </a:ext>
            </a:extLst>
          </p:cNvPr>
          <p:cNvSpPr>
            <a:spLocks noGrp="1"/>
          </p:cNvSpPr>
          <p:nvPr>
            <p:ph idx="1"/>
          </p:nvPr>
        </p:nvSpPr>
        <p:spPr/>
        <p:txBody>
          <a:bodyPr/>
          <a:lstStyle/>
          <a:p>
            <a:r>
              <a:rPr lang="en-US" dirty="0"/>
              <a:t>Optimization/Enumeration (e.g. Fan et al. 2010, Romero et al. 2016)</a:t>
            </a:r>
          </a:p>
        </p:txBody>
      </p:sp>
      <p:cxnSp>
        <p:nvCxnSpPr>
          <p:cNvPr id="14" name="Straight Connector 13">
            <a:extLst>
              <a:ext uri="{FF2B5EF4-FFF2-40B4-BE49-F238E27FC236}">
                <a16:creationId xmlns:a16="http://schemas.microsoft.com/office/drawing/2014/main" id="{990E0CF1-64FC-4C88-8667-D415FBBA5C06}"/>
              </a:ext>
            </a:extLst>
          </p:cNvPr>
          <p:cNvCxnSpPr>
            <a:cxnSpLocks/>
          </p:cNvCxnSpPr>
          <p:nvPr/>
        </p:nvCxnSpPr>
        <p:spPr bwMode="auto">
          <a:xfrm>
            <a:off x="5369899" y="2321498"/>
            <a:ext cx="0" cy="1318685"/>
          </a:xfrm>
          <a:prstGeom prst="line">
            <a:avLst/>
          </a:prstGeom>
          <a:noFill/>
          <a:ln w="76200" cap="flat" cmpd="sng" algn="ctr">
            <a:solidFill>
              <a:schemeClr val="accent2"/>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5014FC52-12B3-4EEC-BB1A-9F913CDDFFCE}"/>
              </a:ext>
            </a:extLst>
          </p:cNvPr>
          <p:cNvCxnSpPr>
            <a:cxnSpLocks/>
          </p:cNvCxnSpPr>
          <p:nvPr/>
        </p:nvCxnSpPr>
        <p:spPr bwMode="auto">
          <a:xfrm flipH="1">
            <a:off x="3936339" y="2321498"/>
            <a:ext cx="8710" cy="1318685"/>
          </a:xfrm>
          <a:prstGeom prst="line">
            <a:avLst/>
          </a:prstGeom>
          <a:noFill/>
          <a:ln w="38100" cap="flat" cmpd="sng" algn="ctr">
            <a:solidFill>
              <a:schemeClr val="tx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0D05B7D4-1FEB-4E3D-B997-A2A83A2EF280}"/>
              </a:ext>
            </a:extLst>
          </p:cNvPr>
          <p:cNvCxnSpPr>
            <a:cxnSpLocks/>
          </p:cNvCxnSpPr>
          <p:nvPr/>
        </p:nvCxnSpPr>
        <p:spPr bwMode="auto">
          <a:xfrm>
            <a:off x="1927318" y="4697171"/>
            <a:ext cx="2731768" cy="0"/>
          </a:xfrm>
          <a:prstGeom prst="line">
            <a:avLst/>
          </a:prstGeom>
          <a:noFill/>
          <a:ln w="38100" cap="flat" cmpd="sng" algn="ctr">
            <a:solidFill>
              <a:schemeClr val="tx1"/>
            </a:solidFill>
            <a:prstDash val="solid"/>
            <a:round/>
            <a:headEnd type="none" w="med" len="med"/>
            <a:tailEnd type="none" w="med" len="med"/>
          </a:ln>
          <a:effectLst/>
        </p:spPr>
      </p:cxnSp>
      <p:sp>
        <p:nvSpPr>
          <p:cNvPr id="24" name="Arc 23">
            <a:extLst>
              <a:ext uri="{FF2B5EF4-FFF2-40B4-BE49-F238E27FC236}">
                <a16:creationId xmlns:a16="http://schemas.microsoft.com/office/drawing/2014/main" id="{AB5DD625-6019-49EB-A93E-DFC7886D2999}"/>
              </a:ext>
            </a:extLst>
          </p:cNvPr>
          <p:cNvSpPr/>
          <p:nvPr/>
        </p:nvSpPr>
        <p:spPr bwMode="auto">
          <a:xfrm>
            <a:off x="1938430" y="3392728"/>
            <a:ext cx="5452424" cy="2563935"/>
          </a:xfrm>
          <a:prstGeom prst="arc">
            <a:avLst>
              <a:gd name="adj1" fmla="val 21597160"/>
              <a:gd name="adj2" fmla="val 10798261"/>
            </a:avLst>
          </a:prstGeom>
          <a:no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9" name="Straight Connector 28">
            <a:extLst>
              <a:ext uri="{FF2B5EF4-FFF2-40B4-BE49-F238E27FC236}">
                <a16:creationId xmlns:a16="http://schemas.microsoft.com/office/drawing/2014/main" id="{BA2306CF-C1F9-4B6B-918F-9ADED98B052C}"/>
              </a:ext>
            </a:extLst>
          </p:cNvPr>
          <p:cNvCxnSpPr/>
          <p:nvPr/>
        </p:nvCxnSpPr>
        <p:spPr bwMode="auto">
          <a:xfrm>
            <a:off x="3936339" y="3640183"/>
            <a:ext cx="1433560" cy="0"/>
          </a:xfrm>
          <a:prstGeom prst="line">
            <a:avLst/>
          </a:prstGeom>
          <a:noFill/>
          <a:ln w="38100"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0BB7908C-95F3-4D3C-AF02-3EB101E16F7A}"/>
              </a:ext>
            </a:extLst>
          </p:cNvPr>
          <p:cNvCxnSpPr>
            <a:cxnSpLocks/>
          </p:cNvCxnSpPr>
          <p:nvPr/>
        </p:nvCxnSpPr>
        <p:spPr bwMode="auto">
          <a:xfrm>
            <a:off x="3936339" y="3640183"/>
            <a:ext cx="722747" cy="1056988"/>
          </a:xfrm>
          <a:prstGeom prst="line">
            <a:avLst/>
          </a:prstGeom>
          <a:noFill/>
          <a:ln w="38100"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4887FDD0-6DB8-4621-A599-50D17A8E2AF3}"/>
              </a:ext>
            </a:extLst>
          </p:cNvPr>
          <p:cNvCxnSpPr>
            <a:cxnSpLocks/>
          </p:cNvCxnSpPr>
          <p:nvPr/>
        </p:nvCxnSpPr>
        <p:spPr bwMode="auto">
          <a:xfrm flipH="1">
            <a:off x="4659086" y="3640183"/>
            <a:ext cx="710813" cy="1056988"/>
          </a:xfrm>
          <a:prstGeom prst="line">
            <a:avLst/>
          </a:prstGeom>
          <a:noFill/>
          <a:ln w="38100"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64A38F4C-1E1D-47B1-85D0-642D977AF75E}"/>
              </a:ext>
            </a:extLst>
          </p:cNvPr>
          <p:cNvCxnSpPr>
            <a:cxnSpLocks/>
          </p:cNvCxnSpPr>
          <p:nvPr/>
        </p:nvCxnSpPr>
        <p:spPr bwMode="auto">
          <a:xfrm>
            <a:off x="4659086" y="4697171"/>
            <a:ext cx="2731768" cy="0"/>
          </a:xfrm>
          <a:prstGeom prst="line">
            <a:avLst/>
          </a:prstGeom>
          <a:noFill/>
          <a:ln w="38100" cap="flat" cmpd="sng" algn="ctr">
            <a:solidFill>
              <a:schemeClr val="tx1"/>
            </a:solidFill>
            <a:prstDash val="solid"/>
            <a:round/>
            <a:headEnd type="none" w="med" len="med"/>
            <a:tailEnd type="none" w="med" len="med"/>
          </a:ln>
          <a:effectLst/>
        </p:spPr>
      </p:cxnSp>
      <p:sp>
        <p:nvSpPr>
          <p:cNvPr id="19" name="TextBox 18">
            <a:extLst>
              <a:ext uri="{FF2B5EF4-FFF2-40B4-BE49-F238E27FC236}">
                <a16:creationId xmlns:a16="http://schemas.microsoft.com/office/drawing/2014/main" id="{E97700F8-48F8-4F37-B507-E9C7A3AC39B7}"/>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grpSp>
        <p:nvGrpSpPr>
          <p:cNvPr id="20" name="Group 19">
            <a:extLst>
              <a:ext uri="{FF2B5EF4-FFF2-40B4-BE49-F238E27FC236}">
                <a16:creationId xmlns:a16="http://schemas.microsoft.com/office/drawing/2014/main" id="{DDA45078-1267-4FEF-B036-390E1EC3E7BB}"/>
              </a:ext>
            </a:extLst>
          </p:cNvPr>
          <p:cNvGrpSpPr/>
          <p:nvPr/>
        </p:nvGrpSpPr>
        <p:grpSpPr>
          <a:xfrm>
            <a:off x="3617277" y="1747474"/>
            <a:ext cx="636270" cy="585435"/>
            <a:chOff x="3617277" y="1747474"/>
            <a:chExt cx="636270" cy="585435"/>
          </a:xfrm>
          <a:solidFill>
            <a:srgbClr val="00B0F0"/>
          </a:solidFill>
        </p:grpSpPr>
        <p:sp>
          <p:nvSpPr>
            <p:cNvPr id="21" name="Rectangle 20">
              <a:extLst>
                <a:ext uri="{FF2B5EF4-FFF2-40B4-BE49-F238E27FC236}">
                  <a16:creationId xmlns:a16="http://schemas.microsoft.com/office/drawing/2014/main" id="{1EFD6315-9A68-4778-8237-E485C3ED4811}"/>
                </a:ext>
              </a:extLst>
            </p:cNvPr>
            <p:cNvSpPr/>
            <p:nvPr/>
          </p:nvSpPr>
          <p:spPr bwMode="auto">
            <a:xfrm>
              <a:off x="3617277" y="1994929"/>
              <a:ext cx="636270" cy="337980"/>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2" name="Straight Connector 21">
              <a:extLst>
                <a:ext uri="{FF2B5EF4-FFF2-40B4-BE49-F238E27FC236}">
                  <a16:creationId xmlns:a16="http://schemas.microsoft.com/office/drawing/2014/main" id="{8DA46434-EAA1-4534-B631-1258F64DE850}"/>
                </a:ext>
              </a:extLst>
            </p:cNvPr>
            <p:cNvCxnSpPr>
              <a:stCxn id="21" idx="1"/>
            </p:cNvCxnSpPr>
            <p:nvPr/>
          </p:nvCxnSpPr>
          <p:spPr bwMode="auto">
            <a:xfrm flipV="1">
              <a:off x="3617277" y="1747474"/>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D0800DB8-DBC9-4E3D-A757-99933FED10ED}"/>
                </a:ext>
              </a:extLst>
            </p:cNvPr>
            <p:cNvCxnSpPr/>
            <p:nvPr/>
          </p:nvCxnSpPr>
          <p:spPr bwMode="auto">
            <a:xfrm flipV="1">
              <a:off x="4253547" y="1747474"/>
              <a:ext cx="0" cy="416445"/>
            </a:xfrm>
            <a:prstGeom prst="line">
              <a:avLst/>
            </a:prstGeom>
            <a:grpFill/>
            <a:ln w="19050" cap="flat" cmpd="sng" algn="ctr">
              <a:solidFill>
                <a:schemeClr val="tx1"/>
              </a:solidFill>
              <a:prstDash val="solid"/>
              <a:round/>
              <a:headEnd type="none" w="med" len="med"/>
              <a:tailEnd type="none" w="med" len="med"/>
            </a:ln>
            <a:effectLst/>
          </p:spPr>
        </p:cxnSp>
      </p:grpSp>
      <p:grpSp>
        <p:nvGrpSpPr>
          <p:cNvPr id="26" name="Group 25">
            <a:extLst>
              <a:ext uri="{FF2B5EF4-FFF2-40B4-BE49-F238E27FC236}">
                <a16:creationId xmlns:a16="http://schemas.microsoft.com/office/drawing/2014/main" id="{83FB1ADF-B808-4ED7-AE71-C730B662B133}"/>
              </a:ext>
            </a:extLst>
          </p:cNvPr>
          <p:cNvGrpSpPr/>
          <p:nvPr/>
        </p:nvGrpSpPr>
        <p:grpSpPr>
          <a:xfrm>
            <a:off x="5060776" y="1736065"/>
            <a:ext cx="637315" cy="585432"/>
            <a:chOff x="5060776" y="1736065"/>
            <a:chExt cx="637315" cy="585432"/>
          </a:xfrm>
          <a:solidFill>
            <a:srgbClr val="00B0F0"/>
          </a:solidFill>
        </p:grpSpPr>
        <p:sp>
          <p:nvSpPr>
            <p:cNvPr id="27" name="Rectangle 26">
              <a:extLst>
                <a:ext uri="{FF2B5EF4-FFF2-40B4-BE49-F238E27FC236}">
                  <a16:creationId xmlns:a16="http://schemas.microsoft.com/office/drawing/2014/main" id="{016EC674-154A-4B79-8E3E-EA159D26A9B8}"/>
                </a:ext>
              </a:extLst>
            </p:cNvPr>
            <p:cNvSpPr/>
            <p:nvPr/>
          </p:nvSpPr>
          <p:spPr bwMode="auto">
            <a:xfrm>
              <a:off x="5061821" y="1994929"/>
              <a:ext cx="636270" cy="326568"/>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8" name="Straight Connector 27">
              <a:extLst>
                <a:ext uri="{FF2B5EF4-FFF2-40B4-BE49-F238E27FC236}">
                  <a16:creationId xmlns:a16="http://schemas.microsoft.com/office/drawing/2014/main" id="{937509C9-189F-4DE9-ADA7-E374F56112B1}"/>
                </a:ext>
              </a:extLst>
            </p:cNvPr>
            <p:cNvCxnSpPr/>
            <p:nvPr/>
          </p:nvCxnSpPr>
          <p:spPr bwMode="auto">
            <a:xfrm flipV="1">
              <a:off x="5060776" y="1736065"/>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1B03195F-656D-4817-9B3D-4577D8F95914}"/>
                </a:ext>
              </a:extLst>
            </p:cNvPr>
            <p:cNvCxnSpPr/>
            <p:nvPr/>
          </p:nvCxnSpPr>
          <p:spPr bwMode="auto">
            <a:xfrm flipV="1">
              <a:off x="5698091" y="1736065"/>
              <a:ext cx="0" cy="416445"/>
            </a:xfrm>
            <a:prstGeom prst="line">
              <a:avLst/>
            </a:prstGeom>
            <a:grpFill/>
            <a:ln w="1905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338705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CEEE-500E-4C50-97B0-EBD21D027CEE}"/>
              </a:ext>
            </a:extLst>
          </p:cNvPr>
          <p:cNvSpPr>
            <a:spLocks noGrp="1"/>
          </p:cNvSpPr>
          <p:nvPr>
            <p:ph type="title"/>
          </p:nvPr>
        </p:nvSpPr>
        <p:spPr/>
        <p:txBody>
          <a:bodyPr/>
          <a:lstStyle/>
          <a:p>
            <a:r>
              <a:rPr lang="en-US" dirty="0"/>
              <a:t>Existing Retrofit Selection Techniques</a:t>
            </a:r>
          </a:p>
        </p:txBody>
      </p:sp>
      <p:sp>
        <p:nvSpPr>
          <p:cNvPr id="3" name="Content Placeholder 2">
            <a:extLst>
              <a:ext uri="{FF2B5EF4-FFF2-40B4-BE49-F238E27FC236}">
                <a16:creationId xmlns:a16="http://schemas.microsoft.com/office/drawing/2014/main" id="{0CFA700B-5F9F-4E48-A651-8D8092292DA7}"/>
              </a:ext>
            </a:extLst>
          </p:cNvPr>
          <p:cNvSpPr>
            <a:spLocks noGrp="1"/>
          </p:cNvSpPr>
          <p:nvPr>
            <p:ph idx="1"/>
          </p:nvPr>
        </p:nvSpPr>
        <p:spPr/>
        <p:txBody>
          <a:bodyPr/>
          <a:lstStyle/>
          <a:p>
            <a:r>
              <a:rPr lang="en-US" dirty="0"/>
              <a:t>Optimization/Enumeration (e.g. Fan et al. 2010, Romero et al. 2016)</a:t>
            </a:r>
          </a:p>
        </p:txBody>
      </p:sp>
      <p:cxnSp>
        <p:nvCxnSpPr>
          <p:cNvPr id="14" name="Straight Connector 13">
            <a:extLst>
              <a:ext uri="{FF2B5EF4-FFF2-40B4-BE49-F238E27FC236}">
                <a16:creationId xmlns:a16="http://schemas.microsoft.com/office/drawing/2014/main" id="{990E0CF1-64FC-4C88-8667-D415FBBA5C06}"/>
              </a:ext>
            </a:extLst>
          </p:cNvPr>
          <p:cNvCxnSpPr>
            <a:cxnSpLocks/>
          </p:cNvCxnSpPr>
          <p:nvPr/>
        </p:nvCxnSpPr>
        <p:spPr bwMode="auto">
          <a:xfrm>
            <a:off x="5369899" y="2321498"/>
            <a:ext cx="0" cy="1318685"/>
          </a:xfrm>
          <a:prstGeom prst="line">
            <a:avLst/>
          </a:prstGeom>
          <a:noFill/>
          <a:ln w="38100"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5014FC52-12B3-4EEC-BB1A-9F913CDDFFCE}"/>
              </a:ext>
            </a:extLst>
          </p:cNvPr>
          <p:cNvCxnSpPr>
            <a:cxnSpLocks/>
          </p:cNvCxnSpPr>
          <p:nvPr/>
        </p:nvCxnSpPr>
        <p:spPr bwMode="auto">
          <a:xfrm flipH="1">
            <a:off x="3936339" y="2321498"/>
            <a:ext cx="8710" cy="1318685"/>
          </a:xfrm>
          <a:prstGeom prst="line">
            <a:avLst/>
          </a:prstGeom>
          <a:noFill/>
          <a:ln w="38100" cap="flat" cmpd="sng" algn="ctr">
            <a:solidFill>
              <a:schemeClr val="tx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0D05B7D4-1FEB-4E3D-B997-A2A83A2EF280}"/>
              </a:ext>
            </a:extLst>
          </p:cNvPr>
          <p:cNvCxnSpPr>
            <a:cxnSpLocks/>
          </p:cNvCxnSpPr>
          <p:nvPr/>
        </p:nvCxnSpPr>
        <p:spPr bwMode="auto">
          <a:xfrm>
            <a:off x="1927318" y="4697171"/>
            <a:ext cx="2731768" cy="0"/>
          </a:xfrm>
          <a:prstGeom prst="line">
            <a:avLst/>
          </a:prstGeom>
          <a:noFill/>
          <a:ln w="38100" cap="flat" cmpd="sng" algn="ctr">
            <a:solidFill>
              <a:schemeClr val="tx1"/>
            </a:solidFill>
            <a:prstDash val="solid"/>
            <a:round/>
            <a:headEnd type="none" w="med" len="med"/>
            <a:tailEnd type="none" w="med" len="med"/>
          </a:ln>
          <a:effectLst/>
        </p:spPr>
      </p:cxnSp>
      <p:sp>
        <p:nvSpPr>
          <p:cNvPr id="24" name="Arc 23">
            <a:extLst>
              <a:ext uri="{FF2B5EF4-FFF2-40B4-BE49-F238E27FC236}">
                <a16:creationId xmlns:a16="http://schemas.microsoft.com/office/drawing/2014/main" id="{AB5DD625-6019-49EB-A93E-DFC7886D2999}"/>
              </a:ext>
            </a:extLst>
          </p:cNvPr>
          <p:cNvSpPr/>
          <p:nvPr/>
        </p:nvSpPr>
        <p:spPr bwMode="auto">
          <a:xfrm>
            <a:off x="1938430" y="3392728"/>
            <a:ext cx="5452424" cy="2563935"/>
          </a:xfrm>
          <a:prstGeom prst="arc">
            <a:avLst>
              <a:gd name="adj1" fmla="val 21597160"/>
              <a:gd name="adj2" fmla="val 10798261"/>
            </a:avLst>
          </a:prstGeom>
          <a:no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9" name="Straight Connector 28">
            <a:extLst>
              <a:ext uri="{FF2B5EF4-FFF2-40B4-BE49-F238E27FC236}">
                <a16:creationId xmlns:a16="http://schemas.microsoft.com/office/drawing/2014/main" id="{BA2306CF-C1F9-4B6B-918F-9ADED98B052C}"/>
              </a:ext>
            </a:extLst>
          </p:cNvPr>
          <p:cNvCxnSpPr/>
          <p:nvPr/>
        </p:nvCxnSpPr>
        <p:spPr bwMode="auto">
          <a:xfrm>
            <a:off x="3936339" y="3640183"/>
            <a:ext cx="1433560" cy="0"/>
          </a:xfrm>
          <a:prstGeom prst="line">
            <a:avLst/>
          </a:prstGeom>
          <a:noFill/>
          <a:ln w="76200" cap="flat" cmpd="sng" algn="ctr">
            <a:solidFill>
              <a:schemeClr val="accent2"/>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0BB7908C-95F3-4D3C-AF02-3EB101E16F7A}"/>
              </a:ext>
            </a:extLst>
          </p:cNvPr>
          <p:cNvCxnSpPr>
            <a:cxnSpLocks/>
          </p:cNvCxnSpPr>
          <p:nvPr/>
        </p:nvCxnSpPr>
        <p:spPr bwMode="auto">
          <a:xfrm>
            <a:off x="3936339" y="3640183"/>
            <a:ext cx="722747" cy="1056988"/>
          </a:xfrm>
          <a:prstGeom prst="line">
            <a:avLst/>
          </a:prstGeom>
          <a:noFill/>
          <a:ln w="76200" cap="flat" cmpd="sng" algn="ctr">
            <a:solidFill>
              <a:schemeClr val="accent2"/>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4887FDD0-6DB8-4621-A599-50D17A8E2AF3}"/>
              </a:ext>
            </a:extLst>
          </p:cNvPr>
          <p:cNvCxnSpPr>
            <a:cxnSpLocks/>
          </p:cNvCxnSpPr>
          <p:nvPr/>
        </p:nvCxnSpPr>
        <p:spPr bwMode="auto">
          <a:xfrm flipH="1">
            <a:off x="4659086" y="3640183"/>
            <a:ext cx="710813" cy="1056988"/>
          </a:xfrm>
          <a:prstGeom prst="line">
            <a:avLst/>
          </a:prstGeom>
          <a:noFill/>
          <a:ln w="76200" cap="flat" cmpd="sng" algn="ctr">
            <a:solidFill>
              <a:schemeClr val="accent2"/>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64A38F4C-1E1D-47B1-85D0-642D977AF75E}"/>
              </a:ext>
            </a:extLst>
          </p:cNvPr>
          <p:cNvCxnSpPr>
            <a:cxnSpLocks/>
          </p:cNvCxnSpPr>
          <p:nvPr/>
        </p:nvCxnSpPr>
        <p:spPr bwMode="auto">
          <a:xfrm>
            <a:off x="4659086" y="4697171"/>
            <a:ext cx="2731768" cy="0"/>
          </a:xfrm>
          <a:prstGeom prst="line">
            <a:avLst/>
          </a:prstGeom>
          <a:noFill/>
          <a:ln w="38100" cap="flat" cmpd="sng" algn="ctr">
            <a:solidFill>
              <a:schemeClr val="tx1"/>
            </a:solidFill>
            <a:prstDash val="solid"/>
            <a:round/>
            <a:headEnd type="none" w="med" len="med"/>
            <a:tailEnd type="none" w="med" len="med"/>
          </a:ln>
          <a:effectLst/>
        </p:spPr>
      </p:cxnSp>
      <p:sp>
        <p:nvSpPr>
          <p:cNvPr id="19" name="TextBox 18">
            <a:extLst>
              <a:ext uri="{FF2B5EF4-FFF2-40B4-BE49-F238E27FC236}">
                <a16:creationId xmlns:a16="http://schemas.microsoft.com/office/drawing/2014/main" id="{CDE60BD8-838B-49DD-9749-37B0F51DBB57}"/>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grpSp>
        <p:nvGrpSpPr>
          <p:cNvPr id="20" name="Group 19">
            <a:extLst>
              <a:ext uri="{FF2B5EF4-FFF2-40B4-BE49-F238E27FC236}">
                <a16:creationId xmlns:a16="http://schemas.microsoft.com/office/drawing/2014/main" id="{90CAA9C9-B8CA-4DA4-AE13-471D1A396F61}"/>
              </a:ext>
            </a:extLst>
          </p:cNvPr>
          <p:cNvGrpSpPr/>
          <p:nvPr/>
        </p:nvGrpSpPr>
        <p:grpSpPr>
          <a:xfrm>
            <a:off x="3617277" y="1747474"/>
            <a:ext cx="636270" cy="585435"/>
            <a:chOff x="3617277" y="1747474"/>
            <a:chExt cx="636270" cy="585435"/>
          </a:xfrm>
          <a:solidFill>
            <a:srgbClr val="00B0F0"/>
          </a:solidFill>
        </p:grpSpPr>
        <p:sp>
          <p:nvSpPr>
            <p:cNvPr id="21" name="Rectangle 20">
              <a:extLst>
                <a:ext uri="{FF2B5EF4-FFF2-40B4-BE49-F238E27FC236}">
                  <a16:creationId xmlns:a16="http://schemas.microsoft.com/office/drawing/2014/main" id="{5F0CE263-CAB8-461F-90CF-7BCF5B8B9C7C}"/>
                </a:ext>
              </a:extLst>
            </p:cNvPr>
            <p:cNvSpPr/>
            <p:nvPr/>
          </p:nvSpPr>
          <p:spPr bwMode="auto">
            <a:xfrm>
              <a:off x="3617277" y="1994929"/>
              <a:ext cx="636270" cy="337980"/>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2" name="Straight Connector 21">
              <a:extLst>
                <a:ext uri="{FF2B5EF4-FFF2-40B4-BE49-F238E27FC236}">
                  <a16:creationId xmlns:a16="http://schemas.microsoft.com/office/drawing/2014/main" id="{D4408082-3E95-4A2F-BCC0-EFEB7253D80E}"/>
                </a:ext>
              </a:extLst>
            </p:cNvPr>
            <p:cNvCxnSpPr>
              <a:stCxn id="21" idx="1"/>
            </p:cNvCxnSpPr>
            <p:nvPr/>
          </p:nvCxnSpPr>
          <p:spPr bwMode="auto">
            <a:xfrm flipV="1">
              <a:off x="3617277" y="1747474"/>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70F7A35E-9120-4839-830D-B9EC60B2CBE8}"/>
                </a:ext>
              </a:extLst>
            </p:cNvPr>
            <p:cNvCxnSpPr/>
            <p:nvPr/>
          </p:nvCxnSpPr>
          <p:spPr bwMode="auto">
            <a:xfrm flipV="1">
              <a:off x="4253547" y="1747474"/>
              <a:ext cx="0" cy="416445"/>
            </a:xfrm>
            <a:prstGeom prst="line">
              <a:avLst/>
            </a:prstGeom>
            <a:grpFill/>
            <a:ln w="19050" cap="flat" cmpd="sng" algn="ctr">
              <a:solidFill>
                <a:schemeClr val="tx1"/>
              </a:solidFill>
              <a:prstDash val="solid"/>
              <a:round/>
              <a:headEnd type="none" w="med" len="med"/>
              <a:tailEnd type="none" w="med" len="med"/>
            </a:ln>
            <a:effectLst/>
          </p:spPr>
        </p:cxnSp>
      </p:grpSp>
      <p:grpSp>
        <p:nvGrpSpPr>
          <p:cNvPr id="26" name="Group 25">
            <a:extLst>
              <a:ext uri="{FF2B5EF4-FFF2-40B4-BE49-F238E27FC236}">
                <a16:creationId xmlns:a16="http://schemas.microsoft.com/office/drawing/2014/main" id="{96293650-6EE8-453F-87B7-5A885F9BB96C}"/>
              </a:ext>
            </a:extLst>
          </p:cNvPr>
          <p:cNvGrpSpPr/>
          <p:nvPr/>
        </p:nvGrpSpPr>
        <p:grpSpPr>
          <a:xfrm>
            <a:off x="5060776" y="1736065"/>
            <a:ext cx="637315" cy="585432"/>
            <a:chOff x="5060776" y="1736065"/>
            <a:chExt cx="637315" cy="585432"/>
          </a:xfrm>
          <a:solidFill>
            <a:srgbClr val="00B0F0"/>
          </a:solidFill>
        </p:grpSpPr>
        <p:sp>
          <p:nvSpPr>
            <p:cNvPr id="27" name="Rectangle 26">
              <a:extLst>
                <a:ext uri="{FF2B5EF4-FFF2-40B4-BE49-F238E27FC236}">
                  <a16:creationId xmlns:a16="http://schemas.microsoft.com/office/drawing/2014/main" id="{F57D69BC-DBE2-4F66-BC3F-8A052A9D2BB2}"/>
                </a:ext>
              </a:extLst>
            </p:cNvPr>
            <p:cNvSpPr/>
            <p:nvPr/>
          </p:nvSpPr>
          <p:spPr bwMode="auto">
            <a:xfrm>
              <a:off x="5061821" y="1994929"/>
              <a:ext cx="636270" cy="326568"/>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8" name="Straight Connector 27">
              <a:extLst>
                <a:ext uri="{FF2B5EF4-FFF2-40B4-BE49-F238E27FC236}">
                  <a16:creationId xmlns:a16="http://schemas.microsoft.com/office/drawing/2014/main" id="{E761120F-54EA-49FA-989D-9BF0C2B5C1A8}"/>
                </a:ext>
              </a:extLst>
            </p:cNvPr>
            <p:cNvCxnSpPr/>
            <p:nvPr/>
          </p:nvCxnSpPr>
          <p:spPr bwMode="auto">
            <a:xfrm flipV="1">
              <a:off x="5060776" y="1736065"/>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F31A09A-61E1-444C-A909-B85522CE02C3}"/>
                </a:ext>
              </a:extLst>
            </p:cNvPr>
            <p:cNvCxnSpPr/>
            <p:nvPr/>
          </p:nvCxnSpPr>
          <p:spPr bwMode="auto">
            <a:xfrm flipV="1">
              <a:off x="5698091" y="1736065"/>
              <a:ext cx="0" cy="416445"/>
            </a:xfrm>
            <a:prstGeom prst="line">
              <a:avLst/>
            </a:prstGeom>
            <a:grpFill/>
            <a:ln w="1905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3404274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CEEE-500E-4C50-97B0-EBD21D027CEE}"/>
              </a:ext>
            </a:extLst>
          </p:cNvPr>
          <p:cNvSpPr>
            <a:spLocks noGrp="1"/>
          </p:cNvSpPr>
          <p:nvPr>
            <p:ph type="title"/>
          </p:nvPr>
        </p:nvSpPr>
        <p:spPr/>
        <p:txBody>
          <a:bodyPr/>
          <a:lstStyle/>
          <a:p>
            <a:r>
              <a:rPr lang="en-US" dirty="0"/>
              <a:t>Existing Retrofit Selection Techniques</a:t>
            </a:r>
          </a:p>
        </p:txBody>
      </p:sp>
      <p:sp>
        <p:nvSpPr>
          <p:cNvPr id="3" name="Content Placeholder 2">
            <a:extLst>
              <a:ext uri="{FF2B5EF4-FFF2-40B4-BE49-F238E27FC236}">
                <a16:creationId xmlns:a16="http://schemas.microsoft.com/office/drawing/2014/main" id="{0CFA700B-5F9F-4E48-A651-8D8092292DA7}"/>
              </a:ext>
            </a:extLst>
          </p:cNvPr>
          <p:cNvSpPr>
            <a:spLocks noGrp="1"/>
          </p:cNvSpPr>
          <p:nvPr>
            <p:ph idx="1"/>
          </p:nvPr>
        </p:nvSpPr>
        <p:spPr/>
        <p:txBody>
          <a:bodyPr/>
          <a:lstStyle/>
          <a:p>
            <a:r>
              <a:rPr lang="en-US" dirty="0"/>
              <a:t>Optimization/Enumeration (e.g. Fan et al. 2010, Romero et al. 2016)</a:t>
            </a:r>
          </a:p>
        </p:txBody>
      </p:sp>
      <p:cxnSp>
        <p:nvCxnSpPr>
          <p:cNvPr id="14" name="Straight Connector 13">
            <a:extLst>
              <a:ext uri="{FF2B5EF4-FFF2-40B4-BE49-F238E27FC236}">
                <a16:creationId xmlns:a16="http://schemas.microsoft.com/office/drawing/2014/main" id="{990E0CF1-64FC-4C88-8667-D415FBBA5C06}"/>
              </a:ext>
            </a:extLst>
          </p:cNvPr>
          <p:cNvCxnSpPr>
            <a:cxnSpLocks/>
          </p:cNvCxnSpPr>
          <p:nvPr/>
        </p:nvCxnSpPr>
        <p:spPr bwMode="auto">
          <a:xfrm>
            <a:off x="5369899" y="2321498"/>
            <a:ext cx="0" cy="1318685"/>
          </a:xfrm>
          <a:prstGeom prst="line">
            <a:avLst/>
          </a:prstGeom>
          <a:noFill/>
          <a:ln w="76200" cap="flat" cmpd="sng" algn="ctr">
            <a:solidFill>
              <a:schemeClr val="accent2"/>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5014FC52-12B3-4EEC-BB1A-9F913CDDFFCE}"/>
              </a:ext>
            </a:extLst>
          </p:cNvPr>
          <p:cNvCxnSpPr>
            <a:cxnSpLocks/>
          </p:cNvCxnSpPr>
          <p:nvPr/>
        </p:nvCxnSpPr>
        <p:spPr bwMode="auto">
          <a:xfrm flipH="1">
            <a:off x="3936339" y="2321498"/>
            <a:ext cx="8710" cy="1318685"/>
          </a:xfrm>
          <a:prstGeom prst="line">
            <a:avLst/>
          </a:prstGeom>
          <a:noFill/>
          <a:ln w="76200" cap="flat" cmpd="sng" algn="ctr">
            <a:solidFill>
              <a:schemeClr val="accent2"/>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0D05B7D4-1FEB-4E3D-B997-A2A83A2EF280}"/>
              </a:ext>
            </a:extLst>
          </p:cNvPr>
          <p:cNvCxnSpPr>
            <a:cxnSpLocks/>
          </p:cNvCxnSpPr>
          <p:nvPr/>
        </p:nvCxnSpPr>
        <p:spPr bwMode="auto">
          <a:xfrm>
            <a:off x="1927318" y="4697171"/>
            <a:ext cx="2731768" cy="0"/>
          </a:xfrm>
          <a:prstGeom prst="line">
            <a:avLst/>
          </a:prstGeom>
          <a:noFill/>
          <a:ln w="38100" cap="flat" cmpd="sng" algn="ctr">
            <a:solidFill>
              <a:schemeClr val="tx1"/>
            </a:solidFill>
            <a:prstDash val="solid"/>
            <a:round/>
            <a:headEnd type="none" w="med" len="med"/>
            <a:tailEnd type="none" w="med" len="med"/>
          </a:ln>
          <a:effectLst/>
        </p:spPr>
      </p:cxnSp>
      <p:sp>
        <p:nvSpPr>
          <p:cNvPr id="24" name="Arc 23">
            <a:extLst>
              <a:ext uri="{FF2B5EF4-FFF2-40B4-BE49-F238E27FC236}">
                <a16:creationId xmlns:a16="http://schemas.microsoft.com/office/drawing/2014/main" id="{AB5DD625-6019-49EB-A93E-DFC7886D2999}"/>
              </a:ext>
            </a:extLst>
          </p:cNvPr>
          <p:cNvSpPr/>
          <p:nvPr/>
        </p:nvSpPr>
        <p:spPr bwMode="auto">
          <a:xfrm>
            <a:off x="1938430" y="3392728"/>
            <a:ext cx="5452424" cy="2563935"/>
          </a:xfrm>
          <a:prstGeom prst="arc">
            <a:avLst>
              <a:gd name="adj1" fmla="val 21597160"/>
              <a:gd name="adj2" fmla="val 10798261"/>
            </a:avLst>
          </a:prstGeom>
          <a:noFill/>
          <a:ln w="76200" cap="flat" cmpd="sng" algn="ctr">
            <a:solidFill>
              <a:schemeClr val="accent2"/>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9" name="Straight Connector 28">
            <a:extLst>
              <a:ext uri="{FF2B5EF4-FFF2-40B4-BE49-F238E27FC236}">
                <a16:creationId xmlns:a16="http://schemas.microsoft.com/office/drawing/2014/main" id="{BA2306CF-C1F9-4B6B-918F-9ADED98B052C}"/>
              </a:ext>
            </a:extLst>
          </p:cNvPr>
          <p:cNvCxnSpPr/>
          <p:nvPr/>
        </p:nvCxnSpPr>
        <p:spPr bwMode="auto">
          <a:xfrm>
            <a:off x="3936339" y="3640183"/>
            <a:ext cx="1433560" cy="0"/>
          </a:xfrm>
          <a:prstGeom prst="line">
            <a:avLst/>
          </a:prstGeom>
          <a:noFill/>
          <a:ln w="38100"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0BB7908C-95F3-4D3C-AF02-3EB101E16F7A}"/>
              </a:ext>
            </a:extLst>
          </p:cNvPr>
          <p:cNvCxnSpPr>
            <a:cxnSpLocks/>
          </p:cNvCxnSpPr>
          <p:nvPr/>
        </p:nvCxnSpPr>
        <p:spPr bwMode="auto">
          <a:xfrm>
            <a:off x="3936339" y="3640183"/>
            <a:ext cx="722747" cy="1056988"/>
          </a:xfrm>
          <a:prstGeom prst="line">
            <a:avLst/>
          </a:prstGeom>
          <a:noFill/>
          <a:ln w="38100"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4887FDD0-6DB8-4621-A599-50D17A8E2AF3}"/>
              </a:ext>
            </a:extLst>
          </p:cNvPr>
          <p:cNvCxnSpPr>
            <a:cxnSpLocks/>
          </p:cNvCxnSpPr>
          <p:nvPr/>
        </p:nvCxnSpPr>
        <p:spPr bwMode="auto">
          <a:xfrm flipH="1">
            <a:off x="4659086" y="3640183"/>
            <a:ext cx="710813" cy="1056988"/>
          </a:xfrm>
          <a:prstGeom prst="line">
            <a:avLst/>
          </a:prstGeom>
          <a:noFill/>
          <a:ln w="38100"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64A38F4C-1E1D-47B1-85D0-642D977AF75E}"/>
              </a:ext>
            </a:extLst>
          </p:cNvPr>
          <p:cNvCxnSpPr>
            <a:cxnSpLocks/>
          </p:cNvCxnSpPr>
          <p:nvPr/>
        </p:nvCxnSpPr>
        <p:spPr bwMode="auto">
          <a:xfrm>
            <a:off x="4659086" y="4697171"/>
            <a:ext cx="2731768" cy="0"/>
          </a:xfrm>
          <a:prstGeom prst="line">
            <a:avLst/>
          </a:prstGeom>
          <a:noFill/>
          <a:ln w="38100" cap="flat" cmpd="sng" algn="ctr">
            <a:solidFill>
              <a:schemeClr val="tx1"/>
            </a:solidFill>
            <a:prstDash val="solid"/>
            <a:round/>
            <a:headEnd type="none" w="med" len="med"/>
            <a:tailEnd type="none" w="med" len="med"/>
          </a:ln>
          <a:effectLst/>
        </p:spPr>
      </p:cxnSp>
      <p:sp>
        <p:nvSpPr>
          <p:cNvPr id="19" name="TextBox 18">
            <a:extLst>
              <a:ext uri="{FF2B5EF4-FFF2-40B4-BE49-F238E27FC236}">
                <a16:creationId xmlns:a16="http://schemas.microsoft.com/office/drawing/2014/main" id="{16F41F3A-7EB7-46BE-9A1F-3C5C64106BB6}"/>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grpSp>
        <p:nvGrpSpPr>
          <p:cNvPr id="20" name="Group 19">
            <a:extLst>
              <a:ext uri="{FF2B5EF4-FFF2-40B4-BE49-F238E27FC236}">
                <a16:creationId xmlns:a16="http://schemas.microsoft.com/office/drawing/2014/main" id="{264518EC-EF2C-4AAF-8C17-1EAF916249FC}"/>
              </a:ext>
            </a:extLst>
          </p:cNvPr>
          <p:cNvGrpSpPr/>
          <p:nvPr/>
        </p:nvGrpSpPr>
        <p:grpSpPr>
          <a:xfrm>
            <a:off x="3617277" y="1747474"/>
            <a:ext cx="636270" cy="585435"/>
            <a:chOff x="3617277" y="1747474"/>
            <a:chExt cx="636270" cy="585435"/>
          </a:xfrm>
          <a:solidFill>
            <a:srgbClr val="00B0F0"/>
          </a:solidFill>
        </p:grpSpPr>
        <p:sp>
          <p:nvSpPr>
            <p:cNvPr id="21" name="Rectangle 20">
              <a:extLst>
                <a:ext uri="{FF2B5EF4-FFF2-40B4-BE49-F238E27FC236}">
                  <a16:creationId xmlns:a16="http://schemas.microsoft.com/office/drawing/2014/main" id="{FB8BB568-1238-4548-B39B-7718511C9815}"/>
                </a:ext>
              </a:extLst>
            </p:cNvPr>
            <p:cNvSpPr/>
            <p:nvPr/>
          </p:nvSpPr>
          <p:spPr bwMode="auto">
            <a:xfrm>
              <a:off x="3617277" y="1994929"/>
              <a:ext cx="636270" cy="337980"/>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2" name="Straight Connector 21">
              <a:extLst>
                <a:ext uri="{FF2B5EF4-FFF2-40B4-BE49-F238E27FC236}">
                  <a16:creationId xmlns:a16="http://schemas.microsoft.com/office/drawing/2014/main" id="{FD848DA8-A724-48EC-AD0E-739EF254E78D}"/>
                </a:ext>
              </a:extLst>
            </p:cNvPr>
            <p:cNvCxnSpPr>
              <a:stCxn id="21" idx="1"/>
            </p:cNvCxnSpPr>
            <p:nvPr/>
          </p:nvCxnSpPr>
          <p:spPr bwMode="auto">
            <a:xfrm flipV="1">
              <a:off x="3617277" y="1747474"/>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0F3A8ACE-2C34-4B97-BCEF-3688DE18322B}"/>
                </a:ext>
              </a:extLst>
            </p:cNvPr>
            <p:cNvCxnSpPr/>
            <p:nvPr/>
          </p:nvCxnSpPr>
          <p:spPr bwMode="auto">
            <a:xfrm flipV="1">
              <a:off x="4253547" y="1747474"/>
              <a:ext cx="0" cy="416445"/>
            </a:xfrm>
            <a:prstGeom prst="line">
              <a:avLst/>
            </a:prstGeom>
            <a:grpFill/>
            <a:ln w="19050" cap="flat" cmpd="sng" algn="ctr">
              <a:solidFill>
                <a:schemeClr val="tx1"/>
              </a:solidFill>
              <a:prstDash val="solid"/>
              <a:round/>
              <a:headEnd type="none" w="med" len="med"/>
              <a:tailEnd type="none" w="med" len="med"/>
            </a:ln>
            <a:effectLst/>
          </p:spPr>
        </p:cxnSp>
      </p:grpSp>
      <p:grpSp>
        <p:nvGrpSpPr>
          <p:cNvPr id="26" name="Group 25">
            <a:extLst>
              <a:ext uri="{FF2B5EF4-FFF2-40B4-BE49-F238E27FC236}">
                <a16:creationId xmlns:a16="http://schemas.microsoft.com/office/drawing/2014/main" id="{73A67236-6C79-4823-A95F-5A482BF86580}"/>
              </a:ext>
            </a:extLst>
          </p:cNvPr>
          <p:cNvGrpSpPr/>
          <p:nvPr/>
        </p:nvGrpSpPr>
        <p:grpSpPr>
          <a:xfrm>
            <a:off x="5060776" y="1736065"/>
            <a:ext cx="637315" cy="585432"/>
            <a:chOff x="5060776" y="1736065"/>
            <a:chExt cx="637315" cy="585432"/>
          </a:xfrm>
          <a:solidFill>
            <a:srgbClr val="00B0F0"/>
          </a:solidFill>
        </p:grpSpPr>
        <p:sp>
          <p:nvSpPr>
            <p:cNvPr id="27" name="Rectangle 26">
              <a:extLst>
                <a:ext uri="{FF2B5EF4-FFF2-40B4-BE49-F238E27FC236}">
                  <a16:creationId xmlns:a16="http://schemas.microsoft.com/office/drawing/2014/main" id="{27B29D5D-E392-4A3F-87C6-5247A1724A84}"/>
                </a:ext>
              </a:extLst>
            </p:cNvPr>
            <p:cNvSpPr/>
            <p:nvPr/>
          </p:nvSpPr>
          <p:spPr bwMode="auto">
            <a:xfrm>
              <a:off x="5061821" y="1994929"/>
              <a:ext cx="636270" cy="326568"/>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8" name="Straight Connector 27">
              <a:extLst>
                <a:ext uri="{FF2B5EF4-FFF2-40B4-BE49-F238E27FC236}">
                  <a16:creationId xmlns:a16="http://schemas.microsoft.com/office/drawing/2014/main" id="{3A109D5B-D842-4CEF-B55D-27F52B7FAC6E}"/>
                </a:ext>
              </a:extLst>
            </p:cNvPr>
            <p:cNvCxnSpPr/>
            <p:nvPr/>
          </p:nvCxnSpPr>
          <p:spPr bwMode="auto">
            <a:xfrm flipV="1">
              <a:off x="5060776" y="1736065"/>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A33B18CD-1532-4B1F-9EE0-B5A5504AF37A}"/>
                </a:ext>
              </a:extLst>
            </p:cNvPr>
            <p:cNvCxnSpPr/>
            <p:nvPr/>
          </p:nvCxnSpPr>
          <p:spPr bwMode="auto">
            <a:xfrm flipV="1">
              <a:off x="5698091" y="1736065"/>
              <a:ext cx="0" cy="416445"/>
            </a:xfrm>
            <a:prstGeom prst="line">
              <a:avLst/>
            </a:prstGeom>
            <a:grpFill/>
            <a:ln w="1905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1674187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CEEE-500E-4C50-97B0-EBD21D027CEE}"/>
              </a:ext>
            </a:extLst>
          </p:cNvPr>
          <p:cNvSpPr>
            <a:spLocks noGrp="1"/>
          </p:cNvSpPr>
          <p:nvPr>
            <p:ph type="title"/>
          </p:nvPr>
        </p:nvSpPr>
        <p:spPr/>
        <p:txBody>
          <a:bodyPr/>
          <a:lstStyle/>
          <a:p>
            <a:r>
              <a:rPr lang="en-US" dirty="0"/>
              <a:t>Existing Retrofit Selection Techniques</a:t>
            </a:r>
          </a:p>
        </p:txBody>
      </p:sp>
      <p:sp>
        <p:nvSpPr>
          <p:cNvPr id="3" name="Content Placeholder 2">
            <a:extLst>
              <a:ext uri="{FF2B5EF4-FFF2-40B4-BE49-F238E27FC236}">
                <a16:creationId xmlns:a16="http://schemas.microsoft.com/office/drawing/2014/main" id="{0CFA700B-5F9F-4E48-A651-8D8092292DA7}"/>
              </a:ext>
            </a:extLst>
          </p:cNvPr>
          <p:cNvSpPr>
            <a:spLocks noGrp="1"/>
          </p:cNvSpPr>
          <p:nvPr>
            <p:ph idx="1"/>
          </p:nvPr>
        </p:nvSpPr>
        <p:spPr/>
        <p:txBody>
          <a:bodyPr/>
          <a:lstStyle/>
          <a:p>
            <a:r>
              <a:rPr lang="en-US" dirty="0"/>
              <a:t>Optimization/Enumeration (e.g. Fan et al. 2010, Romero et al. 2016)</a:t>
            </a:r>
          </a:p>
        </p:txBody>
      </p:sp>
      <p:pic>
        <p:nvPicPr>
          <p:cNvPr id="5" name="Picture 4">
            <a:extLst>
              <a:ext uri="{FF2B5EF4-FFF2-40B4-BE49-F238E27FC236}">
                <a16:creationId xmlns:a16="http://schemas.microsoft.com/office/drawing/2014/main" id="{2F4A89AA-359D-4932-A8C6-3077C63C8DD9}"/>
              </a:ext>
            </a:extLst>
          </p:cNvPr>
          <p:cNvPicPr>
            <a:picLocks noChangeAspect="1"/>
          </p:cNvPicPr>
          <p:nvPr/>
        </p:nvPicPr>
        <p:blipFill rotWithShape="1">
          <a:blip r:embed="rId3">
            <a:extLst>
              <a:ext uri="{28A0092B-C50C-407E-A947-70E740481C1C}">
                <a14:useLocalDpi xmlns:a14="http://schemas.microsoft.com/office/drawing/2010/main" val="0"/>
              </a:ext>
            </a:extLst>
          </a:blip>
          <a:srcRect t="1429"/>
          <a:stretch/>
        </p:blipFill>
        <p:spPr>
          <a:xfrm>
            <a:off x="1310579" y="1554480"/>
            <a:ext cx="6522842" cy="5376672"/>
          </a:xfrm>
          <a:prstGeom prst="rect">
            <a:avLst/>
          </a:prstGeom>
        </p:spPr>
      </p:pic>
      <p:sp>
        <p:nvSpPr>
          <p:cNvPr id="7" name="TextBox 6">
            <a:extLst>
              <a:ext uri="{FF2B5EF4-FFF2-40B4-BE49-F238E27FC236}">
                <a16:creationId xmlns:a16="http://schemas.microsoft.com/office/drawing/2014/main" id="{BDBFB4E6-474D-4D36-B325-8958FECBFA44}"/>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spTree>
    <p:extLst>
      <p:ext uri="{BB962C8B-B14F-4D97-AF65-F5344CB8AC3E}">
        <p14:creationId xmlns:p14="http://schemas.microsoft.com/office/powerpoint/2010/main" val="3791116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CEEE-500E-4C50-97B0-EBD21D027CEE}"/>
              </a:ext>
            </a:extLst>
          </p:cNvPr>
          <p:cNvSpPr>
            <a:spLocks noGrp="1"/>
          </p:cNvSpPr>
          <p:nvPr>
            <p:ph type="title"/>
          </p:nvPr>
        </p:nvSpPr>
        <p:spPr/>
        <p:txBody>
          <a:bodyPr/>
          <a:lstStyle/>
          <a:p>
            <a:r>
              <a:rPr lang="en-US" dirty="0"/>
              <a:t>Existing Retrofit Selection Techniques</a:t>
            </a:r>
          </a:p>
        </p:txBody>
      </p:sp>
      <p:sp>
        <p:nvSpPr>
          <p:cNvPr id="3" name="Content Placeholder 2">
            <a:extLst>
              <a:ext uri="{FF2B5EF4-FFF2-40B4-BE49-F238E27FC236}">
                <a16:creationId xmlns:a16="http://schemas.microsoft.com/office/drawing/2014/main" id="{0CFA700B-5F9F-4E48-A651-8D8092292DA7}"/>
              </a:ext>
            </a:extLst>
          </p:cNvPr>
          <p:cNvSpPr>
            <a:spLocks noGrp="1"/>
          </p:cNvSpPr>
          <p:nvPr>
            <p:ph idx="1"/>
          </p:nvPr>
        </p:nvSpPr>
        <p:spPr/>
        <p:txBody>
          <a:bodyPr/>
          <a:lstStyle/>
          <a:p>
            <a:r>
              <a:rPr lang="en-US" dirty="0"/>
              <a:t>Optimization/Enumeration (e.g. Fan et al. 2010, Romero et al. 2016)</a:t>
            </a:r>
          </a:p>
        </p:txBody>
      </p:sp>
      <p:pic>
        <p:nvPicPr>
          <p:cNvPr id="9" name="Picture 8">
            <a:extLst>
              <a:ext uri="{FF2B5EF4-FFF2-40B4-BE49-F238E27FC236}">
                <a16:creationId xmlns:a16="http://schemas.microsoft.com/office/drawing/2014/main" id="{65E72C3C-702F-406B-A5B7-E5A15A95C24F}"/>
              </a:ext>
            </a:extLst>
          </p:cNvPr>
          <p:cNvPicPr>
            <a:picLocks noChangeAspect="1"/>
          </p:cNvPicPr>
          <p:nvPr/>
        </p:nvPicPr>
        <p:blipFill rotWithShape="1">
          <a:blip r:embed="rId3">
            <a:extLst>
              <a:ext uri="{28A0092B-C50C-407E-A947-70E740481C1C}">
                <a14:useLocalDpi xmlns:a14="http://schemas.microsoft.com/office/drawing/2010/main" val="0"/>
              </a:ext>
            </a:extLst>
          </a:blip>
          <a:srcRect t="1269" b="-1"/>
          <a:stretch/>
        </p:blipFill>
        <p:spPr>
          <a:xfrm>
            <a:off x="1312164" y="1554480"/>
            <a:ext cx="6519672" cy="5376672"/>
          </a:xfrm>
          <a:prstGeom prst="rect">
            <a:avLst/>
          </a:prstGeom>
        </p:spPr>
      </p:pic>
      <p:sp>
        <p:nvSpPr>
          <p:cNvPr id="10" name="TextBox 9">
            <a:extLst>
              <a:ext uri="{FF2B5EF4-FFF2-40B4-BE49-F238E27FC236}">
                <a16:creationId xmlns:a16="http://schemas.microsoft.com/office/drawing/2014/main" id="{FB179921-DA00-4157-8FD8-8B8D27B118D5}"/>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spTree>
    <p:extLst>
      <p:ext uri="{BB962C8B-B14F-4D97-AF65-F5344CB8AC3E}">
        <p14:creationId xmlns:p14="http://schemas.microsoft.com/office/powerpoint/2010/main" val="1222872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BF4F-1F85-4CE3-BA75-031049CB7811}"/>
              </a:ext>
            </a:extLst>
          </p:cNvPr>
          <p:cNvSpPr>
            <a:spLocks noGrp="1"/>
          </p:cNvSpPr>
          <p:nvPr>
            <p:ph type="title"/>
          </p:nvPr>
        </p:nvSpPr>
        <p:spPr/>
        <p:txBody>
          <a:bodyPr/>
          <a:lstStyle/>
          <a:p>
            <a:r>
              <a:rPr lang="en-US" dirty="0"/>
              <a:t>Probabilistic Analysis</a:t>
            </a:r>
          </a:p>
        </p:txBody>
      </p:sp>
      <p:sp>
        <p:nvSpPr>
          <p:cNvPr id="3" name="Content Placeholder 2">
            <a:extLst>
              <a:ext uri="{FF2B5EF4-FFF2-40B4-BE49-F238E27FC236}">
                <a16:creationId xmlns:a16="http://schemas.microsoft.com/office/drawing/2014/main" id="{FB82075F-7550-4E7E-A306-C5A12256491D}"/>
              </a:ext>
            </a:extLst>
          </p:cNvPr>
          <p:cNvSpPr>
            <a:spLocks noGrp="1"/>
          </p:cNvSpPr>
          <p:nvPr>
            <p:ph idx="1"/>
          </p:nvPr>
        </p:nvSpPr>
        <p:spPr/>
        <p:txBody>
          <a:bodyPr/>
          <a:lstStyle/>
          <a:p>
            <a:endParaRPr lang="en-US" dirty="0"/>
          </a:p>
        </p:txBody>
      </p:sp>
      <p:grpSp>
        <p:nvGrpSpPr>
          <p:cNvPr id="24" name="Group 23">
            <a:extLst>
              <a:ext uri="{FF2B5EF4-FFF2-40B4-BE49-F238E27FC236}">
                <a16:creationId xmlns:a16="http://schemas.microsoft.com/office/drawing/2014/main" id="{5DF457AA-9E04-4E93-AE37-1FB3B20ADD0B}"/>
              </a:ext>
            </a:extLst>
          </p:cNvPr>
          <p:cNvGrpSpPr>
            <a:grpSpLocks noChangeAspect="1"/>
          </p:cNvGrpSpPr>
          <p:nvPr/>
        </p:nvGrpSpPr>
        <p:grpSpPr>
          <a:xfrm>
            <a:off x="533400" y="1031133"/>
            <a:ext cx="7284720" cy="1652299"/>
            <a:chOff x="533400" y="1031132"/>
            <a:chExt cx="8094133" cy="1835888"/>
          </a:xfrm>
        </p:grpSpPr>
        <p:pic>
          <p:nvPicPr>
            <p:cNvPr id="10" name="Picture 9">
              <a:extLst>
                <a:ext uri="{FF2B5EF4-FFF2-40B4-BE49-F238E27FC236}">
                  <a16:creationId xmlns:a16="http://schemas.microsoft.com/office/drawing/2014/main" id="{87CE48D0-3875-43E8-9991-E7F525B7982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78" t="11212" r="5040" b="10303"/>
            <a:stretch/>
          </p:blipFill>
          <p:spPr>
            <a:xfrm>
              <a:off x="533400" y="1031132"/>
              <a:ext cx="2133600" cy="1835888"/>
            </a:xfrm>
            <a:prstGeom prst="rect">
              <a:avLst/>
            </a:prstGeom>
          </p:spPr>
        </p:pic>
        <p:grpSp>
          <p:nvGrpSpPr>
            <p:cNvPr id="22" name="Group 21">
              <a:extLst>
                <a:ext uri="{FF2B5EF4-FFF2-40B4-BE49-F238E27FC236}">
                  <a16:creationId xmlns:a16="http://schemas.microsoft.com/office/drawing/2014/main" id="{7B3068C0-D353-4356-9EBF-8E0F0D554AEF}"/>
                </a:ext>
              </a:extLst>
            </p:cNvPr>
            <p:cNvGrpSpPr/>
            <p:nvPr/>
          </p:nvGrpSpPr>
          <p:grpSpPr>
            <a:xfrm>
              <a:off x="1027903" y="1031132"/>
              <a:ext cx="7599630" cy="1835888"/>
              <a:chOff x="1027903" y="1031132"/>
              <a:chExt cx="7599630" cy="1835888"/>
            </a:xfrm>
          </p:grpSpPr>
          <p:graphicFrame>
            <p:nvGraphicFramePr>
              <p:cNvPr id="4" name="Object 3">
                <a:extLst>
                  <a:ext uri="{FF2B5EF4-FFF2-40B4-BE49-F238E27FC236}">
                    <a16:creationId xmlns:a16="http://schemas.microsoft.com/office/drawing/2014/main" id="{09360F56-76D8-451B-9DEA-81267275D1F2}"/>
                  </a:ext>
                </a:extLst>
              </p:cNvPr>
              <p:cNvGraphicFramePr>
                <a:graphicFrameLocks noChangeAspect="1"/>
              </p:cNvGraphicFramePr>
              <p:nvPr>
                <p:extLst>
                  <p:ext uri="{D42A27DB-BD31-4B8C-83A1-F6EECF244321}">
                    <p14:modId xmlns:p14="http://schemas.microsoft.com/office/powerpoint/2010/main" val="671314584"/>
                  </p:ext>
                </p:extLst>
              </p:nvPr>
            </p:nvGraphicFramePr>
            <p:xfrm>
              <a:off x="4572000" y="1752600"/>
              <a:ext cx="774700" cy="508000"/>
            </p:xfrm>
            <a:graphic>
              <a:graphicData uri="http://schemas.openxmlformats.org/presentationml/2006/ole">
                <mc:AlternateContent xmlns:mc="http://schemas.openxmlformats.org/markup-compatibility/2006">
                  <mc:Choice xmlns:v="urn:schemas-microsoft-com:vml" Requires="v">
                    <p:oleObj spid="_x0000_s2013" name="Equation" r:id="rId5" imgW="177480" imgH="101520" progId="Equation.DSMT4">
                      <p:embed/>
                    </p:oleObj>
                  </mc:Choice>
                  <mc:Fallback>
                    <p:oleObj name="Equation" r:id="rId5" imgW="177480" imgH="101520" progId="Equation.DSMT4">
                      <p:embed/>
                      <p:pic>
                        <p:nvPicPr>
                          <p:cNvPr id="8" name="Object 7"/>
                          <p:cNvPicPr/>
                          <p:nvPr/>
                        </p:nvPicPr>
                        <p:blipFill>
                          <a:blip r:embed="rId6"/>
                          <a:stretch>
                            <a:fillRect/>
                          </a:stretch>
                        </p:blipFill>
                        <p:spPr>
                          <a:xfrm>
                            <a:off x="4572000" y="1752600"/>
                            <a:ext cx="774700" cy="508000"/>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58A94A94-2898-4C00-8728-21D3583AA89E}"/>
                  </a:ext>
                </a:extLst>
              </p:cNvPr>
              <p:cNvSpPr txBox="1"/>
              <p:nvPr/>
            </p:nvSpPr>
            <p:spPr>
              <a:xfrm>
                <a:off x="5655733" y="1571787"/>
                <a:ext cx="2971800" cy="830997"/>
              </a:xfrm>
              <a:prstGeom prst="rect">
                <a:avLst/>
              </a:prstGeom>
              <a:solidFill>
                <a:schemeClr val="bg1"/>
              </a:solidFill>
            </p:spPr>
            <p:txBody>
              <a:bodyPr wrap="square" rtlCol="0">
                <a:spAutoFit/>
              </a:bodyPr>
              <a:lstStyle/>
              <a:p>
                <a:pPr algn="ctr"/>
                <a:r>
                  <a:rPr lang="en-US" sz="2400" dirty="0">
                    <a:solidFill>
                      <a:schemeClr val="accent2"/>
                    </a:solidFill>
                    <a:latin typeface="+mj-lt"/>
                  </a:rPr>
                  <a:t>Mw 8.05 </a:t>
                </a:r>
                <a:br>
                  <a:rPr lang="en-US" sz="2400" dirty="0">
                    <a:solidFill>
                      <a:schemeClr val="accent2"/>
                    </a:solidFill>
                    <a:latin typeface="+mj-lt"/>
                  </a:rPr>
                </a:br>
                <a:r>
                  <a:rPr lang="en-US" sz="2400" dirty="0">
                    <a:solidFill>
                      <a:schemeClr val="accent2"/>
                    </a:solidFill>
                    <a:latin typeface="+mj-lt"/>
                  </a:rPr>
                  <a:t>North San Andreas</a:t>
                </a:r>
              </a:p>
            </p:txBody>
          </p:sp>
          <p:pic>
            <p:nvPicPr>
              <p:cNvPr id="11" name="Picture 10">
                <a:extLst>
                  <a:ext uri="{FF2B5EF4-FFF2-40B4-BE49-F238E27FC236}">
                    <a16:creationId xmlns:a16="http://schemas.microsoft.com/office/drawing/2014/main" id="{4AF40DF9-D56D-4B4A-B5AF-90B729A0C5E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6174" t="11667" r="4710" b="10000"/>
              <a:stretch/>
            </p:blipFill>
            <p:spPr>
              <a:xfrm>
                <a:off x="1027903" y="1031132"/>
                <a:ext cx="2096297" cy="1835888"/>
              </a:xfrm>
              <a:prstGeom prst="rect">
                <a:avLst/>
              </a:prstGeom>
            </p:spPr>
          </p:pic>
          <p:pic>
            <p:nvPicPr>
              <p:cNvPr id="12" name="Picture 11">
                <a:extLst>
                  <a:ext uri="{FF2B5EF4-FFF2-40B4-BE49-F238E27FC236}">
                    <a16:creationId xmlns:a16="http://schemas.microsoft.com/office/drawing/2014/main" id="{C0FF1A74-6C4E-48EB-8E63-C68C5277E16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6603" t="11667" r="4924" b="10000"/>
              <a:stretch/>
            </p:blipFill>
            <p:spPr>
              <a:xfrm>
                <a:off x="1524000" y="1031132"/>
                <a:ext cx="2076767" cy="1835888"/>
              </a:xfrm>
              <a:prstGeom prst="rect">
                <a:avLst/>
              </a:prstGeom>
            </p:spPr>
          </p:pic>
          <p:pic>
            <p:nvPicPr>
              <p:cNvPr id="13" name="Picture 12">
                <a:extLst>
                  <a:ext uri="{FF2B5EF4-FFF2-40B4-BE49-F238E27FC236}">
                    <a16:creationId xmlns:a16="http://schemas.microsoft.com/office/drawing/2014/main" id="{556EF54F-0F48-4E95-8589-D0D9995D251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6603" t="11666" r="4065" b="10000"/>
              <a:stretch/>
            </p:blipFill>
            <p:spPr>
              <a:xfrm>
                <a:off x="2088193" y="1031132"/>
                <a:ext cx="2102807" cy="1835888"/>
              </a:xfrm>
              <a:prstGeom prst="rect">
                <a:avLst/>
              </a:prstGeom>
            </p:spPr>
          </p:pic>
        </p:grpSp>
      </p:grpSp>
      <p:grpSp>
        <p:nvGrpSpPr>
          <p:cNvPr id="29" name="Group 28">
            <a:extLst>
              <a:ext uri="{FF2B5EF4-FFF2-40B4-BE49-F238E27FC236}">
                <a16:creationId xmlns:a16="http://schemas.microsoft.com/office/drawing/2014/main" id="{C38F2928-1214-4E82-96C1-7491BA0C207E}"/>
              </a:ext>
            </a:extLst>
          </p:cNvPr>
          <p:cNvGrpSpPr/>
          <p:nvPr/>
        </p:nvGrpSpPr>
        <p:grpSpPr>
          <a:xfrm>
            <a:off x="685800" y="2867020"/>
            <a:ext cx="7132320" cy="3764016"/>
            <a:chOff x="685800" y="2867020"/>
            <a:chExt cx="7132320" cy="3764016"/>
          </a:xfrm>
        </p:grpSpPr>
        <p:grpSp>
          <p:nvGrpSpPr>
            <p:cNvPr id="23" name="Group 22">
              <a:extLst>
                <a:ext uri="{FF2B5EF4-FFF2-40B4-BE49-F238E27FC236}">
                  <a16:creationId xmlns:a16="http://schemas.microsoft.com/office/drawing/2014/main" id="{4549A11E-35F6-4574-9FC7-3E852A8A690A}"/>
                </a:ext>
              </a:extLst>
            </p:cNvPr>
            <p:cNvGrpSpPr>
              <a:grpSpLocks noChangeAspect="1"/>
            </p:cNvGrpSpPr>
            <p:nvPr/>
          </p:nvGrpSpPr>
          <p:grpSpPr>
            <a:xfrm>
              <a:off x="685800" y="2867020"/>
              <a:ext cx="7132320" cy="3464013"/>
              <a:chOff x="685800" y="2867020"/>
              <a:chExt cx="7924800" cy="3848903"/>
            </a:xfrm>
          </p:grpSpPr>
          <p:graphicFrame>
            <p:nvGraphicFramePr>
              <p:cNvPr id="6" name="Object 5">
                <a:extLst>
                  <a:ext uri="{FF2B5EF4-FFF2-40B4-BE49-F238E27FC236}">
                    <a16:creationId xmlns:a16="http://schemas.microsoft.com/office/drawing/2014/main" id="{7070A551-DF81-4893-9E3C-F9C874780378}"/>
                  </a:ext>
                </a:extLst>
              </p:cNvPr>
              <p:cNvGraphicFramePr>
                <a:graphicFrameLocks noChangeAspect="1"/>
              </p:cNvGraphicFramePr>
              <p:nvPr>
                <p:extLst>
                  <p:ext uri="{D42A27DB-BD31-4B8C-83A1-F6EECF244321}">
                    <p14:modId xmlns:p14="http://schemas.microsoft.com/office/powerpoint/2010/main" val="1446405186"/>
                  </p:ext>
                </p:extLst>
              </p:nvPr>
            </p:nvGraphicFramePr>
            <p:xfrm>
              <a:off x="4572000" y="3733800"/>
              <a:ext cx="774700" cy="508000"/>
            </p:xfrm>
            <a:graphic>
              <a:graphicData uri="http://schemas.openxmlformats.org/presentationml/2006/ole">
                <mc:AlternateContent xmlns:mc="http://schemas.openxmlformats.org/markup-compatibility/2006">
                  <mc:Choice xmlns:v="urn:schemas-microsoft-com:vml" Requires="v">
                    <p:oleObj spid="_x0000_s2014" name="Equation" r:id="rId10" imgW="177480" imgH="101520" progId="Equation.DSMT4">
                      <p:embed/>
                    </p:oleObj>
                  </mc:Choice>
                  <mc:Fallback>
                    <p:oleObj name="Equation" r:id="rId10" imgW="177480" imgH="101520" progId="Equation.DSMT4">
                      <p:embed/>
                      <p:pic>
                        <p:nvPicPr>
                          <p:cNvPr id="15"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0" y="3733800"/>
                            <a:ext cx="774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44F7C189-C2EA-4F17-B264-6A0937E6BB39}"/>
                  </a:ext>
                </a:extLst>
              </p:cNvPr>
              <p:cNvSpPr txBox="1"/>
              <p:nvPr/>
            </p:nvSpPr>
            <p:spPr>
              <a:xfrm>
                <a:off x="5638800" y="3700705"/>
                <a:ext cx="2971800" cy="461666"/>
              </a:xfrm>
              <a:prstGeom prst="rect">
                <a:avLst/>
              </a:prstGeom>
              <a:solidFill>
                <a:schemeClr val="bg1"/>
              </a:solidFill>
            </p:spPr>
            <p:txBody>
              <a:bodyPr wrap="square" rtlCol="0">
                <a:spAutoFit/>
              </a:bodyPr>
              <a:lstStyle/>
              <a:p>
                <a:pPr algn="ctr"/>
                <a:r>
                  <a:rPr lang="en-US" sz="2400" dirty="0">
                    <a:solidFill>
                      <a:schemeClr val="accent2"/>
                    </a:solidFill>
                    <a:latin typeface="+mj-lt"/>
                  </a:rPr>
                  <a:t>Mw 6.9 Hayward</a:t>
                </a:r>
              </a:p>
            </p:txBody>
          </p:sp>
          <p:graphicFrame>
            <p:nvGraphicFramePr>
              <p:cNvPr id="8" name="Object 7">
                <a:extLst>
                  <a:ext uri="{FF2B5EF4-FFF2-40B4-BE49-F238E27FC236}">
                    <a16:creationId xmlns:a16="http://schemas.microsoft.com/office/drawing/2014/main" id="{6345934A-54F5-47F8-9406-90C0FF54714A}"/>
                  </a:ext>
                </a:extLst>
              </p:cNvPr>
              <p:cNvGraphicFramePr>
                <a:graphicFrameLocks noChangeAspect="1"/>
              </p:cNvGraphicFramePr>
              <p:nvPr>
                <p:extLst>
                  <p:ext uri="{D42A27DB-BD31-4B8C-83A1-F6EECF244321}">
                    <p14:modId xmlns:p14="http://schemas.microsoft.com/office/powerpoint/2010/main" val="2751896864"/>
                  </p:ext>
                </p:extLst>
              </p:nvPr>
            </p:nvGraphicFramePr>
            <p:xfrm>
              <a:off x="4572000" y="5780932"/>
              <a:ext cx="774700" cy="508000"/>
            </p:xfrm>
            <a:graphic>
              <a:graphicData uri="http://schemas.openxmlformats.org/presentationml/2006/ole">
                <mc:AlternateContent xmlns:mc="http://schemas.openxmlformats.org/markup-compatibility/2006">
                  <mc:Choice xmlns:v="urn:schemas-microsoft-com:vml" Requires="v">
                    <p:oleObj spid="_x0000_s2015" name="Equation" r:id="rId12" imgW="177480" imgH="101520" progId="Equation.DSMT4">
                      <p:embed/>
                    </p:oleObj>
                  </mc:Choice>
                  <mc:Fallback>
                    <p:oleObj name="Equation" r:id="rId12" imgW="177480" imgH="101520" progId="Equation.DSMT4">
                      <p:embed/>
                      <p:pic>
                        <p:nvPicPr>
                          <p:cNvPr id="23"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0" y="5780932"/>
                            <a:ext cx="774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extBox 8">
                <a:extLst>
                  <a:ext uri="{FF2B5EF4-FFF2-40B4-BE49-F238E27FC236}">
                    <a16:creationId xmlns:a16="http://schemas.microsoft.com/office/drawing/2014/main" id="{9D049FBF-1947-40CB-AEC0-74802ADB6842}"/>
                  </a:ext>
                </a:extLst>
              </p:cNvPr>
              <p:cNvSpPr txBox="1"/>
              <p:nvPr/>
            </p:nvSpPr>
            <p:spPr>
              <a:xfrm>
                <a:off x="5613400" y="5698462"/>
                <a:ext cx="2971800" cy="461666"/>
              </a:xfrm>
              <a:prstGeom prst="rect">
                <a:avLst/>
              </a:prstGeom>
              <a:solidFill>
                <a:schemeClr val="bg1"/>
              </a:solidFill>
            </p:spPr>
            <p:txBody>
              <a:bodyPr wrap="square" rtlCol="0">
                <a:spAutoFit/>
              </a:bodyPr>
              <a:lstStyle/>
              <a:p>
                <a:pPr algn="ctr"/>
                <a:r>
                  <a:rPr lang="en-US" sz="2400" dirty="0">
                    <a:solidFill>
                      <a:schemeClr val="accent2"/>
                    </a:solidFill>
                    <a:latin typeface="+mj-lt"/>
                  </a:rPr>
                  <a:t>Mw 6.5 Calaveras</a:t>
                </a:r>
              </a:p>
            </p:txBody>
          </p:sp>
          <p:pic>
            <p:nvPicPr>
              <p:cNvPr id="14" name="Picture 13">
                <a:extLst>
                  <a:ext uri="{FF2B5EF4-FFF2-40B4-BE49-F238E27FC236}">
                    <a16:creationId xmlns:a16="http://schemas.microsoft.com/office/drawing/2014/main" id="{35549C18-94A1-46BA-A268-A8BB466F00E9}"/>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7356" t="12500" r="4495" b="10520"/>
              <a:stretch/>
            </p:blipFill>
            <p:spPr>
              <a:xfrm>
                <a:off x="685800" y="2867020"/>
                <a:ext cx="2103288" cy="1835888"/>
              </a:xfrm>
              <a:prstGeom prst="rect">
                <a:avLst/>
              </a:prstGeom>
            </p:spPr>
          </p:pic>
          <p:pic>
            <p:nvPicPr>
              <p:cNvPr id="15" name="Picture 14">
                <a:extLst>
                  <a:ext uri="{FF2B5EF4-FFF2-40B4-BE49-F238E27FC236}">
                    <a16:creationId xmlns:a16="http://schemas.microsoft.com/office/drawing/2014/main" id="{2A96F9F9-A1F5-465A-B0BA-670EF71C6722}"/>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7356" t="12778" r="4495" b="10520"/>
              <a:stretch/>
            </p:blipFill>
            <p:spPr>
              <a:xfrm>
                <a:off x="1165695" y="2867021"/>
                <a:ext cx="2110905" cy="1835888"/>
              </a:xfrm>
              <a:prstGeom prst="rect">
                <a:avLst/>
              </a:prstGeom>
            </p:spPr>
          </p:pic>
          <p:pic>
            <p:nvPicPr>
              <p:cNvPr id="16" name="Picture 15">
                <a:extLst>
                  <a:ext uri="{FF2B5EF4-FFF2-40B4-BE49-F238E27FC236}">
                    <a16:creationId xmlns:a16="http://schemas.microsoft.com/office/drawing/2014/main" id="{8D13AC48-9B9A-49FA-9388-77D0B361566C}"/>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7356" t="13056" r="4495" b="10520"/>
              <a:stretch/>
            </p:blipFill>
            <p:spPr>
              <a:xfrm>
                <a:off x="1691422" y="2867020"/>
                <a:ext cx="2118578" cy="1835889"/>
              </a:xfrm>
              <a:prstGeom prst="rect">
                <a:avLst/>
              </a:prstGeom>
            </p:spPr>
          </p:pic>
          <p:pic>
            <p:nvPicPr>
              <p:cNvPr id="17" name="Picture 16">
                <a:extLst>
                  <a:ext uri="{FF2B5EF4-FFF2-40B4-BE49-F238E27FC236}">
                    <a16:creationId xmlns:a16="http://schemas.microsoft.com/office/drawing/2014/main" id="{4534EC97-E861-41C0-833C-B5A33A7D209F}"/>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27356" t="13056" r="4495" b="10520"/>
              <a:stretch/>
            </p:blipFill>
            <p:spPr>
              <a:xfrm>
                <a:off x="2209800" y="2867021"/>
                <a:ext cx="2118576" cy="1835887"/>
              </a:xfrm>
              <a:prstGeom prst="rect">
                <a:avLst/>
              </a:prstGeom>
            </p:spPr>
          </p:pic>
          <p:pic>
            <p:nvPicPr>
              <p:cNvPr id="18" name="Picture 17">
                <a:extLst>
                  <a:ext uri="{FF2B5EF4-FFF2-40B4-BE49-F238E27FC236}">
                    <a16:creationId xmlns:a16="http://schemas.microsoft.com/office/drawing/2014/main" id="{20273D07-EC2B-4C63-8FF7-C258DF19959F}"/>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7356" t="12778" r="4495" b="10520"/>
              <a:stretch/>
            </p:blipFill>
            <p:spPr>
              <a:xfrm>
                <a:off x="716197" y="4880034"/>
                <a:ext cx="2110905" cy="1835888"/>
              </a:xfrm>
              <a:prstGeom prst="rect">
                <a:avLst/>
              </a:prstGeom>
            </p:spPr>
          </p:pic>
          <p:pic>
            <p:nvPicPr>
              <p:cNvPr id="19" name="Picture 18">
                <a:extLst>
                  <a:ext uri="{FF2B5EF4-FFF2-40B4-BE49-F238E27FC236}">
                    <a16:creationId xmlns:a16="http://schemas.microsoft.com/office/drawing/2014/main" id="{25F02425-5C67-4782-801B-08353D544FC4}"/>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27356" t="12778" r="4495" b="10520"/>
              <a:stretch/>
            </p:blipFill>
            <p:spPr>
              <a:xfrm>
                <a:off x="1295400" y="4880034"/>
                <a:ext cx="2110904" cy="1835888"/>
              </a:xfrm>
              <a:prstGeom prst="rect">
                <a:avLst/>
              </a:prstGeom>
            </p:spPr>
          </p:pic>
          <p:pic>
            <p:nvPicPr>
              <p:cNvPr id="20" name="Picture 19">
                <a:extLst>
                  <a:ext uri="{FF2B5EF4-FFF2-40B4-BE49-F238E27FC236}">
                    <a16:creationId xmlns:a16="http://schemas.microsoft.com/office/drawing/2014/main" id="{50EEBDC3-1AC2-4D22-945F-3F1E6F497F7C}"/>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27356" t="12778" r="4495" b="10520"/>
              <a:stretch/>
            </p:blipFill>
            <p:spPr>
              <a:xfrm>
                <a:off x="1828800" y="4880035"/>
                <a:ext cx="2110904" cy="1835888"/>
              </a:xfrm>
              <a:prstGeom prst="rect">
                <a:avLst/>
              </a:prstGeom>
            </p:spPr>
          </p:pic>
          <p:pic>
            <p:nvPicPr>
              <p:cNvPr id="21" name="Picture 20">
                <a:extLst>
                  <a:ext uri="{FF2B5EF4-FFF2-40B4-BE49-F238E27FC236}">
                    <a16:creationId xmlns:a16="http://schemas.microsoft.com/office/drawing/2014/main" id="{F6F4E06F-D944-4198-B24C-F3546FFE6AB5}"/>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27356" t="12778" r="4495" b="10520"/>
              <a:stretch/>
            </p:blipFill>
            <p:spPr>
              <a:xfrm>
                <a:off x="2286000" y="4880034"/>
                <a:ext cx="2110904" cy="1835888"/>
              </a:xfrm>
              <a:prstGeom prst="rect">
                <a:avLst/>
              </a:prstGeom>
            </p:spPr>
          </p:pic>
        </p:grpSp>
        <p:sp>
          <p:nvSpPr>
            <p:cNvPr id="26" name="TextBox 25">
              <a:extLst>
                <a:ext uri="{FF2B5EF4-FFF2-40B4-BE49-F238E27FC236}">
                  <a16:creationId xmlns:a16="http://schemas.microsoft.com/office/drawing/2014/main" id="{0608360E-7A60-4521-B919-5D864BEF5583}"/>
                </a:ext>
              </a:extLst>
            </p:cNvPr>
            <p:cNvSpPr txBox="1"/>
            <p:nvPr/>
          </p:nvSpPr>
          <p:spPr>
            <a:xfrm rot="5400000">
              <a:off x="6269355" y="5815428"/>
              <a:ext cx="800219" cy="830997"/>
            </a:xfrm>
            <a:prstGeom prst="rect">
              <a:avLst/>
            </a:prstGeom>
            <a:noFill/>
          </p:spPr>
          <p:txBody>
            <a:bodyPr wrap="none" rtlCol="0">
              <a:spAutoFit/>
            </a:bodyPr>
            <a:lstStyle/>
            <a:p>
              <a:pPr algn="ctr"/>
              <a:r>
                <a:rPr lang="en-US" sz="4800" dirty="0">
                  <a:latin typeface="+mj-lt"/>
                </a:rPr>
                <a:t>…</a:t>
              </a:r>
            </a:p>
          </p:txBody>
        </p:sp>
      </p:grpSp>
    </p:spTree>
    <p:extLst>
      <p:ext uri="{BB962C8B-B14F-4D97-AF65-F5344CB8AC3E}">
        <p14:creationId xmlns:p14="http://schemas.microsoft.com/office/powerpoint/2010/main" val="185837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CEEE-500E-4C50-97B0-EBD21D027CEE}"/>
              </a:ext>
            </a:extLst>
          </p:cNvPr>
          <p:cNvSpPr>
            <a:spLocks noGrp="1"/>
          </p:cNvSpPr>
          <p:nvPr>
            <p:ph type="title"/>
          </p:nvPr>
        </p:nvSpPr>
        <p:spPr/>
        <p:txBody>
          <a:bodyPr/>
          <a:lstStyle/>
          <a:p>
            <a:r>
              <a:rPr lang="en-US" dirty="0"/>
              <a:t>Existing Retrofit Selection Techniques</a:t>
            </a:r>
          </a:p>
        </p:txBody>
      </p:sp>
      <p:sp>
        <p:nvSpPr>
          <p:cNvPr id="3" name="Content Placeholder 2">
            <a:extLst>
              <a:ext uri="{FF2B5EF4-FFF2-40B4-BE49-F238E27FC236}">
                <a16:creationId xmlns:a16="http://schemas.microsoft.com/office/drawing/2014/main" id="{0CFA700B-5F9F-4E48-A651-8D8092292DA7}"/>
              </a:ext>
            </a:extLst>
          </p:cNvPr>
          <p:cNvSpPr>
            <a:spLocks noGrp="1"/>
          </p:cNvSpPr>
          <p:nvPr>
            <p:ph idx="1"/>
          </p:nvPr>
        </p:nvSpPr>
        <p:spPr/>
        <p:txBody>
          <a:bodyPr/>
          <a:lstStyle/>
          <a:p>
            <a:r>
              <a:rPr lang="en-US" dirty="0"/>
              <a:t>Optimization/Enumeration (e.g. Fan et al. 2010, Romero et al. 2016)</a:t>
            </a:r>
          </a:p>
        </p:txBody>
      </p:sp>
      <p:pic>
        <p:nvPicPr>
          <p:cNvPr id="5" name="Picture 4">
            <a:extLst>
              <a:ext uri="{FF2B5EF4-FFF2-40B4-BE49-F238E27FC236}">
                <a16:creationId xmlns:a16="http://schemas.microsoft.com/office/drawing/2014/main" id="{5F78E1CA-AF54-4451-86FA-ED5F7E235C35}"/>
              </a:ext>
            </a:extLst>
          </p:cNvPr>
          <p:cNvPicPr>
            <a:picLocks noChangeAspect="1"/>
          </p:cNvPicPr>
          <p:nvPr/>
        </p:nvPicPr>
        <p:blipFill rotWithShape="1">
          <a:blip r:embed="rId3">
            <a:extLst>
              <a:ext uri="{28A0092B-C50C-407E-A947-70E740481C1C}">
                <a14:useLocalDpi xmlns:a14="http://schemas.microsoft.com/office/drawing/2010/main" val="0"/>
              </a:ext>
            </a:extLst>
          </a:blip>
          <a:srcRect t="1269" b="-1"/>
          <a:stretch/>
        </p:blipFill>
        <p:spPr>
          <a:xfrm>
            <a:off x="1315334" y="1554480"/>
            <a:ext cx="6513333" cy="5377543"/>
          </a:xfrm>
          <a:prstGeom prst="rect">
            <a:avLst/>
          </a:prstGeom>
        </p:spPr>
      </p:pic>
      <p:sp>
        <p:nvSpPr>
          <p:cNvPr id="7" name="TextBox 6">
            <a:extLst>
              <a:ext uri="{FF2B5EF4-FFF2-40B4-BE49-F238E27FC236}">
                <a16:creationId xmlns:a16="http://schemas.microsoft.com/office/drawing/2014/main" id="{29932C0A-C417-4E45-930C-A63BF7D81818}"/>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spTree>
    <p:extLst>
      <p:ext uri="{BB962C8B-B14F-4D97-AF65-F5344CB8AC3E}">
        <p14:creationId xmlns:p14="http://schemas.microsoft.com/office/powerpoint/2010/main" val="3599900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CEEE-500E-4C50-97B0-EBD21D027CEE}"/>
              </a:ext>
            </a:extLst>
          </p:cNvPr>
          <p:cNvSpPr>
            <a:spLocks noGrp="1"/>
          </p:cNvSpPr>
          <p:nvPr>
            <p:ph type="title"/>
          </p:nvPr>
        </p:nvSpPr>
        <p:spPr/>
        <p:txBody>
          <a:bodyPr/>
          <a:lstStyle/>
          <a:p>
            <a:r>
              <a:rPr lang="en-US" dirty="0"/>
              <a:t>Existing Retrofit Selection Techniques</a:t>
            </a:r>
          </a:p>
        </p:txBody>
      </p:sp>
      <p:sp>
        <p:nvSpPr>
          <p:cNvPr id="3" name="Content Placeholder 2">
            <a:extLst>
              <a:ext uri="{FF2B5EF4-FFF2-40B4-BE49-F238E27FC236}">
                <a16:creationId xmlns:a16="http://schemas.microsoft.com/office/drawing/2014/main" id="{0CFA700B-5F9F-4E48-A651-8D8092292DA7}"/>
              </a:ext>
            </a:extLst>
          </p:cNvPr>
          <p:cNvSpPr>
            <a:spLocks noGrp="1"/>
          </p:cNvSpPr>
          <p:nvPr>
            <p:ph idx="1"/>
          </p:nvPr>
        </p:nvSpPr>
        <p:spPr/>
        <p:txBody>
          <a:bodyPr/>
          <a:lstStyle/>
          <a:p>
            <a:r>
              <a:rPr lang="en-US" dirty="0"/>
              <a:t>Optimization/Enumeration (e.g. Fan et al. 2010, Romero et al. 2016)</a:t>
            </a:r>
          </a:p>
        </p:txBody>
      </p:sp>
      <p:pic>
        <p:nvPicPr>
          <p:cNvPr id="5" name="Picture 4">
            <a:extLst>
              <a:ext uri="{FF2B5EF4-FFF2-40B4-BE49-F238E27FC236}">
                <a16:creationId xmlns:a16="http://schemas.microsoft.com/office/drawing/2014/main" id="{296ECE48-CDF0-490F-9651-72A03010593F}"/>
              </a:ext>
            </a:extLst>
          </p:cNvPr>
          <p:cNvPicPr>
            <a:picLocks noChangeAspect="1"/>
          </p:cNvPicPr>
          <p:nvPr/>
        </p:nvPicPr>
        <p:blipFill rotWithShape="1">
          <a:blip r:embed="rId3">
            <a:extLst>
              <a:ext uri="{28A0092B-C50C-407E-A947-70E740481C1C}">
                <a14:useLocalDpi xmlns:a14="http://schemas.microsoft.com/office/drawing/2010/main" val="0"/>
              </a:ext>
            </a:extLst>
          </a:blip>
          <a:srcRect t="1226" b="-117"/>
          <a:stretch/>
        </p:blipFill>
        <p:spPr>
          <a:xfrm>
            <a:off x="1315334" y="1554480"/>
            <a:ext cx="6513333" cy="5386251"/>
          </a:xfrm>
          <a:prstGeom prst="rect">
            <a:avLst/>
          </a:prstGeom>
        </p:spPr>
      </p:pic>
      <p:sp>
        <p:nvSpPr>
          <p:cNvPr id="7" name="TextBox 6">
            <a:extLst>
              <a:ext uri="{FF2B5EF4-FFF2-40B4-BE49-F238E27FC236}">
                <a16:creationId xmlns:a16="http://schemas.microsoft.com/office/drawing/2014/main" id="{8360BC04-D7CF-4050-A280-D3C941A7FEB8}"/>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spTree>
    <p:extLst>
      <p:ext uri="{BB962C8B-B14F-4D97-AF65-F5344CB8AC3E}">
        <p14:creationId xmlns:p14="http://schemas.microsoft.com/office/powerpoint/2010/main" val="3630618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CEEE-500E-4C50-97B0-EBD21D027CEE}"/>
              </a:ext>
            </a:extLst>
          </p:cNvPr>
          <p:cNvSpPr>
            <a:spLocks noGrp="1"/>
          </p:cNvSpPr>
          <p:nvPr>
            <p:ph type="title"/>
          </p:nvPr>
        </p:nvSpPr>
        <p:spPr/>
        <p:txBody>
          <a:bodyPr/>
          <a:lstStyle/>
          <a:p>
            <a:r>
              <a:rPr lang="en-US" dirty="0"/>
              <a:t>Existing Retrofit Selection Techniques</a:t>
            </a:r>
          </a:p>
        </p:txBody>
      </p:sp>
      <p:sp>
        <p:nvSpPr>
          <p:cNvPr id="3" name="Content Placeholder 2">
            <a:extLst>
              <a:ext uri="{FF2B5EF4-FFF2-40B4-BE49-F238E27FC236}">
                <a16:creationId xmlns:a16="http://schemas.microsoft.com/office/drawing/2014/main" id="{0CFA700B-5F9F-4E48-A651-8D8092292DA7}"/>
              </a:ext>
            </a:extLst>
          </p:cNvPr>
          <p:cNvSpPr>
            <a:spLocks noGrp="1"/>
          </p:cNvSpPr>
          <p:nvPr>
            <p:ph idx="1"/>
          </p:nvPr>
        </p:nvSpPr>
        <p:spPr/>
        <p:txBody>
          <a:bodyPr/>
          <a:lstStyle/>
          <a:p>
            <a:r>
              <a:rPr lang="en-US" dirty="0"/>
              <a:t>Optimization/Enumeration (e.g. Fan et al. 2010, Romero et al. 2016)</a:t>
            </a:r>
          </a:p>
        </p:txBody>
      </p:sp>
      <p:pic>
        <p:nvPicPr>
          <p:cNvPr id="6" name="Picture 5">
            <a:extLst>
              <a:ext uri="{FF2B5EF4-FFF2-40B4-BE49-F238E27FC236}">
                <a16:creationId xmlns:a16="http://schemas.microsoft.com/office/drawing/2014/main" id="{6BF85090-A76D-42B9-B265-F0D36F81DF38}"/>
              </a:ext>
            </a:extLst>
          </p:cNvPr>
          <p:cNvPicPr>
            <a:picLocks noChangeAspect="1"/>
          </p:cNvPicPr>
          <p:nvPr/>
        </p:nvPicPr>
        <p:blipFill rotWithShape="1">
          <a:blip r:embed="rId3">
            <a:extLst>
              <a:ext uri="{28A0092B-C50C-407E-A947-70E740481C1C}">
                <a14:useLocalDpi xmlns:a14="http://schemas.microsoft.com/office/drawing/2010/main" val="0"/>
              </a:ext>
            </a:extLst>
          </a:blip>
          <a:srcRect t="1226" b="-117"/>
          <a:stretch/>
        </p:blipFill>
        <p:spPr>
          <a:xfrm>
            <a:off x="1315334" y="1554480"/>
            <a:ext cx="6513333" cy="5386251"/>
          </a:xfrm>
          <a:prstGeom prst="rect">
            <a:avLst/>
          </a:prstGeom>
        </p:spPr>
      </p:pic>
      <p:sp>
        <p:nvSpPr>
          <p:cNvPr id="7" name="TextBox 6">
            <a:extLst>
              <a:ext uri="{FF2B5EF4-FFF2-40B4-BE49-F238E27FC236}">
                <a16:creationId xmlns:a16="http://schemas.microsoft.com/office/drawing/2014/main" id="{0E78BFD5-5846-46C9-AFE4-C4CF2B1B66FC}"/>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spTree>
    <p:extLst>
      <p:ext uri="{BB962C8B-B14F-4D97-AF65-F5344CB8AC3E}">
        <p14:creationId xmlns:p14="http://schemas.microsoft.com/office/powerpoint/2010/main" val="3114148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CEEE-500E-4C50-97B0-EBD21D027CEE}"/>
              </a:ext>
            </a:extLst>
          </p:cNvPr>
          <p:cNvSpPr>
            <a:spLocks noGrp="1"/>
          </p:cNvSpPr>
          <p:nvPr>
            <p:ph type="title"/>
          </p:nvPr>
        </p:nvSpPr>
        <p:spPr/>
        <p:txBody>
          <a:bodyPr/>
          <a:lstStyle/>
          <a:p>
            <a:r>
              <a:rPr lang="en-US" dirty="0"/>
              <a:t>Existing Retrofit Selection Techniques</a:t>
            </a:r>
          </a:p>
        </p:txBody>
      </p:sp>
      <p:sp>
        <p:nvSpPr>
          <p:cNvPr id="3" name="Content Placeholder 2">
            <a:extLst>
              <a:ext uri="{FF2B5EF4-FFF2-40B4-BE49-F238E27FC236}">
                <a16:creationId xmlns:a16="http://schemas.microsoft.com/office/drawing/2014/main" id="{0CFA700B-5F9F-4E48-A651-8D8092292DA7}"/>
              </a:ext>
            </a:extLst>
          </p:cNvPr>
          <p:cNvSpPr>
            <a:spLocks noGrp="1"/>
          </p:cNvSpPr>
          <p:nvPr>
            <p:ph idx="1"/>
          </p:nvPr>
        </p:nvSpPr>
        <p:spPr/>
        <p:txBody>
          <a:bodyPr/>
          <a:lstStyle/>
          <a:p>
            <a:r>
              <a:rPr lang="en-US" dirty="0"/>
              <a:t>Optimization/Enumeration (e.g. Fan et al. 2010, Romero et al. 2016)</a:t>
            </a:r>
          </a:p>
        </p:txBody>
      </p:sp>
      <p:pic>
        <p:nvPicPr>
          <p:cNvPr id="6" name="Picture 5">
            <a:extLst>
              <a:ext uri="{FF2B5EF4-FFF2-40B4-BE49-F238E27FC236}">
                <a16:creationId xmlns:a16="http://schemas.microsoft.com/office/drawing/2014/main" id="{64A7A975-0E42-458C-B508-19DB69672343}"/>
              </a:ext>
            </a:extLst>
          </p:cNvPr>
          <p:cNvPicPr>
            <a:picLocks noChangeAspect="1"/>
          </p:cNvPicPr>
          <p:nvPr/>
        </p:nvPicPr>
        <p:blipFill rotWithShape="1">
          <a:blip r:embed="rId3">
            <a:extLst>
              <a:ext uri="{28A0092B-C50C-407E-A947-70E740481C1C}">
                <a14:useLocalDpi xmlns:a14="http://schemas.microsoft.com/office/drawing/2010/main" val="0"/>
              </a:ext>
            </a:extLst>
          </a:blip>
          <a:srcRect t="1466" b="124"/>
          <a:stretch/>
        </p:blipFill>
        <p:spPr>
          <a:xfrm>
            <a:off x="1315334" y="1554480"/>
            <a:ext cx="6513333" cy="5360126"/>
          </a:xfrm>
          <a:prstGeom prst="rect">
            <a:avLst/>
          </a:prstGeom>
        </p:spPr>
      </p:pic>
      <p:sp>
        <p:nvSpPr>
          <p:cNvPr id="7" name="TextBox 6">
            <a:extLst>
              <a:ext uri="{FF2B5EF4-FFF2-40B4-BE49-F238E27FC236}">
                <a16:creationId xmlns:a16="http://schemas.microsoft.com/office/drawing/2014/main" id="{B647B8C2-AD73-420D-A858-7E5ED4234281}"/>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spTree>
    <p:extLst>
      <p:ext uri="{BB962C8B-B14F-4D97-AF65-F5344CB8AC3E}">
        <p14:creationId xmlns:p14="http://schemas.microsoft.com/office/powerpoint/2010/main" val="6438176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CEEE-500E-4C50-97B0-EBD21D027CEE}"/>
              </a:ext>
            </a:extLst>
          </p:cNvPr>
          <p:cNvSpPr>
            <a:spLocks noGrp="1"/>
          </p:cNvSpPr>
          <p:nvPr>
            <p:ph type="title"/>
          </p:nvPr>
        </p:nvSpPr>
        <p:spPr/>
        <p:txBody>
          <a:bodyPr/>
          <a:lstStyle/>
          <a:p>
            <a:r>
              <a:rPr lang="en-US" dirty="0"/>
              <a:t>Existing Retrofit Selection Techniques</a:t>
            </a:r>
          </a:p>
        </p:txBody>
      </p:sp>
      <p:sp>
        <p:nvSpPr>
          <p:cNvPr id="3" name="Content Placeholder 2">
            <a:extLst>
              <a:ext uri="{FF2B5EF4-FFF2-40B4-BE49-F238E27FC236}">
                <a16:creationId xmlns:a16="http://schemas.microsoft.com/office/drawing/2014/main" id="{0CFA700B-5F9F-4E48-A651-8D8092292DA7}"/>
              </a:ext>
            </a:extLst>
          </p:cNvPr>
          <p:cNvSpPr>
            <a:spLocks noGrp="1"/>
          </p:cNvSpPr>
          <p:nvPr>
            <p:ph idx="1"/>
          </p:nvPr>
        </p:nvSpPr>
        <p:spPr/>
        <p:txBody>
          <a:bodyPr/>
          <a:lstStyle/>
          <a:p>
            <a:r>
              <a:rPr lang="en-US" dirty="0"/>
              <a:t>Optimization/Enumeration (e.g. Fan et al. 2010, Romero et al. 2016)</a:t>
            </a:r>
          </a:p>
        </p:txBody>
      </p:sp>
      <p:pic>
        <p:nvPicPr>
          <p:cNvPr id="5" name="Picture 4">
            <a:extLst>
              <a:ext uri="{FF2B5EF4-FFF2-40B4-BE49-F238E27FC236}">
                <a16:creationId xmlns:a16="http://schemas.microsoft.com/office/drawing/2014/main" id="{E9330F89-4C8E-4703-86E5-67035BD17A19}"/>
              </a:ext>
            </a:extLst>
          </p:cNvPr>
          <p:cNvPicPr>
            <a:picLocks noChangeAspect="1"/>
          </p:cNvPicPr>
          <p:nvPr/>
        </p:nvPicPr>
        <p:blipFill rotWithShape="1">
          <a:blip r:embed="rId3">
            <a:extLst>
              <a:ext uri="{28A0092B-C50C-407E-A947-70E740481C1C}">
                <a14:useLocalDpi xmlns:a14="http://schemas.microsoft.com/office/drawing/2010/main" val="0"/>
              </a:ext>
            </a:extLst>
          </a:blip>
          <a:srcRect t="1226" b="-117"/>
          <a:stretch/>
        </p:blipFill>
        <p:spPr>
          <a:xfrm>
            <a:off x="1315334" y="1554480"/>
            <a:ext cx="6513333" cy="5386251"/>
          </a:xfrm>
          <a:prstGeom prst="rect">
            <a:avLst/>
          </a:prstGeom>
        </p:spPr>
      </p:pic>
      <p:sp>
        <p:nvSpPr>
          <p:cNvPr id="6" name="TextBox 5">
            <a:extLst>
              <a:ext uri="{FF2B5EF4-FFF2-40B4-BE49-F238E27FC236}">
                <a16:creationId xmlns:a16="http://schemas.microsoft.com/office/drawing/2014/main" id="{9D2C2423-7F5E-4018-AD10-DA39B117E1E5}"/>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spTree>
    <p:extLst>
      <p:ext uri="{BB962C8B-B14F-4D97-AF65-F5344CB8AC3E}">
        <p14:creationId xmlns:p14="http://schemas.microsoft.com/office/powerpoint/2010/main" val="3092751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CEEE-500E-4C50-97B0-EBD21D027CEE}"/>
              </a:ext>
            </a:extLst>
          </p:cNvPr>
          <p:cNvSpPr>
            <a:spLocks noGrp="1"/>
          </p:cNvSpPr>
          <p:nvPr>
            <p:ph type="title"/>
          </p:nvPr>
        </p:nvSpPr>
        <p:spPr/>
        <p:txBody>
          <a:bodyPr/>
          <a:lstStyle/>
          <a:p>
            <a:r>
              <a:rPr lang="en-US" dirty="0"/>
              <a:t>Existing Retrofit Selection Techniques</a:t>
            </a:r>
          </a:p>
        </p:txBody>
      </p:sp>
      <p:sp>
        <p:nvSpPr>
          <p:cNvPr id="3" name="Content Placeholder 2">
            <a:extLst>
              <a:ext uri="{FF2B5EF4-FFF2-40B4-BE49-F238E27FC236}">
                <a16:creationId xmlns:a16="http://schemas.microsoft.com/office/drawing/2014/main" id="{0CFA700B-5F9F-4E48-A651-8D8092292DA7}"/>
              </a:ext>
            </a:extLst>
          </p:cNvPr>
          <p:cNvSpPr>
            <a:spLocks noGrp="1"/>
          </p:cNvSpPr>
          <p:nvPr>
            <p:ph idx="1"/>
          </p:nvPr>
        </p:nvSpPr>
        <p:spPr/>
        <p:txBody>
          <a:bodyPr/>
          <a:lstStyle/>
          <a:p>
            <a:r>
              <a:rPr lang="en-US" dirty="0"/>
              <a:t>Optimization/Enumeration (e.g. Fan et al. 2010, Romero et al. 2016)</a:t>
            </a:r>
          </a:p>
        </p:txBody>
      </p:sp>
      <p:pic>
        <p:nvPicPr>
          <p:cNvPr id="6" name="Picture 5">
            <a:extLst>
              <a:ext uri="{FF2B5EF4-FFF2-40B4-BE49-F238E27FC236}">
                <a16:creationId xmlns:a16="http://schemas.microsoft.com/office/drawing/2014/main" id="{9BC1B608-87B8-4F7E-9679-40738FE53CD0}"/>
              </a:ext>
            </a:extLst>
          </p:cNvPr>
          <p:cNvPicPr>
            <a:picLocks noChangeAspect="1"/>
          </p:cNvPicPr>
          <p:nvPr/>
        </p:nvPicPr>
        <p:blipFill rotWithShape="1">
          <a:blip r:embed="rId3">
            <a:extLst>
              <a:ext uri="{28A0092B-C50C-407E-A947-70E740481C1C}">
                <a14:useLocalDpi xmlns:a14="http://schemas.microsoft.com/office/drawing/2010/main" val="0"/>
              </a:ext>
            </a:extLst>
          </a:blip>
          <a:srcRect t="1269" b="-1"/>
          <a:stretch/>
        </p:blipFill>
        <p:spPr>
          <a:xfrm>
            <a:off x="1315334" y="1554480"/>
            <a:ext cx="6513333" cy="5377543"/>
          </a:xfrm>
          <a:prstGeom prst="rect">
            <a:avLst/>
          </a:prstGeom>
        </p:spPr>
      </p:pic>
      <p:sp>
        <p:nvSpPr>
          <p:cNvPr id="7" name="TextBox 6">
            <a:extLst>
              <a:ext uri="{FF2B5EF4-FFF2-40B4-BE49-F238E27FC236}">
                <a16:creationId xmlns:a16="http://schemas.microsoft.com/office/drawing/2014/main" id="{B51148C0-4A79-42A5-8010-65B5819135E1}"/>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spTree>
    <p:extLst>
      <p:ext uri="{BB962C8B-B14F-4D97-AF65-F5344CB8AC3E}">
        <p14:creationId xmlns:p14="http://schemas.microsoft.com/office/powerpoint/2010/main" val="2545590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0A1D5-C683-42C2-A789-72FB6565D03F}"/>
              </a:ext>
            </a:extLst>
          </p:cNvPr>
          <p:cNvSpPr>
            <a:spLocks noGrp="1"/>
          </p:cNvSpPr>
          <p:nvPr>
            <p:ph type="title"/>
          </p:nvPr>
        </p:nvSpPr>
        <p:spPr/>
        <p:txBody>
          <a:bodyPr/>
          <a:lstStyle/>
          <a:p>
            <a:r>
              <a:rPr lang="en-US" dirty="0"/>
              <a:t>Estimating Pipe Importance via Heuristics</a:t>
            </a:r>
          </a:p>
        </p:txBody>
      </p:sp>
      <p:sp>
        <p:nvSpPr>
          <p:cNvPr id="3" name="Content Placeholder 2">
            <a:extLst>
              <a:ext uri="{FF2B5EF4-FFF2-40B4-BE49-F238E27FC236}">
                <a16:creationId xmlns:a16="http://schemas.microsoft.com/office/drawing/2014/main" id="{4C8A125C-D8A1-4273-BAB4-5AB79A15A2DC}"/>
              </a:ext>
            </a:extLst>
          </p:cNvPr>
          <p:cNvSpPr>
            <a:spLocks noGrp="1"/>
          </p:cNvSpPr>
          <p:nvPr>
            <p:ph idx="1"/>
          </p:nvPr>
        </p:nvSpPr>
        <p:spPr/>
        <p:txBody>
          <a:bodyPr/>
          <a:lstStyle/>
          <a:p>
            <a:r>
              <a:rPr lang="en-US" dirty="0"/>
              <a:t>Most likely to be damaged</a:t>
            </a:r>
          </a:p>
          <a:p>
            <a:endParaRPr lang="en-US" dirty="0"/>
          </a:p>
          <a:p>
            <a:endParaRPr lang="en-US" dirty="0"/>
          </a:p>
          <a:p>
            <a:r>
              <a:rPr lang="en-US" dirty="0"/>
              <a:t>Break one at a time </a:t>
            </a:r>
            <a:br>
              <a:rPr lang="en-US" dirty="0"/>
            </a:br>
            <a:r>
              <a:rPr lang="en-US" dirty="0"/>
              <a:t>(Risk Achievement Worth; Rausand and Høyland 2004, </a:t>
            </a:r>
            <a:br>
              <a:rPr lang="en-US" dirty="0"/>
            </a:br>
            <a:r>
              <a:rPr lang="en-US" dirty="0"/>
              <a:t>Salman et al. 2015)</a:t>
            </a:r>
          </a:p>
          <a:p>
            <a:pPr marL="0" indent="0">
              <a:buNone/>
            </a:pPr>
            <a:endParaRPr lang="en-US" dirty="0"/>
          </a:p>
          <a:p>
            <a:endParaRPr lang="en-US" dirty="0"/>
          </a:p>
          <a:p>
            <a:r>
              <a:rPr lang="en-US" dirty="0"/>
              <a:t>Weight its impact on the network by its probability of damage from a seismic hazard analysis.</a:t>
            </a:r>
            <a:br>
              <a:rPr lang="en-US" dirty="0"/>
            </a:br>
            <a:r>
              <a:rPr lang="en-US" dirty="0"/>
              <a:t>(Caltrans Seismic Design Criteria Version 1.7, Caltrans 2013)</a:t>
            </a:r>
          </a:p>
          <a:p>
            <a:endParaRPr lang="en-US" dirty="0"/>
          </a:p>
          <a:p>
            <a:endParaRPr lang="en-US" dirty="0"/>
          </a:p>
        </p:txBody>
      </p:sp>
      <p:sp>
        <p:nvSpPr>
          <p:cNvPr id="5" name="TextBox 4">
            <a:extLst>
              <a:ext uri="{FF2B5EF4-FFF2-40B4-BE49-F238E27FC236}">
                <a16:creationId xmlns:a16="http://schemas.microsoft.com/office/drawing/2014/main" id="{CB1962F7-6137-46BE-8E53-596570CCA382}"/>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spTree>
    <p:extLst>
      <p:ext uri="{BB962C8B-B14F-4D97-AF65-F5344CB8AC3E}">
        <p14:creationId xmlns:p14="http://schemas.microsoft.com/office/powerpoint/2010/main" val="136707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Retrofitting Method</a:t>
            </a:r>
          </a:p>
        </p:txBody>
      </p:sp>
      <p:sp>
        <p:nvSpPr>
          <p:cNvPr id="3" name="Content Placeholder 2"/>
          <p:cNvSpPr>
            <a:spLocks noGrp="1"/>
          </p:cNvSpPr>
          <p:nvPr>
            <p:ph idx="1"/>
          </p:nvPr>
        </p:nvSpPr>
        <p:spPr>
          <a:xfrm>
            <a:off x="457200" y="1125542"/>
            <a:ext cx="8229600" cy="5399087"/>
          </a:xfrm>
        </p:spPr>
        <p:txBody>
          <a:bodyPr/>
          <a:lstStyle/>
          <a:p>
            <a:r>
              <a:rPr lang="en-US" dirty="0"/>
              <a:t>Theoretical Pipe Participation Factor (</a:t>
            </a:r>
            <a:r>
              <a:rPr lang="en-US" dirty="0">
                <a:solidFill>
                  <a:schemeClr val="accent2"/>
                </a:solidFill>
              </a:rPr>
              <a:t>TPPF</a:t>
            </a:r>
            <a:r>
              <a:rPr lang="en-US" dirty="0"/>
              <a:t>)</a:t>
            </a:r>
          </a:p>
          <a:p>
            <a:endParaRPr lang="en-US" dirty="0"/>
          </a:p>
          <a:p>
            <a:r>
              <a:rPr lang="en-US" dirty="0"/>
              <a:t>After probabilistic risk assessment, retrofit pipe segments that are likely to be damaged in simulations that result in poor network performance.</a:t>
            </a:r>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635033" y="3571825"/>
                <a:ext cx="7873933" cy="685509"/>
              </a:xfrm>
              <a:prstGeom prst="rect">
                <a:avLst/>
              </a:prstGeom>
              <a:solidFill>
                <a:schemeClr val="bg1"/>
              </a:solid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a:solidFill>
                                <a:schemeClr val="accent4"/>
                              </a:solidFill>
                              <a:latin typeface="Cambria Math" panose="02040503050406030204" pitchFamily="18" charset="0"/>
                            </a:rPr>
                          </m:ctrlPr>
                        </m:sSubPr>
                        <m:e>
                          <m:r>
                            <a:rPr lang="en-US" sz="2000" i="1">
                              <a:solidFill>
                                <a:schemeClr val="accent4"/>
                              </a:solidFill>
                              <a:latin typeface="Cambria Math" panose="02040503050406030204" pitchFamily="18" charset="0"/>
                            </a:rPr>
                            <m:t>𝑇𝑃𝑃𝐹</m:t>
                          </m:r>
                        </m:e>
                        <m:sub>
                          <m:r>
                            <a:rPr lang="en-US" sz="2000" i="1">
                              <a:solidFill>
                                <a:schemeClr val="accent4"/>
                              </a:solidFill>
                              <a:latin typeface="Cambria Math" panose="02040503050406030204" pitchFamily="18" charset="0"/>
                            </a:rPr>
                            <m:t>𝐶𝑜𝑚𝑝𝑜𝑛𝑒𝑛𝑡</m:t>
                          </m:r>
                          <m:r>
                            <a:rPr lang="en-US" sz="2000" i="1">
                              <a:solidFill>
                                <a:schemeClr val="accent4"/>
                              </a:solidFill>
                              <a:latin typeface="Cambria Math" panose="02040503050406030204" pitchFamily="18" charset="0"/>
                            </a:rPr>
                            <m:t> </m:t>
                          </m:r>
                          <m:r>
                            <a:rPr lang="en-US" sz="2000" i="1">
                              <a:solidFill>
                                <a:schemeClr val="accent4"/>
                              </a:solidFill>
                              <a:latin typeface="Cambria Math" panose="02040503050406030204" pitchFamily="18" charset="0"/>
                            </a:rPr>
                            <m:t>𝑖</m:t>
                          </m:r>
                        </m:sub>
                      </m:sSub>
                      <m:r>
                        <a:rPr lang="en-US" sz="2000" i="1">
                          <a:solidFill>
                            <a:schemeClr val="accent4"/>
                          </a:solidFill>
                          <a:latin typeface="Cambria Math" panose="02040503050406030204" pitchFamily="18" charset="0"/>
                        </a:rPr>
                        <m:t>=</m:t>
                      </m:r>
                      <m:f>
                        <m:fPr>
                          <m:ctrlPr>
                            <a:rPr lang="en-US" sz="2000" i="1">
                              <a:solidFill>
                                <a:schemeClr val="accent4"/>
                              </a:solidFill>
                              <a:latin typeface="Cambria Math" panose="02040503050406030204" pitchFamily="18" charset="0"/>
                            </a:rPr>
                          </m:ctrlPr>
                        </m:fPr>
                        <m:num>
                          <m:r>
                            <a:rPr lang="en-US" sz="2000" i="1">
                              <a:solidFill>
                                <a:schemeClr val="accent4"/>
                              </a:solidFill>
                              <a:latin typeface="Cambria Math" panose="02040503050406030204" pitchFamily="18" charset="0"/>
                            </a:rPr>
                            <m:t>1</m:t>
                          </m:r>
                        </m:num>
                        <m:den>
                          <m:sSub>
                            <m:sSubPr>
                              <m:ctrlPr>
                                <a:rPr lang="en-US" sz="2000" i="1">
                                  <a:solidFill>
                                    <a:schemeClr val="accent4"/>
                                  </a:solidFill>
                                  <a:latin typeface="Cambria Math" panose="02040503050406030204" pitchFamily="18" charset="0"/>
                                </a:rPr>
                              </m:ctrlPr>
                            </m:sSubPr>
                            <m:e>
                              <m:r>
                                <a:rPr lang="en-US" sz="2000" i="1">
                                  <a:solidFill>
                                    <a:schemeClr val="accent4"/>
                                  </a:solidFill>
                                  <a:latin typeface="Cambria Math" panose="02040503050406030204" pitchFamily="18" charset="0"/>
                                </a:rPr>
                                <m:t>𝐿𝑒𝑛𝑔𝑡h</m:t>
                              </m:r>
                            </m:e>
                            <m:sub>
                              <m:r>
                                <a:rPr lang="en-US" sz="2000" i="1">
                                  <a:solidFill>
                                    <a:schemeClr val="accent4"/>
                                  </a:solidFill>
                                  <a:latin typeface="Cambria Math" panose="02040503050406030204" pitchFamily="18" charset="0"/>
                                </a:rPr>
                                <m:t>𝐶𝑜𝑚𝑝𝑜𝑛𝑒𝑛𝑡</m:t>
                              </m:r>
                              <m:r>
                                <a:rPr lang="en-US" sz="2000" i="1">
                                  <a:solidFill>
                                    <a:schemeClr val="accent4"/>
                                  </a:solidFill>
                                  <a:latin typeface="Cambria Math" panose="02040503050406030204" pitchFamily="18" charset="0"/>
                                </a:rPr>
                                <m:t> </m:t>
                              </m:r>
                              <m:r>
                                <a:rPr lang="en-US" sz="2000" i="1">
                                  <a:solidFill>
                                    <a:schemeClr val="accent4"/>
                                  </a:solidFill>
                                  <a:latin typeface="Cambria Math" panose="02040503050406030204" pitchFamily="18" charset="0"/>
                                </a:rPr>
                                <m:t>𝑖</m:t>
                              </m:r>
                            </m:sub>
                          </m:sSub>
                        </m:den>
                      </m:f>
                      <m:f>
                        <m:fPr>
                          <m:ctrlPr>
                            <a:rPr lang="en-US" sz="2000" i="1">
                              <a:solidFill>
                                <a:schemeClr val="accent4"/>
                              </a:solidFill>
                              <a:latin typeface="Cambria Math" panose="02040503050406030204" pitchFamily="18" charset="0"/>
                            </a:rPr>
                          </m:ctrlPr>
                        </m:fPr>
                        <m:num>
                          <m:r>
                            <a:rPr lang="en-US" sz="2000" i="1">
                              <a:solidFill>
                                <a:schemeClr val="accent4"/>
                              </a:solidFill>
                              <a:latin typeface="Cambria Math" panose="02040503050406030204" pitchFamily="18" charset="0"/>
                            </a:rPr>
                            <m:t>1</m:t>
                          </m:r>
                        </m:num>
                        <m:den>
                          <m:nary>
                            <m:naryPr>
                              <m:chr m:val="∑"/>
                              <m:limLoc m:val="subSup"/>
                              <m:supHide m:val="on"/>
                              <m:ctrlPr>
                                <a:rPr lang="en-US" sz="2000" i="1">
                                  <a:solidFill>
                                    <a:schemeClr val="accent4"/>
                                  </a:solidFill>
                                  <a:latin typeface="Cambria Math" panose="02040503050406030204" pitchFamily="18" charset="0"/>
                                </a:rPr>
                              </m:ctrlPr>
                            </m:naryPr>
                            <m:sub>
                              <m:r>
                                <m:rPr>
                                  <m:brk m:alnAt="9"/>
                                </m:rPr>
                                <a:rPr lang="en-US" sz="2000" i="1" smtClean="0">
                                  <a:solidFill>
                                    <a:schemeClr val="accent4"/>
                                  </a:solidFill>
                                  <a:latin typeface="Cambria Math" panose="02040503050406030204" pitchFamily="18" charset="0"/>
                                </a:rPr>
                                <m:t>𝑗</m:t>
                              </m:r>
                              <m:r>
                                <a:rPr lang="en-US" sz="2000" i="1">
                                  <a:solidFill>
                                    <a:schemeClr val="accent4"/>
                                  </a:solidFill>
                                  <a:latin typeface="Cambria Math" panose="02040503050406030204" pitchFamily="18" charset="0"/>
                                  <a:ea typeface="Cambria Math" panose="02040503050406030204" pitchFamily="18" charset="0"/>
                                </a:rPr>
                                <m:t>∈</m:t>
                              </m:r>
                              <m:sSub>
                                <m:sSubPr>
                                  <m:ctrlPr>
                                    <a:rPr lang="en-US" sz="2000" i="1">
                                      <a:solidFill>
                                        <a:schemeClr val="accent4"/>
                                      </a:solidFill>
                                      <a:latin typeface="Cambria Math" panose="02040503050406030204" pitchFamily="18" charset="0"/>
                                      <a:ea typeface="Cambria Math" panose="02040503050406030204" pitchFamily="18" charset="0"/>
                                    </a:rPr>
                                  </m:ctrlPr>
                                </m:sSubPr>
                                <m:e>
                                  <m:r>
                                    <a:rPr lang="en-US" sz="2000" i="1">
                                      <a:solidFill>
                                        <a:schemeClr val="accent4"/>
                                      </a:solidFill>
                                      <a:latin typeface="Cambria Math" panose="02040503050406030204" pitchFamily="18" charset="0"/>
                                      <a:ea typeface="Cambria Math" panose="02040503050406030204" pitchFamily="18" charset="0"/>
                                    </a:rPr>
                                    <m:t>𝑆</m:t>
                                  </m:r>
                                </m:e>
                                <m:sub>
                                  <m:r>
                                    <a:rPr lang="en-US" sz="2000" i="1">
                                      <a:solidFill>
                                        <a:schemeClr val="accent4"/>
                                      </a:solidFill>
                                      <a:latin typeface="Cambria Math" panose="02040503050406030204" pitchFamily="18" charset="0"/>
                                      <a:ea typeface="Cambria Math" panose="02040503050406030204" pitchFamily="18" charset="0"/>
                                    </a:rPr>
                                    <m:t>𝐷</m:t>
                                  </m:r>
                                </m:sub>
                              </m:sSub>
                            </m:sub>
                            <m:sup/>
                            <m:e>
                              <m:sSub>
                                <m:sSubPr>
                                  <m:ctrlPr>
                                    <a:rPr lang="en-US" sz="2000" i="1">
                                      <a:solidFill>
                                        <a:schemeClr val="accent4"/>
                                      </a:solidFill>
                                      <a:latin typeface="Cambria Math" panose="02040503050406030204" pitchFamily="18" charset="0"/>
                                    </a:rPr>
                                  </m:ctrlPr>
                                </m:sSubPr>
                                <m:e>
                                  <m:r>
                                    <a:rPr lang="en-US" sz="2000" i="1">
                                      <a:solidFill>
                                        <a:schemeClr val="accent4"/>
                                      </a:solidFill>
                                      <a:latin typeface="Cambria Math" panose="02040503050406030204" pitchFamily="18" charset="0"/>
                                    </a:rPr>
                                    <m:t>𝑤</m:t>
                                  </m:r>
                                </m:e>
                                <m:sub>
                                  <m:r>
                                    <a:rPr lang="en-US" sz="2000" i="1">
                                      <a:solidFill>
                                        <a:schemeClr val="accent4"/>
                                      </a:solidFill>
                                      <a:latin typeface="Cambria Math" panose="02040503050406030204" pitchFamily="18" charset="0"/>
                                    </a:rPr>
                                    <m:t>𝑗</m:t>
                                  </m:r>
                                </m:sub>
                              </m:sSub>
                            </m:e>
                          </m:nary>
                        </m:den>
                      </m:f>
                      <m:nary>
                        <m:naryPr>
                          <m:chr m:val="∑"/>
                          <m:limLoc m:val="subSup"/>
                          <m:supHide m:val="on"/>
                          <m:ctrlPr>
                            <a:rPr lang="en-US" sz="2000" i="1">
                              <a:solidFill>
                                <a:schemeClr val="accent4"/>
                              </a:solidFill>
                              <a:latin typeface="Cambria Math" panose="02040503050406030204" pitchFamily="18" charset="0"/>
                            </a:rPr>
                          </m:ctrlPr>
                        </m:naryPr>
                        <m:sub>
                          <m:r>
                            <m:rPr>
                              <m:brk m:alnAt="9"/>
                            </m:rPr>
                            <a:rPr lang="en-US" sz="2000" i="1">
                              <a:solidFill>
                                <a:schemeClr val="accent4"/>
                              </a:solidFill>
                              <a:latin typeface="Cambria Math" panose="02040503050406030204" pitchFamily="18" charset="0"/>
                            </a:rPr>
                            <m:t>𝑗</m:t>
                          </m:r>
                          <m:r>
                            <a:rPr lang="en-US" sz="2000" i="1">
                              <a:solidFill>
                                <a:schemeClr val="accent4"/>
                              </a:solidFill>
                              <a:latin typeface="Cambria Math" panose="02040503050406030204" pitchFamily="18" charset="0"/>
                              <a:ea typeface="Cambria Math" panose="02040503050406030204" pitchFamily="18" charset="0"/>
                            </a:rPr>
                            <m:t>∈</m:t>
                          </m:r>
                          <m:sSub>
                            <m:sSubPr>
                              <m:ctrlPr>
                                <a:rPr lang="en-US" sz="2000" i="1">
                                  <a:solidFill>
                                    <a:schemeClr val="accent4"/>
                                  </a:solidFill>
                                  <a:latin typeface="Cambria Math" panose="02040503050406030204" pitchFamily="18" charset="0"/>
                                  <a:ea typeface="Cambria Math" panose="02040503050406030204" pitchFamily="18" charset="0"/>
                                </a:rPr>
                              </m:ctrlPr>
                            </m:sSubPr>
                            <m:e>
                              <m:r>
                                <a:rPr lang="en-US" sz="2000" i="1">
                                  <a:solidFill>
                                    <a:schemeClr val="accent4"/>
                                  </a:solidFill>
                                  <a:latin typeface="Cambria Math" panose="02040503050406030204" pitchFamily="18" charset="0"/>
                                  <a:ea typeface="Cambria Math" panose="02040503050406030204" pitchFamily="18" charset="0"/>
                                </a:rPr>
                                <m:t>𝑆</m:t>
                              </m:r>
                            </m:e>
                            <m:sub>
                              <m:r>
                                <a:rPr lang="en-US" sz="2000" i="1">
                                  <a:solidFill>
                                    <a:schemeClr val="accent4"/>
                                  </a:solidFill>
                                  <a:latin typeface="Cambria Math" panose="02040503050406030204" pitchFamily="18" charset="0"/>
                                  <a:ea typeface="Cambria Math" panose="02040503050406030204" pitchFamily="18" charset="0"/>
                                </a:rPr>
                                <m:t>𝐷</m:t>
                              </m:r>
                            </m:sub>
                          </m:sSub>
                        </m:sub>
                        <m:sup/>
                        <m:e>
                          <m:sSub>
                            <m:sSubPr>
                              <m:ctrlPr>
                                <a:rPr lang="en-US" sz="2000" i="1">
                                  <a:solidFill>
                                    <a:schemeClr val="accent4"/>
                                  </a:solidFill>
                                  <a:latin typeface="Cambria Math" panose="02040503050406030204" pitchFamily="18" charset="0"/>
                                </a:rPr>
                              </m:ctrlPr>
                            </m:sSubPr>
                            <m:e>
                              <m:r>
                                <a:rPr lang="en-US" sz="2000" i="1">
                                  <a:solidFill>
                                    <a:schemeClr val="accent4"/>
                                  </a:solidFill>
                                  <a:latin typeface="Cambria Math" panose="02040503050406030204" pitchFamily="18" charset="0"/>
                                </a:rPr>
                                <m:t>𝑤</m:t>
                              </m:r>
                            </m:e>
                            <m:sub>
                              <m:r>
                                <a:rPr lang="en-US" sz="2000" i="1">
                                  <a:solidFill>
                                    <a:schemeClr val="accent4"/>
                                  </a:solidFill>
                                  <a:latin typeface="Cambria Math" panose="02040503050406030204" pitchFamily="18" charset="0"/>
                                </a:rPr>
                                <m:t>𝑗</m:t>
                              </m:r>
                            </m:sub>
                          </m:sSub>
                          <m:r>
                            <a:rPr lang="en-US" sz="2000" i="1">
                              <a:solidFill>
                                <a:schemeClr val="accent4"/>
                              </a:solidFill>
                              <a:latin typeface="Cambria Math" panose="02040503050406030204" pitchFamily="18" charset="0"/>
                            </a:rPr>
                            <m:t>𝑃</m:t>
                          </m:r>
                          <m:d>
                            <m:dPr>
                              <m:ctrlPr>
                                <a:rPr lang="en-US" sz="2000" i="1">
                                  <a:solidFill>
                                    <a:schemeClr val="accent4"/>
                                  </a:solidFill>
                                  <a:latin typeface="Cambria Math" panose="02040503050406030204" pitchFamily="18" charset="0"/>
                                </a:rPr>
                              </m:ctrlPr>
                            </m:dPr>
                            <m:e>
                              <m:sSub>
                                <m:sSubPr>
                                  <m:ctrlPr>
                                    <a:rPr lang="en-US" sz="2000" i="1">
                                      <a:solidFill>
                                        <a:schemeClr val="accent4"/>
                                      </a:solidFill>
                                      <a:latin typeface="Cambria Math" panose="02040503050406030204" pitchFamily="18" charset="0"/>
                                    </a:rPr>
                                  </m:ctrlPr>
                                </m:sSubPr>
                                <m:e>
                                  <m:r>
                                    <a:rPr lang="en-US" sz="2000" i="1">
                                      <a:solidFill>
                                        <a:schemeClr val="accent4"/>
                                      </a:solidFill>
                                      <a:latin typeface="Cambria Math" panose="02040503050406030204" pitchFamily="18" charset="0"/>
                                    </a:rPr>
                                    <m:t>𝑥</m:t>
                                  </m:r>
                                </m:e>
                                <m:sub>
                                  <m:r>
                                    <a:rPr lang="en-US" sz="2000" i="1">
                                      <a:solidFill>
                                        <a:schemeClr val="accent4"/>
                                      </a:solidFill>
                                      <a:latin typeface="Cambria Math" panose="02040503050406030204" pitchFamily="18" charset="0"/>
                                    </a:rPr>
                                    <m:t>𝑖</m:t>
                                  </m:r>
                                  <m:r>
                                    <a:rPr lang="en-US" sz="2000" i="1">
                                      <a:solidFill>
                                        <a:schemeClr val="accent4"/>
                                      </a:solidFill>
                                      <a:latin typeface="Cambria Math" panose="02040503050406030204" pitchFamily="18" charset="0"/>
                                    </a:rPr>
                                    <m:t>,</m:t>
                                  </m:r>
                                  <m:r>
                                    <a:rPr lang="en-US" sz="2000" i="1">
                                      <a:solidFill>
                                        <a:schemeClr val="accent4"/>
                                      </a:solidFill>
                                      <a:latin typeface="Cambria Math" panose="02040503050406030204" pitchFamily="18" charset="0"/>
                                    </a:rPr>
                                    <m:t>𝑗</m:t>
                                  </m:r>
                                </m:sub>
                              </m:sSub>
                              <m:r>
                                <a:rPr lang="en-US" sz="2000" i="1">
                                  <a:solidFill>
                                    <a:schemeClr val="accent4"/>
                                  </a:solidFill>
                                  <a:latin typeface="Cambria Math" panose="02040503050406030204" pitchFamily="18" charset="0"/>
                                  <a:ea typeface="Cambria Math" panose="02040503050406030204" pitchFamily="18" charset="0"/>
                                </a:rPr>
                                <m:t>≥</m:t>
                              </m:r>
                              <m:r>
                                <a:rPr lang="en-US" sz="2000" i="1">
                                  <a:solidFill>
                                    <a:schemeClr val="accent4"/>
                                  </a:solidFill>
                                  <a:latin typeface="Cambria Math" panose="02040503050406030204" pitchFamily="18" charset="0"/>
                                  <a:ea typeface="Cambria Math" panose="02040503050406030204" pitchFamily="18" charset="0"/>
                                </a:rPr>
                                <m:t>𝑥</m:t>
                              </m:r>
                            </m:e>
                          </m:d>
                        </m:e>
                      </m:nary>
                    </m:oMath>
                  </m:oMathPara>
                </a14:m>
                <a:endParaRPr lang="en-US" sz="2000" dirty="0">
                  <a:solidFill>
                    <a:schemeClr val="accent4"/>
                  </a:solidFill>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35033" y="3571825"/>
                <a:ext cx="7873933" cy="685509"/>
              </a:xfrm>
              <a:prstGeom prst="rect">
                <a:avLst/>
              </a:prstGeom>
              <a:blipFill>
                <a:blip r:embed="rId3"/>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A939324-4617-4BA4-976E-593482693AD2}"/>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spTree>
    <p:extLst>
      <p:ext uri="{BB962C8B-B14F-4D97-AF65-F5344CB8AC3E}">
        <p14:creationId xmlns:p14="http://schemas.microsoft.com/office/powerpoint/2010/main" val="34278819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Retrofitting Method</a:t>
            </a:r>
          </a:p>
        </p:txBody>
      </p:sp>
      <p:sp>
        <p:nvSpPr>
          <p:cNvPr id="3" name="Content Placeholder 2"/>
          <p:cNvSpPr>
            <a:spLocks noGrp="1"/>
          </p:cNvSpPr>
          <p:nvPr>
            <p:ph idx="1"/>
          </p:nvPr>
        </p:nvSpPr>
        <p:spPr>
          <a:xfrm>
            <a:off x="457200" y="1125542"/>
            <a:ext cx="8229600" cy="5399087"/>
          </a:xfrm>
        </p:spPr>
        <p:txBody>
          <a:bodyPr/>
          <a:lstStyle/>
          <a:p>
            <a:r>
              <a:rPr lang="en-US" dirty="0"/>
              <a:t>Theoretical Pipe Participation Factor (</a:t>
            </a:r>
            <a:r>
              <a:rPr lang="en-US" dirty="0">
                <a:solidFill>
                  <a:schemeClr val="accent2"/>
                </a:solidFill>
              </a:rPr>
              <a:t>TPPF</a:t>
            </a:r>
            <a:r>
              <a:rPr lang="en-US" dirty="0"/>
              <a:t>)</a:t>
            </a:r>
          </a:p>
          <a:p>
            <a:endParaRPr lang="en-US" dirty="0"/>
          </a:p>
          <a:p>
            <a:r>
              <a:rPr lang="en-US" dirty="0"/>
              <a:t>After probabilistic risk assessment, retrofit pipe segments that are likely to be damaged in simulations that result in poor network performance.</a:t>
            </a:r>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635033" y="3571825"/>
                <a:ext cx="7873933" cy="685509"/>
              </a:xfrm>
              <a:prstGeom prst="rect">
                <a:avLst/>
              </a:prstGeom>
              <a:solidFill>
                <a:schemeClr val="bg1"/>
              </a:solid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a:solidFill>
                                <a:schemeClr val="accent4"/>
                              </a:solidFill>
                              <a:latin typeface="Cambria Math" panose="02040503050406030204" pitchFamily="18" charset="0"/>
                            </a:rPr>
                          </m:ctrlPr>
                        </m:sSubPr>
                        <m:e>
                          <m:r>
                            <a:rPr lang="en-US" sz="2000" i="1">
                              <a:solidFill>
                                <a:schemeClr val="accent4"/>
                              </a:solidFill>
                              <a:latin typeface="Cambria Math" panose="02040503050406030204" pitchFamily="18" charset="0"/>
                            </a:rPr>
                            <m:t>𝑇𝑃𝑃𝐹</m:t>
                          </m:r>
                        </m:e>
                        <m:sub>
                          <m:r>
                            <a:rPr lang="en-US" sz="2000" i="1">
                              <a:solidFill>
                                <a:schemeClr val="accent4"/>
                              </a:solidFill>
                              <a:latin typeface="Cambria Math" panose="02040503050406030204" pitchFamily="18" charset="0"/>
                            </a:rPr>
                            <m:t>𝐶𝑜𝑚𝑝𝑜𝑛𝑒𝑛𝑡</m:t>
                          </m:r>
                          <m:r>
                            <a:rPr lang="en-US" sz="2000" i="1">
                              <a:solidFill>
                                <a:schemeClr val="accent4"/>
                              </a:solidFill>
                              <a:latin typeface="Cambria Math" panose="02040503050406030204" pitchFamily="18" charset="0"/>
                            </a:rPr>
                            <m:t> </m:t>
                          </m:r>
                          <m:r>
                            <a:rPr lang="en-US" sz="2000" i="1">
                              <a:solidFill>
                                <a:schemeClr val="accent4"/>
                              </a:solidFill>
                              <a:latin typeface="Cambria Math" panose="02040503050406030204" pitchFamily="18" charset="0"/>
                            </a:rPr>
                            <m:t>𝑖</m:t>
                          </m:r>
                        </m:sub>
                      </m:sSub>
                      <m:r>
                        <a:rPr lang="en-US" sz="2000" i="1">
                          <a:solidFill>
                            <a:schemeClr val="accent4"/>
                          </a:solidFill>
                          <a:latin typeface="Cambria Math" panose="02040503050406030204" pitchFamily="18" charset="0"/>
                        </a:rPr>
                        <m:t>=</m:t>
                      </m:r>
                      <m:f>
                        <m:fPr>
                          <m:ctrlPr>
                            <a:rPr lang="en-US" sz="2000" i="1">
                              <a:solidFill>
                                <a:schemeClr val="accent4"/>
                              </a:solidFill>
                              <a:latin typeface="Cambria Math" panose="02040503050406030204" pitchFamily="18" charset="0"/>
                            </a:rPr>
                          </m:ctrlPr>
                        </m:fPr>
                        <m:num>
                          <m:r>
                            <a:rPr lang="en-US" sz="2000" i="1">
                              <a:solidFill>
                                <a:schemeClr val="accent4"/>
                              </a:solidFill>
                              <a:latin typeface="Cambria Math" panose="02040503050406030204" pitchFamily="18" charset="0"/>
                            </a:rPr>
                            <m:t>1</m:t>
                          </m:r>
                        </m:num>
                        <m:den>
                          <m:sSub>
                            <m:sSubPr>
                              <m:ctrlPr>
                                <a:rPr lang="en-US" sz="2000" i="1">
                                  <a:solidFill>
                                    <a:schemeClr val="accent4"/>
                                  </a:solidFill>
                                  <a:latin typeface="Cambria Math" panose="02040503050406030204" pitchFamily="18" charset="0"/>
                                </a:rPr>
                              </m:ctrlPr>
                            </m:sSubPr>
                            <m:e>
                              <m:r>
                                <a:rPr lang="en-US" sz="2000" i="1">
                                  <a:solidFill>
                                    <a:schemeClr val="accent4"/>
                                  </a:solidFill>
                                  <a:latin typeface="Cambria Math" panose="02040503050406030204" pitchFamily="18" charset="0"/>
                                </a:rPr>
                                <m:t>𝐿𝑒𝑛𝑔𝑡h</m:t>
                              </m:r>
                            </m:e>
                            <m:sub>
                              <m:r>
                                <a:rPr lang="en-US" sz="2000" i="1">
                                  <a:solidFill>
                                    <a:schemeClr val="accent4"/>
                                  </a:solidFill>
                                  <a:latin typeface="Cambria Math" panose="02040503050406030204" pitchFamily="18" charset="0"/>
                                </a:rPr>
                                <m:t>𝐶𝑜𝑚𝑝𝑜𝑛𝑒𝑛𝑡</m:t>
                              </m:r>
                              <m:r>
                                <a:rPr lang="en-US" sz="2000" i="1">
                                  <a:solidFill>
                                    <a:schemeClr val="accent4"/>
                                  </a:solidFill>
                                  <a:latin typeface="Cambria Math" panose="02040503050406030204" pitchFamily="18" charset="0"/>
                                </a:rPr>
                                <m:t> </m:t>
                              </m:r>
                              <m:r>
                                <a:rPr lang="en-US" sz="2000" i="1">
                                  <a:solidFill>
                                    <a:schemeClr val="accent4"/>
                                  </a:solidFill>
                                  <a:latin typeface="Cambria Math" panose="02040503050406030204" pitchFamily="18" charset="0"/>
                                </a:rPr>
                                <m:t>𝑖</m:t>
                              </m:r>
                            </m:sub>
                          </m:sSub>
                        </m:den>
                      </m:f>
                      <m:f>
                        <m:fPr>
                          <m:ctrlPr>
                            <a:rPr lang="en-US" sz="2000" i="1">
                              <a:solidFill>
                                <a:schemeClr val="accent4"/>
                              </a:solidFill>
                              <a:latin typeface="Cambria Math" panose="02040503050406030204" pitchFamily="18" charset="0"/>
                            </a:rPr>
                          </m:ctrlPr>
                        </m:fPr>
                        <m:num>
                          <m:r>
                            <a:rPr lang="en-US" sz="2000" i="1">
                              <a:solidFill>
                                <a:schemeClr val="accent4"/>
                              </a:solidFill>
                              <a:latin typeface="Cambria Math" panose="02040503050406030204" pitchFamily="18" charset="0"/>
                            </a:rPr>
                            <m:t>1</m:t>
                          </m:r>
                        </m:num>
                        <m:den>
                          <m:nary>
                            <m:naryPr>
                              <m:chr m:val="∑"/>
                              <m:limLoc m:val="subSup"/>
                              <m:supHide m:val="on"/>
                              <m:ctrlPr>
                                <a:rPr lang="en-US" sz="2000" i="1">
                                  <a:solidFill>
                                    <a:schemeClr val="accent4"/>
                                  </a:solidFill>
                                  <a:latin typeface="Cambria Math" panose="02040503050406030204" pitchFamily="18" charset="0"/>
                                </a:rPr>
                              </m:ctrlPr>
                            </m:naryPr>
                            <m:sub>
                              <m:r>
                                <m:rPr>
                                  <m:brk m:alnAt="9"/>
                                </m:rPr>
                                <a:rPr lang="en-US" sz="2000" i="1" smtClean="0">
                                  <a:solidFill>
                                    <a:schemeClr val="accent2"/>
                                  </a:solidFill>
                                  <a:latin typeface="Cambria Math" panose="02040503050406030204" pitchFamily="18" charset="0"/>
                                </a:rPr>
                                <m:t>𝑗</m:t>
                              </m:r>
                              <m:r>
                                <a:rPr lang="en-US" sz="2000" i="1">
                                  <a:solidFill>
                                    <a:schemeClr val="accent2"/>
                                  </a:solidFill>
                                  <a:latin typeface="Cambria Math" panose="02040503050406030204" pitchFamily="18" charset="0"/>
                                  <a:ea typeface="Cambria Math" panose="02040503050406030204" pitchFamily="18" charset="0"/>
                                </a:rPr>
                                <m:t>∈</m:t>
                              </m:r>
                              <m:sSub>
                                <m:sSubPr>
                                  <m:ctrlPr>
                                    <a:rPr lang="en-US" sz="2000" i="1">
                                      <a:solidFill>
                                        <a:schemeClr val="accent2"/>
                                      </a:solidFill>
                                      <a:latin typeface="Cambria Math" panose="02040503050406030204" pitchFamily="18" charset="0"/>
                                      <a:ea typeface="Cambria Math" panose="02040503050406030204" pitchFamily="18" charset="0"/>
                                    </a:rPr>
                                  </m:ctrlPr>
                                </m:sSubPr>
                                <m:e>
                                  <m:r>
                                    <a:rPr lang="en-US" sz="2000" i="1">
                                      <a:solidFill>
                                        <a:schemeClr val="accent2"/>
                                      </a:solidFill>
                                      <a:latin typeface="Cambria Math" panose="02040503050406030204" pitchFamily="18" charset="0"/>
                                      <a:ea typeface="Cambria Math" panose="02040503050406030204" pitchFamily="18" charset="0"/>
                                    </a:rPr>
                                    <m:t>𝑆</m:t>
                                  </m:r>
                                </m:e>
                                <m:sub>
                                  <m:r>
                                    <a:rPr lang="en-US" sz="2000" i="1">
                                      <a:solidFill>
                                        <a:schemeClr val="accent2"/>
                                      </a:solidFill>
                                      <a:latin typeface="Cambria Math" panose="02040503050406030204" pitchFamily="18" charset="0"/>
                                      <a:ea typeface="Cambria Math" panose="02040503050406030204" pitchFamily="18" charset="0"/>
                                    </a:rPr>
                                    <m:t>𝐷</m:t>
                                  </m:r>
                                </m:sub>
                              </m:sSub>
                            </m:sub>
                            <m:sup/>
                            <m:e>
                              <m:sSub>
                                <m:sSubPr>
                                  <m:ctrlPr>
                                    <a:rPr lang="en-US" sz="2000" i="1">
                                      <a:solidFill>
                                        <a:schemeClr val="accent4"/>
                                      </a:solidFill>
                                      <a:latin typeface="Cambria Math" panose="02040503050406030204" pitchFamily="18" charset="0"/>
                                    </a:rPr>
                                  </m:ctrlPr>
                                </m:sSubPr>
                                <m:e>
                                  <m:r>
                                    <a:rPr lang="en-US" sz="2000" i="1">
                                      <a:solidFill>
                                        <a:schemeClr val="accent4"/>
                                      </a:solidFill>
                                      <a:latin typeface="Cambria Math" panose="02040503050406030204" pitchFamily="18" charset="0"/>
                                    </a:rPr>
                                    <m:t>𝑤</m:t>
                                  </m:r>
                                </m:e>
                                <m:sub>
                                  <m:r>
                                    <a:rPr lang="en-US" sz="2000" i="1">
                                      <a:solidFill>
                                        <a:schemeClr val="accent4"/>
                                      </a:solidFill>
                                      <a:latin typeface="Cambria Math" panose="02040503050406030204" pitchFamily="18" charset="0"/>
                                    </a:rPr>
                                    <m:t>𝑗</m:t>
                                  </m:r>
                                </m:sub>
                              </m:sSub>
                            </m:e>
                          </m:nary>
                        </m:den>
                      </m:f>
                      <m:nary>
                        <m:naryPr>
                          <m:chr m:val="∑"/>
                          <m:limLoc m:val="subSup"/>
                          <m:supHide m:val="on"/>
                          <m:ctrlPr>
                            <a:rPr lang="en-US" sz="2000" i="1">
                              <a:solidFill>
                                <a:schemeClr val="accent4"/>
                              </a:solidFill>
                              <a:latin typeface="Cambria Math" panose="02040503050406030204" pitchFamily="18" charset="0"/>
                            </a:rPr>
                          </m:ctrlPr>
                        </m:naryPr>
                        <m:sub>
                          <m:r>
                            <m:rPr>
                              <m:brk m:alnAt="9"/>
                            </m:rPr>
                            <a:rPr lang="en-US" sz="2000" i="1" smtClean="0">
                              <a:solidFill>
                                <a:schemeClr val="accent2"/>
                              </a:solidFill>
                              <a:latin typeface="Cambria Math" panose="02040503050406030204" pitchFamily="18" charset="0"/>
                            </a:rPr>
                            <m:t>𝑗</m:t>
                          </m:r>
                          <m:r>
                            <a:rPr lang="en-US" sz="2000" i="1">
                              <a:solidFill>
                                <a:schemeClr val="accent2"/>
                              </a:solidFill>
                              <a:latin typeface="Cambria Math" panose="02040503050406030204" pitchFamily="18" charset="0"/>
                              <a:ea typeface="Cambria Math" panose="02040503050406030204" pitchFamily="18" charset="0"/>
                            </a:rPr>
                            <m:t>∈</m:t>
                          </m:r>
                          <m:sSub>
                            <m:sSubPr>
                              <m:ctrlPr>
                                <a:rPr lang="en-US" sz="2000" i="1">
                                  <a:solidFill>
                                    <a:schemeClr val="accent2"/>
                                  </a:solidFill>
                                  <a:latin typeface="Cambria Math" panose="02040503050406030204" pitchFamily="18" charset="0"/>
                                  <a:ea typeface="Cambria Math" panose="02040503050406030204" pitchFamily="18" charset="0"/>
                                </a:rPr>
                              </m:ctrlPr>
                            </m:sSubPr>
                            <m:e>
                              <m:r>
                                <a:rPr lang="en-US" sz="2000" i="1">
                                  <a:solidFill>
                                    <a:schemeClr val="accent2"/>
                                  </a:solidFill>
                                  <a:latin typeface="Cambria Math" panose="02040503050406030204" pitchFamily="18" charset="0"/>
                                  <a:ea typeface="Cambria Math" panose="02040503050406030204" pitchFamily="18" charset="0"/>
                                </a:rPr>
                                <m:t>𝑆</m:t>
                              </m:r>
                            </m:e>
                            <m:sub>
                              <m:r>
                                <a:rPr lang="en-US" sz="2000" i="1">
                                  <a:solidFill>
                                    <a:schemeClr val="accent2"/>
                                  </a:solidFill>
                                  <a:latin typeface="Cambria Math" panose="02040503050406030204" pitchFamily="18" charset="0"/>
                                  <a:ea typeface="Cambria Math" panose="02040503050406030204" pitchFamily="18" charset="0"/>
                                </a:rPr>
                                <m:t>𝐷</m:t>
                              </m:r>
                            </m:sub>
                          </m:sSub>
                        </m:sub>
                        <m:sup/>
                        <m:e>
                          <m:sSub>
                            <m:sSubPr>
                              <m:ctrlPr>
                                <a:rPr lang="en-US" sz="2000" i="1">
                                  <a:solidFill>
                                    <a:schemeClr val="accent4"/>
                                  </a:solidFill>
                                  <a:latin typeface="Cambria Math" panose="02040503050406030204" pitchFamily="18" charset="0"/>
                                </a:rPr>
                              </m:ctrlPr>
                            </m:sSubPr>
                            <m:e>
                              <m:r>
                                <a:rPr lang="en-US" sz="2000" i="1">
                                  <a:solidFill>
                                    <a:schemeClr val="accent4"/>
                                  </a:solidFill>
                                  <a:latin typeface="Cambria Math" panose="02040503050406030204" pitchFamily="18" charset="0"/>
                                </a:rPr>
                                <m:t>𝑤</m:t>
                              </m:r>
                            </m:e>
                            <m:sub>
                              <m:r>
                                <a:rPr lang="en-US" sz="2000" i="1">
                                  <a:solidFill>
                                    <a:schemeClr val="accent4"/>
                                  </a:solidFill>
                                  <a:latin typeface="Cambria Math" panose="02040503050406030204" pitchFamily="18" charset="0"/>
                                </a:rPr>
                                <m:t>𝑗</m:t>
                              </m:r>
                            </m:sub>
                          </m:sSub>
                          <m:r>
                            <a:rPr lang="en-US" sz="2000" i="1">
                              <a:solidFill>
                                <a:schemeClr val="accent4"/>
                              </a:solidFill>
                              <a:latin typeface="Cambria Math" panose="02040503050406030204" pitchFamily="18" charset="0"/>
                            </a:rPr>
                            <m:t>𝑃</m:t>
                          </m:r>
                          <m:d>
                            <m:dPr>
                              <m:ctrlPr>
                                <a:rPr lang="en-US" sz="2000" i="1">
                                  <a:solidFill>
                                    <a:schemeClr val="accent4"/>
                                  </a:solidFill>
                                  <a:latin typeface="Cambria Math" panose="02040503050406030204" pitchFamily="18" charset="0"/>
                                </a:rPr>
                              </m:ctrlPr>
                            </m:dPr>
                            <m:e>
                              <m:sSub>
                                <m:sSubPr>
                                  <m:ctrlPr>
                                    <a:rPr lang="en-US" sz="2000" i="1">
                                      <a:solidFill>
                                        <a:schemeClr val="accent4"/>
                                      </a:solidFill>
                                      <a:latin typeface="Cambria Math" panose="02040503050406030204" pitchFamily="18" charset="0"/>
                                    </a:rPr>
                                  </m:ctrlPr>
                                </m:sSubPr>
                                <m:e>
                                  <m:r>
                                    <a:rPr lang="en-US" sz="2000" i="1">
                                      <a:solidFill>
                                        <a:schemeClr val="accent4"/>
                                      </a:solidFill>
                                      <a:latin typeface="Cambria Math" panose="02040503050406030204" pitchFamily="18" charset="0"/>
                                    </a:rPr>
                                    <m:t>𝑥</m:t>
                                  </m:r>
                                </m:e>
                                <m:sub>
                                  <m:r>
                                    <a:rPr lang="en-US" sz="2000" i="1">
                                      <a:solidFill>
                                        <a:schemeClr val="accent4"/>
                                      </a:solidFill>
                                      <a:latin typeface="Cambria Math" panose="02040503050406030204" pitchFamily="18" charset="0"/>
                                    </a:rPr>
                                    <m:t>𝑖</m:t>
                                  </m:r>
                                  <m:r>
                                    <a:rPr lang="en-US" sz="2000" i="1">
                                      <a:solidFill>
                                        <a:schemeClr val="accent4"/>
                                      </a:solidFill>
                                      <a:latin typeface="Cambria Math" panose="02040503050406030204" pitchFamily="18" charset="0"/>
                                    </a:rPr>
                                    <m:t>,</m:t>
                                  </m:r>
                                  <m:r>
                                    <a:rPr lang="en-US" sz="2000" i="1">
                                      <a:solidFill>
                                        <a:schemeClr val="accent4"/>
                                      </a:solidFill>
                                      <a:latin typeface="Cambria Math" panose="02040503050406030204" pitchFamily="18" charset="0"/>
                                    </a:rPr>
                                    <m:t>𝑗</m:t>
                                  </m:r>
                                </m:sub>
                              </m:sSub>
                              <m:r>
                                <a:rPr lang="en-US" sz="2000" i="1">
                                  <a:solidFill>
                                    <a:schemeClr val="accent4"/>
                                  </a:solidFill>
                                  <a:latin typeface="Cambria Math" panose="02040503050406030204" pitchFamily="18" charset="0"/>
                                  <a:ea typeface="Cambria Math" panose="02040503050406030204" pitchFamily="18" charset="0"/>
                                </a:rPr>
                                <m:t>≥</m:t>
                              </m:r>
                              <m:r>
                                <a:rPr lang="en-US" sz="2000" i="1">
                                  <a:solidFill>
                                    <a:schemeClr val="accent4"/>
                                  </a:solidFill>
                                  <a:latin typeface="Cambria Math" panose="02040503050406030204" pitchFamily="18" charset="0"/>
                                  <a:ea typeface="Cambria Math" panose="02040503050406030204" pitchFamily="18" charset="0"/>
                                </a:rPr>
                                <m:t>𝑥</m:t>
                              </m:r>
                            </m:e>
                          </m:d>
                        </m:e>
                      </m:nary>
                    </m:oMath>
                  </m:oMathPara>
                </a14:m>
                <a:endParaRPr lang="en-US" sz="2000" dirty="0">
                  <a:solidFill>
                    <a:schemeClr val="accent4"/>
                  </a:solidFill>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35033" y="3571825"/>
                <a:ext cx="7873933" cy="685509"/>
              </a:xfrm>
              <a:prstGeom prst="rect">
                <a:avLst/>
              </a:prstGeom>
              <a:blipFill>
                <a:blip r:embed="rId3"/>
                <a:stretch>
                  <a:fillRect/>
                </a:stretch>
              </a:blipFill>
            </p:spPr>
            <p:txBody>
              <a:bodyPr/>
              <a:lstStyle/>
              <a:p>
                <a:r>
                  <a:rPr lang="en-US">
                    <a:noFill/>
                  </a:rPr>
                  <a:t> </a:t>
                </a:r>
              </a:p>
            </p:txBody>
          </p:sp>
        </mc:Fallback>
      </mc:AlternateContent>
      <p:cxnSp>
        <p:nvCxnSpPr>
          <p:cNvPr id="5" name="Straight Arrow Connector 4"/>
          <p:cNvCxnSpPr>
            <a:cxnSpLocks/>
          </p:cNvCxnSpPr>
          <p:nvPr/>
        </p:nvCxnSpPr>
        <p:spPr bwMode="auto">
          <a:xfrm flipV="1">
            <a:off x="4228859" y="4348528"/>
            <a:ext cx="880351" cy="673868"/>
          </a:xfrm>
          <a:prstGeom prst="straightConnector1">
            <a:avLst/>
          </a:prstGeom>
          <a:noFill/>
          <a:ln w="38100" cap="flat" cmpd="sng" algn="ctr">
            <a:solidFill>
              <a:schemeClr val="tx1"/>
            </a:solidFill>
            <a:prstDash val="solid"/>
            <a:round/>
            <a:headEnd type="none" w="med" len="med"/>
            <a:tailEnd type="triangle"/>
          </a:ln>
          <a:effectLst/>
        </p:spPr>
      </p:cxnSp>
      <p:cxnSp>
        <p:nvCxnSpPr>
          <p:cNvPr id="6" name="Straight Arrow Connector 5"/>
          <p:cNvCxnSpPr>
            <a:cxnSpLocks/>
          </p:cNvCxnSpPr>
          <p:nvPr/>
        </p:nvCxnSpPr>
        <p:spPr bwMode="auto">
          <a:xfrm flipV="1">
            <a:off x="4228857" y="4348528"/>
            <a:ext cx="1989063" cy="674350"/>
          </a:xfrm>
          <a:prstGeom prst="straightConnector1">
            <a:avLst/>
          </a:prstGeom>
          <a:noFill/>
          <a:ln w="38100" cap="flat" cmpd="sng" algn="ctr">
            <a:solidFill>
              <a:schemeClr val="tx1"/>
            </a:solidFill>
            <a:prstDash val="solid"/>
            <a:round/>
            <a:headEnd type="none" w="med" len="med"/>
            <a:tailEnd type="triangle"/>
          </a:ln>
          <a:effectLst/>
        </p:spPr>
      </p:cxnSp>
      <p:sp>
        <p:nvSpPr>
          <p:cNvPr id="7" name="TextBox 6"/>
          <p:cNvSpPr txBox="1"/>
          <p:nvPr/>
        </p:nvSpPr>
        <p:spPr>
          <a:xfrm>
            <a:off x="217750" y="5054939"/>
            <a:ext cx="8469050" cy="1015663"/>
          </a:xfrm>
          <a:prstGeom prst="rect">
            <a:avLst/>
          </a:prstGeom>
          <a:solidFill>
            <a:schemeClr val="bg1"/>
          </a:solidFill>
        </p:spPr>
        <p:txBody>
          <a:bodyPr wrap="none" rtlCol="0">
            <a:spAutoFit/>
          </a:bodyPr>
          <a:lstStyle/>
          <a:p>
            <a:pPr algn="ctr"/>
            <a:r>
              <a:rPr lang="en-US" sz="2000" dirty="0">
                <a:solidFill>
                  <a:schemeClr val="accent2"/>
                </a:solidFill>
                <a:latin typeface="+mj-lt"/>
              </a:rPr>
              <a:t>Find ground motion simulations/scenarios that result in high network disruption</a:t>
            </a:r>
          </a:p>
          <a:p>
            <a:r>
              <a:rPr lang="en-US" sz="2000" dirty="0">
                <a:solidFill>
                  <a:schemeClr val="accent2"/>
                </a:solidFill>
              </a:rPr>
              <a:t>(i.e. Nodal Unsatisfaction &gt; 0.8)</a:t>
            </a:r>
          </a:p>
          <a:p>
            <a:pPr algn="ctr"/>
            <a:endParaRPr lang="en-US" sz="2000" dirty="0">
              <a:solidFill>
                <a:schemeClr val="accent2"/>
              </a:solidFill>
              <a:latin typeface="+mj-lt"/>
            </a:endParaRPr>
          </a:p>
        </p:txBody>
      </p:sp>
      <p:sp>
        <p:nvSpPr>
          <p:cNvPr id="8" name="TextBox 7">
            <a:extLst>
              <a:ext uri="{FF2B5EF4-FFF2-40B4-BE49-F238E27FC236}">
                <a16:creationId xmlns:a16="http://schemas.microsoft.com/office/drawing/2014/main" id="{4A9EA5ED-15D2-4DCD-BDEB-2876C3207D1E}"/>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spTree>
    <p:extLst>
      <p:ext uri="{BB962C8B-B14F-4D97-AF65-F5344CB8AC3E}">
        <p14:creationId xmlns:p14="http://schemas.microsoft.com/office/powerpoint/2010/main" val="4130821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Retrofitting Method</a:t>
            </a:r>
          </a:p>
        </p:txBody>
      </p:sp>
      <p:sp>
        <p:nvSpPr>
          <p:cNvPr id="3" name="Content Placeholder 2"/>
          <p:cNvSpPr>
            <a:spLocks noGrp="1"/>
          </p:cNvSpPr>
          <p:nvPr>
            <p:ph idx="1"/>
          </p:nvPr>
        </p:nvSpPr>
        <p:spPr>
          <a:xfrm>
            <a:off x="457200" y="1125542"/>
            <a:ext cx="8229600" cy="5399087"/>
          </a:xfrm>
        </p:spPr>
        <p:txBody>
          <a:bodyPr/>
          <a:lstStyle/>
          <a:p>
            <a:r>
              <a:rPr lang="en-US" dirty="0"/>
              <a:t>Theoretical Pipe Participation Factor (</a:t>
            </a:r>
            <a:r>
              <a:rPr lang="en-US" dirty="0">
                <a:solidFill>
                  <a:schemeClr val="accent2"/>
                </a:solidFill>
              </a:rPr>
              <a:t>TPPF</a:t>
            </a:r>
            <a:r>
              <a:rPr lang="en-US" dirty="0"/>
              <a:t>)</a:t>
            </a:r>
          </a:p>
          <a:p>
            <a:endParaRPr lang="en-US" dirty="0"/>
          </a:p>
          <a:p>
            <a:r>
              <a:rPr lang="en-US" dirty="0"/>
              <a:t>After probabilistic risk assessment, retrofit pipe segments that are likely to be damaged in simulations that result in poor network performance.</a:t>
            </a:r>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635033" y="3571825"/>
                <a:ext cx="7873933" cy="685509"/>
              </a:xfrm>
              <a:prstGeom prst="rect">
                <a:avLst/>
              </a:prstGeom>
              <a:solidFill>
                <a:schemeClr val="bg1"/>
              </a:solid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a:solidFill>
                                <a:schemeClr val="accent4"/>
                              </a:solidFill>
                              <a:latin typeface="Cambria Math" panose="02040503050406030204" pitchFamily="18" charset="0"/>
                            </a:rPr>
                          </m:ctrlPr>
                        </m:sSubPr>
                        <m:e>
                          <m:r>
                            <a:rPr lang="en-US" sz="2000" i="1">
                              <a:solidFill>
                                <a:schemeClr val="accent4"/>
                              </a:solidFill>
                              <a:latin typeface="Cambria Math" panose="02040503050406030204" pitchFamily="18" charset="0"/>
                            </a:rPr>
                            <m:t>𝑇𝑃𝑃𝐹</m:t>
                          </m:r>
                        </m:e>
                        <m:sub>
                          <m:r>
                            <a:rPr lang="en-US" sz="2000" i="1">
                              <a:solidFill>
                                <a:schemeClr val="accent4"/>
                              </a:solidFill>
                              <a:latin typeface="Cambria Math" panose="02040503050406030204" pitchFamily="18" charset="0"/>
                            </a:rPr>
                            <m:t>𝐶𝑜𝑚𝑝𝑜𝑛𝑒𝑛𝑡</m:t>
                          </m:r>
                          <m:r>
                            <a:rPr lang="en-US" sz="2000" i="1">
                              <a:solidFill>
                                <a:schemeClr val="accent4"/>
                              </a:solidFill>
                              <a:latin typeface="Cambria Math" panose="02040503050406030204" pitchFamily="18" charset="0"/>
                            </a:rPr>
                            <m:t> </m:t>
                          </m:r>
                          <m:r>
                            <a:rPr lang="en-US" sz="2000" i="1">
                              <a:solidFill>
                                <a:schemeClr val="accent4"/>
                              </a:solidFill>
                              <a:latin typeface="Cambria Math" panose="02040503050406030204" pitchFamily="18" charset="0"/>
                            </a:rPr>
                            <m:t>𝑖</m:t>
                          </m:r>
                        </m:sub>
                      </m:sSub>
                      <m:r>
                        <a:rPr lang="en-US" sz="2000" i="1">
                          <a:solidFill>
                            <a:schemeClr val="accent4"/>
                          </a:solidFill>
                          <a:latin typeface="Cambria Math" panose="02040503050406030204" pitchFamily="18" charset="0"/>
                        </a:rPr>
                        <m:t>=</m:t>
                      </m:r>
                      <m:f>
                        <m:fPr>
                          <m:ctrlPr>
                            <a:rPr lang="en-US" sz="2000" i="1">
                              <a:solidFill>
                                <a:schemeClr val="accent4"/>
                              </a:solidFill>
                              <a:latin typeface="Cambria Math" panose="02040503050406030204" pitchFamily="18" charset="0"/>
                            </a:rPr>
                          </m:ctrlPr>
                        </m:fPr>
                        <m:num>
                          <m:r>
                            <a:rPr lang="en-US" sz="2000" i="1">
                              <a:solidFill>
                                <a:schemeClr val="accent4"/>
                              </a:solidFill>
                              <a:latin typeface="Cambria Math" panose="02040503050406030204" pitchFamily="18" charset="0"/>
                            </a:rPr>
                            <m:t>1</m:t>
                          </m:r>
                        </m:num>
                        <m:den>
                          <m:sSub>
                            <m:sSubPr>
                              <m:ctrlPr>
                                <a:rPr lang="en-US" sz="2000" i="1">
                                  <a:solidFill>
                                    <a:schemeClr val="accent4"/>
                                  </a:solidFill>
                                  <a:latin typeface="Cambria Math" panose="02040503050406030204" pitchFamily="18" charset="0"/>
                                </a:rPr>
                              </m:ctrlPr>
                            </m:sSubPr>
                            <m:e>
                              <m:r>
                                <a:rPr lang="en-US" sz="2000" i="1">
                                  <a:solidFill>
                                    <a:schemeClr val="accent4"/>
                                  </a:solidFill>
                                  <a:latin typeface="Cambria Math" panose="02040503050406030204" pitchFamily="18" charset="0"/>
                                </a:rPr>
                                <m:t>𝐿𝑒𝑛𝑔𝑡h</m:t>
                              </m:r>
                            </m:e>
                            <m:sub>
                              <m:r>
                                <a:rPr lang="en-US" sz="2000" i="1">
                                  <a:solidFill>
                                    <a:schemeClr val="accent4"/>
                                  </a:solidFill>
                                  <a:latin typeface="Cambria Math" panose="02040503050406030204" pitchFamily="18" charset="0"/>
                                </a:rPr>
                                <m:t>𝐶𝑜𝑚𝑝𝑜𝑛𝑒𝑛𝑡</m:t>
                              </m:r>
                              <m:r>
                                <a:rPr lang="en-US" sz="2000" i="1">
                                  <a:solidFill>
                                    <a:schemeClr val="accent4"/>
                                  </a:solidFill>
                                  <a:latin typeface="Cambria Math" panose="02040503050406030204" pitchFamily="18" charset="0"/>
                                </a:rPr>
                                <m:t> </m:t>
                              </m:r>
                              <m:r>
                                <a:rPr lang="en-US" sz="2000" i="1">
                                  <a:solidFill>
                                    <a:schemeClr val="accent4"/>
                                  </a:solidFill>
                                  <a:latin typeface="Cambria Math" panose="02040503050406030204" pitchFamily="18" charset="0"/>
                                </a:rPr>
                                <m:t>𝑖</m:t>
                              </m:r>
                            </m:sub>
                          </m:sSub>
                        </m:den>
                      </m:f>
                      <m:f>
                        <m:fPr>
                          <m:ctrlPr>
                            <a:rPr lang="en-US" sz="2000" i="1">
                              <a:solidFill>
                                <a:schemeClr val="accent4"/>
                              </a:solidFill>
                              <a:latin typeface="Cambria Math" panose="02040503050406030204" pitchFamily="18" charset="0"/>
                            </a:rPr>
                          </m:ctrlPr>
                        </m:fPr>
                        <m:num>
                          <m:r>
                            <a:rPr lang="en-US" sz="2000" i="1">
                              <a:solidFill>
                                <a:schemeClr val="accent4"/>
                              </a:solidFill>
                              <a:latin typeface="Cambria Math" panose="02040503050406030204" pitchFamily="18" charset="0"/>
                            </a:rPr>
                            <m:t>1</m:t>
                          </m:r>
                        </m:num>
                        <m:den>
                          <m:nary>
                            <m:naryPr>
                              <m:chr m:val="∑"/>
                              <m:limLoc m:val="subSup"/>
                              <m:supHide m:val="on"/>
                              <m:ctrlPr>
                                <a:rPr lang="en-US" sz="2000" i="1">
                                  <a:solidFill>
                                    <a:schemeClr val="accent4"/>
                                  </a:solidFill>
                                  <a:latin typeface="Cambria Math" panose="02040503050406030204" pitchFamily="18" charset="0"/>
                                </a:rPr>
                              </m:ctrlPr>
                            </m:naryPr>
                            <m:sub>
                              <m:r>
                                <m:rPr>
                                  <m:brk m:alnAt="9"/>
                                </m:rPr>
                                <a:rPr lang="en-US" sz="2000" i="1" smtClean="0">
                                  <a:solidFill>
                                    <a:schemeClr val="accent4"/>
                                  </a:solidFill>
                                  <a:latin typeface="Cambria Math" panose="02040503050406030204" pitchFamily="18" charset="0"/>
                                </a:rPr>
                                <m:t>𝑗</m:t>
                              </m:r>
                              <m:r>
                                <a:rPr lang="en-US" sz="2000" i="1">
                                  <a:solidFill>
                                    <a:schemeClr val="accent4"/>
                                  </a:solidFill>
                                  <a:latin typeface="Cambria Math" panose="02040503050406030204" pitchFamily="18" charset="0"/>
                                  <a:ea typeface="Cambria Math" panose="02040503050406030204" pitchFamily="18" charset="0"/>
                                </a:rPr>
                                <m:t>∈</m:t>
                              </m:r>
                              <m:sSub>
                                <m:sSubPr>
                                  <m:ctrlPr>
                                    <a:rPr lang="en-US" sz="2000" i="1">
                                      <a:solidFill>
                                        <a:schemeClr val="accent4"/>
                                      </a:solidFill>
                                      <a:latin typeface="Cambria Math" panose="02040503050406030204" pitchFamily="18" charset="0"/>
                                      <a:ea typeface="Cambria Math" panose="02040503050406030204" pitchFamily="18" charset="0"/>
                                    </a:rPr>
                                  </m:ctrlPr>
                                </m:sSubPr>
                                <m:e>
                                  <m:r>
                                    <a:rPr lang="en-US" sz="2000" i="1">
                                      <a:solidFill>
                                        <a:schemeClr val="accent4"/>
                                      </a:solidFill>
                                      <a:latin typeface="Cambria Math" panose="02040503050406030204" pitchFamily="18" charset="0"/>
                                      <a:ea typeface="Cambria Math" panose="02040503050406030204" pitchFamily="18" charset="0"/>
                                    </a:rPr>
                                    <m:t>𝑆</m:t>
                                  </m:r>
                                </m:e>
                                <m:sub>
                                  <m:r>
                                    <a:rPr lang="en-US" sz="2000" i="1">
                                      <a:solidFill>
                                        <a:schemeClr val="accent4"/>
                                      </a:solidFill>
                                      <a:latin typeface="Cambria Math" panose="02040503050406030204" pitchFamily="18" charset="0"/>
                                      <a:ea typeface="Cambria Math" panose="02040503050406030204" pitchFamily="18" charset="0"/>
                                    </a:rPr>
                                    <m:t>𝐷</m:t>
                                  </m:r>
                                </m:sub>
                              </m:sSub>
                            </m:sub>
                            <m:sup/>
                            <m:e>
                              <m:sSub>
                                <m:sSubPr>
                                  <m:ctrlPr>
                                    <a:rPr lang="en-US" sz="2000" i="1">
                                      <a:solidFill>
                                        <a:schemeClr val="accent4"/>
                                      </a:solidFill>
                                      <a:latin typeface="Cambria Math" panose="02040503050406030204" pitchFamily="18" charset="0"/>
                                    </a:rPr>
                                  </m:ctrlPr>
                                </m:sSubPr>
                                <m:e>
                                  <m:r>
                                    <a:rPr lang="en-US" sz="2000" i="1">
                                      <a:solidFill>
                                        <a:schemeClr val="accent4"/>
                                      </a:solidFill>
                                      <a:latin typeface="Cambria Math" panose="02040503050406030204" pitchFamily="18" charset="0"/>
                                    </a:rPr>
                                    <m:t>𝑤</m:t>
                                  </m:r>
                                </m:e>
                                <m:sub>
                                  <m:r>
                                    <a:rPr lang="en-US" sz="2000" i="1">
                                      <a:solidFill>
                                        <a:schemeClr val="accent4"/>
                                      </a:solidFill>
                                      <a:latin typeface="Cambria Math" panose="02040503050406030204" pitchFamily="18" charset="0"/>
                                    </a:rPr>
                                    <m:t>𝑗</m:t>
                                  </m:r>
                                </m:sub>
                              </m:sSub>
                            </m:e>
                          </m:nary>
                        </m:den>
                      </m:f>
                      <m:nary>
                        <m:naryPr>
                          <m:chr m:val="∑"/>
                          <m:limLoc m:val="subSup"/>
                          <m:supHide m:val="on"/>
                          <m:ctrlPr>
                            <a:rPr lang="en-US" sz="2000" i="1">
                              <a:solidFill>
                                <a:schemeClr val="accent4"/>
                              </a:solidFill>
                              <a:latin typeface="Cambria Math" panose="02040503050406030204" pitchFamily="18" charset="0"/>
                            </a:rPr>
                          </m:ctrlPr>
                        </m:naryPr>
                        <m:sub>
                          <m:r>
                            <m:rPr>
                              <m:brk m:alnAt="9"/>
                            </m:rPr>
                            <a:rPr lang="en-US" sz="2000" i="1">
                              <a:solidFill>
                                <a:schemeClr val="accent4"/>
                              </a:solidFill>
                              <a:latin typeface="Cambria Math" panose="02040503050406030204" pitchFamily="18" charset="0"/>
                            </a:rPr>
                            <m:t>𝑗</m:t>
                          </m:r>
                          <m:r>
                            <a:rPr lang="en-US" sz="2000" i="1">
                              <a:solidFill>
                                <a:schemeClr val="accent4"/>
                              </a:solidFill>
                              <a:latin typeface="Cambria Math" panose="02040503050406030204" pitchFamily="18" charset="0"/>
                              <a:ea typeface="Cambria Math" panose="02040503050406030204" pitchFamily="18" charset="0"/>
                            </a:rPr>
                            <m:t>∈</m:t>
                          </m:r>
                          <m:sSub>
                            <m:sSubPr>
                              <m:ctrlPr>
                                <a:rPr lang="en-US" sz="2000" i="1">
                                  <a:solidFill>
                                    <a:schemeClr val="accent4"/>
                                  </a:solidFill>
                                  <a:latin typeface="Cambria Math" panose="02040503050406030204" pitchFamily="18" charset="0"/>
                                  <a:ea typeface="Cambria Math" panose="02040503050406030204" pitchFamily="18" charset="0"/>
                                </a:rPr>
                              </m:ctrlPr>
                            </m:sSubPr>
                            <m:e>
                              <m:r>
                                <a:rPr lang="en-US" sz="2000" i="1">
                                  <a:solidFill>
                                    <a:schemeClr val="accent4"/>
                                  </a:solidFill>
                                  <a:latin typeface="Cambria Math" panose="02040503050406030204" pitchFamily="18" charset="0"/>
                                  <a:ea typeface="Cambria Math" panose="02040503050406030204" pitchFamily="18" charset="0"/>
                                </a:rPr>
                                <m:t>𝑆</m:t>
                              </m:r>
                            </m:e>
                            <m:sub>
                              <m:r>
                                <a:rPr lang="en-US" sz="2000" i="1">
                                  <a:solidFill>
                                    <a:schemeClr val="accent4"/>
                                  </a:solidFill>
                                  <a:latin typeface="Cambria Math" panose="02040503050406030204" pitchFamily="18" charset="0"/>
                                  <a:ea typeface="Cambria Math" panose="02040503050406030204" pitchFamily="18" charset="0"/>
                                </a:rPr>
                                <m:t>𝐷</m:t>
                              </m:r>
                            </m:sub>
                          </m:sSub>
                        </m:sub>
                        <m:sup/>
                        <m:e>
                          <m:sSub>
                            <m:sSubPr>
                              <m:ctrlPr>
                                <a:rPr lang="en-US" sz="2000" i="1">
                                  <a:solidFill>
                                    <a:schemeClr val="accent4"/>
                                  </a:solidFill>
                                  <a:latin typeface="Cambria Math" panose="02040503050406030204" pitchFamily="18" charset="0"/>
                                </a:rPr>
                              </m:ctrlPr>
                            </m:sSubPr>
                            <m:e>
                              <m:r>
                                <a:rPr lang="en-US" sz="2000" i="1">
                                  <a:solidFill>
                                    <a:schemeClr val="accent4"/>
                                  </a:solidFill>
                                  <a:latin typeface="Cambria Math" panose="02040503050406030204" pitchFamily="18" charset="0"/>
                                </a:rPr>
                                <m:t>𝑤</m:t>
                              </m:r>
                            </m:e>
                            <m:sub>
                              <m:r>
                                <a:rPr lang="en-US" sz="2000" i="1">
                                  <a:solidFill>
                                    <a:schemeClr val="accent4"/>
                                  </a:solidFill>
                                  <a:latin typeface="Cambria Math" panose="02040503050406030204" pitchFamily="18" charset="0"/>
                                </a:rPr>
                                <m:t>𝑗</m:t>
                              </m:r>
                            </m:sub>
                          </m:sSub>
                          <m:r>
                            <a:rPr lang="en-US" sz="2000" i="1" smtClean="0">
                              <a:solidFill>
                                <a:schemeClr val="accent2"/>
                              </a:solidFill>
                              <a:latin typeface="Cambria Math" panose="02040503050406030204" pitchFamily="18" charset="0"/>
                            </a:rPr>
                            <m:t>𝑃</m:t>
                          </m:r>
                          <m:d>
                            <m:dPr>
                              <m:ctrlPr>
                                <a:rPr lang="en-US" sz="2000" i="1">
                                  <a:solidFill>
                                    <a:schemeClr val="accent2"/>
                                  </a:solidFill>
                                  <a:latin typeface="Cambria Math" panose="02040503050406030204" pitchFamily="18" charset="0"/>
                                </a:rPr>
                              </m:ctrlPr>
                            </m:dPr>
                            <m:e>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𝑥</m:t>
                                  </m:r>
                                </m:e>
                                <m:sub>
                                  <m:r>
                                    <a:rPr lang="en-US" sz="2000" i="1">
                                      <a:solidFill>
                                        <a:schemeClr val="accent2"/>
                                      </a:solidFill>
                                      <a:latin typeface="Cambria Math" panose="02040503050406030204" pitchFamily="18" charset="0"/>
                                    </a:rPr>
                                    <m:t>𝑖</m:t>
                                  </m:r>
                                  <m:r>
                                    <a:rPr lang="en-US" sz="2000" i="1">
                                      <a:solidFill>
                                        <a:schemeClr val="accent2"/>
                                      </a:solidFill>
                                      <a:latin typeface="Cambria Math" panose="02040503050406030204" pitchFamily="18" charset="0"/>
                                    </a:rPr>
                                    <m:t>,</m:t>
                                  </m:r>
                                  <m:r>
                                    <a:rPr lang="en-US" sz="2000" i="1">
                                      <a:solidFill>
                                        <a:schemeClr val="accent2"/>
                                      </a:solidFill>
                                      <a:latin typeface="Cambria Math" panose="02040503050406030204" pitchFamily="18" charset="0"/>
                                    </a:rPr>
                                    <m:t>𝑗</m:t>
                                  </m:r>
                                </m:sub>
                              </m:sSub>
                              <m:r>
                                <a:rPr lang="en-US" sz="2000" i="1">
                                  <a:solidFill>
                                    <a:schemeClr val="accent2"/>
                                  </a:solidFill>
                                  <a:latin typeface="Cambria Math" panose="02040503050406030204" pitchFamily="18" charset="0"/>
                                  <a:ea typeface="Cambria Math" panose="02040503050406030204" pitchFamily="18" charset="0"/>
                                </a:rPr>
                                <m:t>≥</m:t>
                              </m:r>
                              <m:r>
                                <a:rPr lang="en-US" sz="2000" i="1">
                                  <a:solidFill>
                                    <a:schemeClr val="accent2"/>
                                  </a:solidFill>
                                  <a:latin typeface="Cambria Math" panose="02040503050406030204" pitchFamily="18" charset="0"/>
                                  <a:ea typeface="Cambria Math" panose="02040503050406030204" pitchFamily="18" charset="0"/>
                                </a:rPr>
                                <m:t>𝑥</m:t>
                              </m:r>
                            </m:e>
                          </m:d>
                        </m:e>
                      </m:nary>
                    </m:oMath>
                  </m:oMathPara>
                </a14:m>
                <a:endParaRPr lang="en-US" sz="2000" dirty="0">
                  <a:solidFill>
                    <a:schemeClr val="accent4"/>
                  </a:solidFill>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35033" y="3571825"/>
                <a:ext cx="7873933" cy="685509"/>
              </a:xfrm>
              <a:prstGeom prst="rect">
                <a:avLst/>
              </a:prstGeom>
              <a:blipFill>
                <a:blip r:embed="rId3"/>
                <a:stretch>
                  <a:fillRect/>
                </a:stretch>
              </a:blipFill>
            </p:spPr>
            <p:txBody>
              <a:bodyPr/>
              <a:lstStyle/>
              <a:p>
                <a:r>
                  <a:rPr lang="en-US">
                    <a:noFill/>
                  </a:rPr>
                  <a:t> </a:t>
                </a:r>
              </a:p>
            </p:txBody>
          </p:sp>
        </mc:Fallback>
      </mc:AlternateContent>
      <p:cxnSp>
        <p:nvCxnSpPr>
          <p:cNvPr id="5" name="Straight Arrow Connector 4"/>
          <p:cNvCxnSpPr/>
          <p:nvPr/>
        </p:nvCxnSpPr>
        <p:spPr bwMode="auto">
          <a:xfrm flipV="1">
            <a:off x="7479597" y="4328330"/>
            <a:ext cx="19455" cy="1011677"/>
          </a:xfrm>
          <a:prstGeom prst="straightConnector1">
            <a:avLst/>
          </a:prstGeom>
          <a:noFill/>
          <a:ln w="38100" cap="flat" cmpd="sng" algn="ctr">
            <a:solidFill>
              <a:schemeClr val="tx1"/>
            </a:solidFill>
            <a:prstDash val="solid"/>
            <a:round/>
            <a:headEnd type="none" w="med" len="med"/>
            <a:tailEnd type="triangle"/>
          </a:ln>
          <a:effectLst/>
        </p:spPr>
      </p:cxnSp>
      <p:sp>
        <p:nvSpPr>
          <p:cNvPr id="6" name="TextBox 5"/>
          <p:cNvSpPr txBox="1"/>
          <p:nvPr/>
        </p:nvSpPr>
        <p:spPr>
          <a:xfrm>
            <a:off x="2868380" y="5506163"/>
            <a:ext cx="6092886" cy="400110"/>
          </a:xfrm>
          <a:prstGeom prst="rect">
            <a:avLst/>
          </a:prstGeom>
          <a:solidFill>
            <a:schemeClr val="bg1"/>
          </a:solidFill>
        </p:spPr>
        <p:txBody>
          <a:bodyPr wrap="none" rtlCol="0">
            <a:spAutoFit/>
          </a:bodyPr>
          <a:lstStyle/>
          <a:p>
            <a:r>
              <a:rPr lang="en-US" sz="2000" dirty="0">
                <a:solidFill>
                  <a:schemeClr val="accent2"/>
                </a:solidFill>
                <a:latin typeface="+mj-lt"/>
              </a:rPr>
              <a:t>Identify pipes that are likely to break in those simulations</a:t>
            </a:r>
          </a:p>
        </p:txBody>
      </p:sp>
      <p:sp>
        <p:nvSpPr>
          <p:cNvPr id="7" name="TextBox 6">
            <a:extLst>
              <a:ext uri="{FF2B5EF4-FFF2-40B4-BE49-F238E27FC236}">
                <a16:creationId xmlns:a16="http://schemas.microsoft.com/office/drawing/2014/main" id="{9E7FF202-54BF-4341-82B5-E16C872FBF8B}"/>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spTree>
    <p:extLst>
      <p:ext uri="{BB962C8B-B14F-4D97-AF65-F5344CB8AC3E}">
        <p14:creationId xmlns:p14="http://schemas.microsoft.com/office/powerpoint/2010/main" val="1863085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5DD2-118E-465A-A0BE-C678B883FA3D}"/>
              </a:ext>
            </a:extLst>
          </p:cNvPr>
          <p:cNvSpPr>
            <a:spLocks noGrp="1"/>
          </p:cNvSpPr>
          <p:nvPr>
            <p:ph type="title"/>
          </p:nvPr>
        </p:nvSpPr>
        <p:spPr/>
        <p:txBody>
          <a:bodyPr/>
          <a:lstStyle/>
          <a:p>
            <a:r>
              <a:rPr lang="en-US" dirty="0"/>
              <a:t>Probabilistic Analysis</a:t>
            </a:r>
          </a:p>
        </p:txBody>
      </p:sp>
      <p:sp>
        <p:nvSpPr>
          <p:cNvPr id="3" name="Content Placeholder 2">
            <a:extLst>
              <a:ext uri="{FF2B5EF4-FFF2-40B4-BE49-F238E27FC236}">
                <a16:creationId xmlns:a16="http://schemas.microsoft.com/office/drawing/2014/main" id="{A730DD43-01F4-4607-98CD-07B76F5D576E}"/>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E01B6E3F-C500-48C3-BECF-5D404ED83709}"/>
              </a:ext>
            </a:extLst>
          </p:cNvPr>
          <p:cNvSpPr txBox="1"/>
          <p:nvPr/>
        </p:nvSpPr>
        <p:spPr>
          <a:xfrm>
            <a:off x="5638800" y="1769646"/>
            <a:ext cx="2971800" cy="830997"/>
          </a:xfrm>
          <a:prstGeom prst="rect">
            <a:avLst/>
          </a:prstGeom>
          <a:solidFill>
            <a:schemeClr val="bg1"/>
          </a:solidFill>
        </p:spPr>
        <p:txBody>
          <a:bodyPr wrap="square" rtlCol="0">
            <a:spAutoFit/>
          </a:bodyPr>
          <a:lstStyle/>
          <a:p>
            <a:pPr algn="ctr"/>
            <a:r>
              <a:rPr lang="en-US" sz="2400" dirty="0">
                <a:solidFill>
                  <a:schemeClr val="accent2"/>
                </a:solidFill>
                <a:latin typeface="+mj-lt"/>
              </a:rPr>
              <a:t>Multiple Ground Motion Maps</a:t>
            </a:r>
          </a:p>
        </p:txBody>
      </p:sp>
      <p:grpSp>
        <p:nvGrpSpPr>
          <p:cNvPr id="5" name="Group 4">
            <a:extLst>
              <a:ext uri="{FF2B5EF4-FFF2-40B4-BE49-F238E27FC236}">
                <a16:creationId xmlns:a16="http://schemas.microsoft.com/office/drawing/2014/main" id="{312C7A25-6AA4-4E2A-895D-B1DBEADBC467}"/>
              </a:ext>
            </a:extLst>
          </p:cNvPr>
          <p:cNvGrpSpPr/>
          <p:nvPr/>
        </p:nvGrpSpPr>
        <p:grpSpPr>
          <a:xfrm>
            <a:off x="3048000" y="3048000"/>
            <a:ext cx="2667000" cy="1066800"/>
            <a:chOff x="4114800" y="2362200"/>
            <a:chExt cx="2667000" cy="1066800"/>
          </a:xfrm>
          <a:solidFill>
            <a:srgbClr val="CCE9AD"/>
          </a:solidFill>
        </p:grpSpPr>
        <p:sp>
          <p:nvSpPr>
            <p:cNvPr id="6" name="Chevron 10">
              <a:extLst>
                <a:ext uri="{FF2B5EF4-FFF2-40B4-BE49-F238E27FC236}">
                  <a16:creationId xmlns:a16="http://schemas.microsoft.com/office/drawing/2014/main" id="{C67D3248-82B6-4BF0-B8CD-31243B335ECB}"/>
                </a:ext>
              </a:extLst>
            </p:cNvPr>
            <p:cNvSpPr/>
            <p:nvPr/>
          </p:nvSpPr>
          <p:spPr>
            <a:xfrm rot="5400000">
              <a:off x="5219700" y="18669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Striped Right Arrow 11">
              <a:extLst>
                <a:ext uri="{FF2B5EF4-FFF2-40B4-BE49-F238E27FC236}">
                  <a16:creationId xmlns:a16="http://schemas.microsoft.com/office/drawing/2014/main" id="{65EAC2AA-56FA-45FA-A850-239CED8CF0E9}"/>
                </a:ext>
              </a:extLst>
            </p:cNvPr>
            <p:cNvSpPr/>
            <p:nvPr/>
          </p:nvSpPr>
          <p:spPr>
            <a:xfrm rot="5400000">
              <a:off x="5143500" y="1409700"/>
              <a:ext cx="609600" cy="2514600"/>
            </a:xfrm>
            <a:prstGeom prst="stripedRightArrow">
              <a:avLst>
                <a:gd name="adj1" fmla="val 26053"/>
                <a:gd name="adj2" fmla="val 60976"/>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hevron 12">
              <a:extLst>
                <a:ext uri="{FF2B5EF4-FFF2-40B4-BE49-F238E27FC236}">
                  <a16:creationId xmlns:a16="http://schemas.microsoft.com/office/drawing/2014/main" id="{4D68BD9F-8267-4EE4-BB96-38BEB07C2847}"/>
                </a:ext>
              </a:extLst>
            </p:cNvPr>
            <p:cNvSpPr/>
            <p:nvPr/>
          </p:nvSpPr>
          <p:spPr>
            <a:xfrm rot="5400000">
              <a:off x="5219700" y="17145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Chevron 13">
              <a:extLst>
                <a:ext uri="{FF2B5EF4-FFF2-40B4-BE49-F238E27FC236}">
                  <a16:creationId xmlns:a16="http://schemas.microsoft.com/office/drawing/2014/main" id="{70591E23-CEA8-45F4-9BDC-9E60D873EB6A}"/>
                </a:ext>
              </a:extLst>
            </p:cNvPr>
            <p:cNvSpPr/>
            <p:nvPr/>
          </p:nvSpPr>
          <p:spPr>
            <a:xfrm rot="5400000">
              <a:off x="5219700" y="1562100"/>
              <a:ext cx="457200" cy="2667000"/>
            </a:xfrm>
            <a:prstGeom prst="chevron">
              <a:avLst>
                <a:gd name="adj" fmla="val 85122"/>
              </a:avLst>
            </a:prstGeom>
            <a:grp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aphicFrame>
        <p:nvGraphicFramePr>
          <p:cNvPr id="10" name="Object 9">
            <a:extLst>
              <a:ext uri="{FF2B5EF4-FFF2-40B4-BE49-F238E27FC236}">
                <a16:creationId xmlns:a16="http://schemas.microsoft.com/office/drawing/2014/main" id="{C4A1057F-DB8C-444F-AF70-1EA48DD86E4E}"/>
              </a:ext>
            </a:extLst>
          </p:cNvPr>
          <p:cNvGraphicFramePr>
            <a:graphicFrameLocks noChangeAspect="1"/>
          </p:cNvGraphicFramePr>
          <p:nvPr>
            <p:extLst>
              <p:ext uri="{D42A27DB-BD31-4B8C-83A1-F6EECF244321}">
                <p14:modId xmlns:p14="http://schemas.microsoft.com/office/powerpoint/2010/main" val="1104904918"/>
              </p:ext>
            </p:extLst>
          </p:nvPr>
        </p:nvGraphicFramePr>
        <p:xfrm>
          <a:off x="4572000" y="5181600"/>
          <a:ext cx="774700" cy="508000"/>
        </p:xfrm>
        <a:graphic>
          <a:graphicData uri="http://schemas.openxmlformats.org/presentationml/2006/ole">
            <mc:AlternateContent xmlns:mc="http://schemas.openxmlformats.org/markup-compatibility/2006">
              <mc:Choice xmlns:v="urn:schemas-microsoft-com:vml" Requires="v">
                <p:oleObj spid="_x0000_s2706" name="Equation" r:id="rId4" imgW="177480" imgH="101520" progId="Equation.DSMT4">
                  <p:embed/>
                </p:oleObj>
              </mc:Choice>
              <mc:Fallback>
                <p:oleObj name="Equation" r:id="rId4" imgW="177480" imgH="101520" progId="Equation.DSMT4">
                  <p:embed/>
                  <p:pic>
                    <p:nvPicPr>
                      <p:cNvPr id="23"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5181600"/>
                        <a:ext cx="774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Box 10">
            <a:extLst>
              <a:ext uri="{FF2B5EF4-FFF2-40B4-BE49-F238E27FC236}">
                <a16:creationId xmlns:a16="http://schemas.microsoft.com/office/drawing/2014/main" id="{C2621FC1-4218-4858-AAB0-CEB30ABF8D40}"/>
              </a:ext>
            </a:extLst>
          </p:cNvPr>
          <p:cNvSpPr txBox="1"/>
          <p:nvPr/>
        </p:nvSpPr>
        <p:spPr>
          <a:xfrm>
            <a:off x="5638800" y="5224046"/>
            <a:ext cx="2971800" cy="830997"/>
          </a:xfrm>
          <a:prstGeom prst="rect">
            <a:avLst/>
          </a:prstGeom>
          <a:solidFill>
            <a:schemeClr val="bg1"/>
          </a:solidFill>
        </p:spPr>
        <p:txBody>
          <a:bodyPr wrap="square" rtlCol="0">
            <a:spAutoFit/>
          </a:bodyPr>
          <a:lstStyle/>
          <a:p>
            <a:pPr algn="ctr"/>
            <a:r>
              <a:rPr lang="en-US" sz="2400" dirty="0">
                <a:solidFill>
                  <a:schemeClr val="accent2"/>
                </a:solidFill>
                <a:latin typeface="+mj-lt"/>
              </a:rPr>
              <a:t>Multiple Network Analyses</a:t>
            </a:r>
          </a:p>
        </p:txBody>
      </p:sp>
      <p:pic>
        <p:nvPicPr>
          <p:cNvPr id="12" name="Picture 11">
            <a:extLst>
              <a:ext uri="{FF2B5EF4-FFF2-40B4-BE49-F238E27FC236}">
                <a16:creationId xmlns:a16="http://schemas.microsoft.com/office/drawing/2014/main" id="{3C65CEF0-A2C0-4A01-A122-4D261211803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8724" t="11667" r="2563" b="10555"/>
          <a:stretch/>
        </p:blipFill>
        <p:spPr>
          <a:xfrm>
            <a:off x="685799" y="4587614"/>
            <a:ext cx="1752601" cy="1794018"/>
          </a:xfrm>
          <a:prstGeom prst="rect">
            <a:avLst/>
          </a:prstGeom>
        </p:spPr>
      </p:pic>
      <p:pic>
        <p:nvPicPr>
          <p:cNvPr id="13" name="Picture 12">
            <a:extLst>
              <a:ext uri="{FF2B5EF4-FFF2-40B4-BE49-F238E27FC236}">
                <a16:creationId xmlns:a16="http://schemas.microsoft.com/office/drawing/2014/main" id="{125ACA18-F9AA-487C-AECC-5F4C28CC3C3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0179" t="12222" r="3615" b="9136"/>
          <a:stretch/>
        </p:blipFill>
        <p:spPr>
          <a:xfrm>
            <a:off x="1143000" y="4587614"/>
            <a:ext cx="1655756" cy="1790176"/>
          </a:xfrm>
          <a:prstGeom prst="rect">
            <a:avLst/>
          </a:prstGeom>
        </p:spPr>
      </p:pic>
      <p:pic>
        <p:nvPicPr>
          <p:cNvPr id="14" name="Picture 13">
            <a:extLst>
              <a:ext uri="{FF2B5EF4-FFF2-40B4-BE49-F238E27FC236}">
                <a16:creationId xmlns:a16="http://schemas.microsoft.com/office/drawing/2014/main" id="{C4D1BBAE-2DFC-4A26-BF93-6682CDC76AA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9922" t="11667" r="2778" b="9722"/>
          <a:stretch/>
        </p:blipFill>
        <p:spPr>
          <a:xfrm>
            <a:off x="1600200" y="4587613"/>
            <a:ext cx="1665434" cy="1765561"/>
          </a:xfrm>
          <a:prstGeom prst="rect">
            <a:avLst/>
          </a:prstGeom>
        </p:spPr>
      </p:pic>
      <p:pic>
        <p:nvPicPr>
          <p:cNvPr id="15" name="Picture 14">
            <a:extLst>
              <a:ext uri="{FF2B5EF4-FFF2-40B4-BE49-F238E27FC236}">
                <a16:creationId xmlns:a16="http://schemas.microsoft.com/office/drawing/2014/main" id="{FA46BC68-6567-49FA-B56D-93A5F643950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41628" t="12500" r="2564" b="10278"/>
          <a:stretch/>
        </p:blipFill>
        <p:spPr>
          <a:xfrm>
            <a:off x="1981200" y="4587614"/>
            <a:ext cx="1677858" cy="1794018"/>
          </a:xfrm>
          <a:prstGeom prst="rect">
            <a:avLst/>
          </a:prstGeom>
        </p:spPr>
      </p:pic>
      <p:pic>
        <p:nvPicPr>
          <p:cNvPr id="16" name="Picture 15">
            <a:extLst>
              <a:ext uri="{FF2B5EF4-FFF2-40B4-BE49-F238E27FC236}">
                <a16:creationId xmlns:a16="http://schemas.microsoft.com/office/drawing/2014/main" id="{320138DF-5E2A-4FA6-98BF-B28933F47CD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8724" t="11667" r="2563" b="10555"/>
          <a:stretch/>
        </p:blipFill>
        <p:spPr>
          <a:xfrm>
            <a:off x="2286000" y="4572000"/>
            <a:ext cx="1752601" cy="1794018"/>
          </a:xfrm>
          <a:prstGeom prst="rect">
            <a:avLst/>
          </a:prstGeom>
        </p:spPr>
      </p:pic>
      <p:graphicFrame>
        <p:nvGraphicFramePr>
          <p:cNvPr id="17" name="Object 16">
            <a:extLst>
              <a:ext uri="{FF2B5EF4-FFF2-40B4-BE49-F238E27FC236}">
                <a16:creationId xmlns:a16="http://schemas.microsoft.com/office/drawing/2014/main" id="{41F12DF3-9D44-4438-82E7-C02284EEEDEE}"/>
              </a:ext>
            </a:extLst>
          </p:cNvPr>
          <p:cNvGraphicFramePr>
            <a:graphicFrameLocks noChangeAspect="1"/>
          </p:cNvGraphicFramePr>
          <p:nvPr>
            <p:extLst>
              <p:ext uri="{D42A27DB-BD31-4B8C-83A1-F6EECF244321}">
                <p14:modId xmlns:p14="http://schemas.microsoft.com/office/powerpoint/2010/main" val="2970865244"/>
              </p:ext>
            </p:extLst>
          </p:nvPr>
        </p:nvGraphicFramePr>
        <p:xfrm>
          <a:off x="4572000" y="1752600"/>
          <a:ext cx="774700" cy="508000"/>
        </p:xfrm>
        <a:graphic>
          <a:graphicData uri="http://schemas.openxmlformats.org/presentationml/2006/ole">
            <mc:AlternateContent xmlns:mc="http://schemas.openxmlformats.org/markup-compatibility/2006">
              <mc:Choice xmlns:v="urn:schemas-microsoft-com:vml" Requires="v">
                <p:oleObj spid="_x0000_s2707" name="Equation" r:id="rId10" imgW="177480" imgH="101520" progId="Equation.DSMT4">
                  <p:embed/>
                </p:oleObj>
              </mc:Choice>
              <mc:Fallback>
                <p:oleObj name="Equation" r:id="rId10" imgW="177480" imgH="101520" progId="Equation.DSMT4">
                  <p:embed/>
                  <p:pic>
                    <p:nvPicPr>
                      <p:cNvPr id="29" name="Object 28"/>
                      <p:cNvPicPr/>
                      <p:nvPr/>
                    </p:nvPicPr>
                    <p:blipFill>
                      <a:blip r:embed="rId11"/>
                      <a:stretch>
                        <a:fillRect/>
                      </a:stretch>
                    </p:blipFill>
                    <p:spPr>
                      <a:xfrm>
                        <a:off x="4572000" y="1752600"/>
                        <a:ext cx="774700" cy="508000"/>
                      </a:xfrm>
                      <a:prstGeom prst="rect">
                        <a:avLst/>
                      </a:prstGeom>
                    </p:spPr>
                  </p:pic>
                </p:oleObj>
              </mc:Fallback>
            </mc:AlternateContent>
          </a:graphicData>
        </a:graphic>
      </p:graphicFrame>
      <p:pic>
        <p:nvPicPr>
          <p:cNvPr id="18" name="Picture 17">
            <a:extLst>
              <a:ext uri="{FF2B5EF4-FFF2-40B4-BE49-F238E27FC236}">
                <a16:creationId xmlns:a16="http://schemas.microsoft.com/office/drawing/2014/main" id="{56AD7ADF-5304-4782-951F-95C61AC20D46}"/>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4478" t="11212" r="5040" b="10303"/>
          <a:stretch/>
        </p:blipFill>
        <p:spPr>
          <a:xfrm>
            <a:off x="533400" y="1031132"/>
            <a:ext cx="2133600" cy="1835888"/>
          </a:xfrm>
          <a:prstGeom prst="rect">
            <a:avLst/>
          </a:prstGeom>
        </p:spPr>
      </p:pic>
      <p:pic>
        <p:nvPicPr>
          <p:cNvPr id="19" name="Picture 18">
            <a:extLst>
              <a:ext uri="{FF2B5EF4-FFF2-40B4-BE49-F238E27FC236}">
                <a16:creationId xmlns:a16="http://schemas.microsoft.com/office/drawing/2014/main" id="{1E947876-6C57-4021-8DA0-7533939598F8}"/>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6174" t="11667" r="4710" b="10000"/>
          <a:stretch/>
        </p:blipFill>
        <p:spPr>
          <a:xfrm>
            <a:off x="1027903" y="1031132"/>
            <a:ext cx="2096297" cy="1835888"/>
          </a:xfrm>
          <a:prstGeom prst="rect">
            <a:avLst/>
          </a:prstGeom>
        </p:spPr>
      </p:pic>
      <p:pic>
        <p:nvPicPr>
          <p:cNvPr id="20" name="Picture 19">
            <a:extLst>
              <a:ext uri="{FF2B5EF4-FFF2-40B4-BE49-F238E27FC236}">
                <a16:creationId xmlns:a16="http://schemas.microsoft.com/office/drawing/2014/main" id="{8F72991E-7BEF-4900-A2ED-AD26A11AF88A}"/>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6603" t="11667" r="4924" b="10000"/>
          <a:stretch/>
        </p:blipFill>
        <p:spPr>
          <a:xfrm>
            <a:off x="1524000" y="1031132"/>
            <a:ext cx="2076767" cy="1835888"/>
          </a:xfrm>
          <a:prstGeom prst="rect">
            <a:avLst/>
          </a:prstGeom>
        </p:spPr>
      </p:pic>
      <p:pic>
        <p:nvPicPr>
          <p:cNvPr id="21" name="Picture 20">
            <a:extLst>
              <a:ext uri="{FF2B5EF4-FFF2-40B4-BE49-F238E27FC236}">
                <a16:creationId xmlns:a16="http://schemas.microsoft.com/office/drawing/2014/main" id="{315D7626-792B-4FBD-9936-73447ADD9337}"/>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6603" t="11666" r="4065" b="10000"/>
          <a:stretch/>
        </p:blipFill>
        <p:spPr>
          <a:xfrm>
            <a:off x="2088193" y="1031132"/>
            <a:ext cx="2102807" cy="1835888"/>
          </a:xfrm>
          <a:prstGeom prst="rect">
            <a:avLst/>
          </a:prstGeom>
        </p:spPr>
      </p:pic>
    </p:spTree>
    <p:extLst>
      <p:ext uri="{BB962C8B-B14F-4D97-AF65-F5344CB8AC3E}">
        <p14:creationId xmlns:p14="http://schemas.microsoft.com/office/powerpoint/2010/main" val="1219288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Retrofitting Method</a:t>
            </a:r>
          </a:p>
        </p:txBody>
      </p:sp>
      <p:sp>
        <p:nvSpPr>
          <p:cNvPr id="3" name="Content Placeholder 2"/>
          <p:cNvSpPr>
            <a:spLocks noGrp="1"/>
          </p:cNvSpPr>
          <p:nvPr>
            <p:ph idx="1"/>
          </p:nvPr>
        </p:nvSpPr>
        <p:spPr>
          <a:xfrm>
            <a:off x="457200" y="1125542"/>
            <a:ext cx="8229600" cy="5399087"/>
          </a:xfrm>
        </p:spPr>
        <p:txBody>
          <a:bodyPr/>
          <a:lstStyle/>
          <a:p>
            <a:r>
              <a:rPr lang="en-US" dirty="0"/>
              <a:t>Theoretical Pipe Participation Factor (</a:t>
            </a:r>
            <a:r>
              <a:rPr lang="en-US" dirty="0">
                <a:solidFill>
                  <a:schemeClr val="accent2"/>
                </a:solidFill>
              </a:rPr>
              <a:t>TPPF</a:t>
            </a:r>
            <a:r>
              <a:rPr lang="en-US" dirty="0"/>
              <a:t>)</a:t>
            </a:r>
          </a:p>
          <a:p>
            <a:endParaRPr lang="en-US" dirty="0"/>
          </a:p>
          <a:p>
            <a:r>
              <a:rPr lang="en-US" dirty="0"/>
              <a:t>After probabilistic risk assessment, retrofit pipe segments that are likely to be damaged in simulations that result in poor network performance.</a:t>
            </a:r>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635033" y="3571825"/>
                <a:ext cx="7873933" cy="685509"/>
              </a:xfrm>
              <a:prstGeom prst="rect">
                <a:avLst/>
              </a:prstGeom>
              <a:solidFill>
                <a:schemeClr val="bg1"/>
              </a:solid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a:solidFill>
                                <a:schemeClr val="accent4"/>
                              </a:solidFill>
                              <a:latin typeface="Cambria Math" panose="02040503050406030204" pitchFamily="18" charset="0"/>
                            </a:rPr>
                          </m:ctrlPr>
                        </m:sSubPr>
                        <m:e>
                          <m:r>
                            <a:rPr lang="en-US" sz="2000" i="1">
                              <a:solidFill>
                                <a:schemeClr val="accent4"/>
                              </a:solidFill>
                              <a:latin typeface="Cambria Math" panose="02040503050406030204" pitchFamily="18" charset="0"/>
                            </a:rPr>
                            <m:t>𝑇𝑃𝑃𝐹</m:t>
                          </m:r>
                        </m:e>
                        <m:sub>
                          <m:r>
                            <a:rPr lang="en-US" sz="2000" i="1">
                              <a:solidFill>
                                <a:schemeClr val="accent4"/>
                              </a:solidFill>
                              <a:latin typeface="Cambria Math" panose="02040503050406030204" pitchFamily="18" charset="0"/>
                            </a:rPr>
                            <m:t>𝐶𝑜𝑚𝑝𝑜𝑛𝑒𝑛𝑡</m:t>
                          </m:r>
                          <m:r>
                            <a:rPr lang="en-US" sz="2000" i="1">
                              <a:solidFill>
                                <a:schemeClr val="accent4"/>
                              </a:solidFill>
                              <a:latin typeface="Cambria Math" panose="02040503050406030204" pitchFamily="18" charset="0"/>
                            </a:rPr>
                            <m:t> </m:t>
                          </m:r>
                          <m:r>
                            <a:rPr lang="en-US" sz="2000" i="1">
                              <a:solidFill>
                                <a:schemeClr val="accent4"/>
                              </a:solidFill>
                              <a:latin typeface="Cambria Math" panose="02040503050406030204" pitchFamily="18" charset="0"/>
                            </a:rPr>
                            <m:t>𝑖</m:t>
                          </m:r>
                        </m:sub>
                      </m:sSub>
                      <m:r>
                        <a:rPr lang="en-US" sz="2000" i="1">
                          <a:solidFill>
                            <a:schemeClr val="accent4"/>
                          </a:solidFill>
                          <a:latin typeface="Cambria Math" panose="02040503050406030204" pitchFamily="18" charset="0"/>
                        </a:rPr>
                        <m:t>=</m:t>
                      </m:r>
                      <m:f>
                        <m:fPr>
                          <m:ctrlPr>
                            <a:rPr lang="en-US" sz="2000" i="1">
                              <a:solidFill>
                                <a:schemeClr val="accent4"/>
                              </a:solidFill>
                              <a:latin typeface="Cambria Math" panose="02040503050406030204" pitchFamily="18" charset="0"/>
                            </a:rPr>
                          </m:ctrlPr>
                        </m:fPr>
                        <m:num>
                          <m:r>
                            <a:rPr lang="en-US" sz="2000" i="1">
                              <a:solidFill>
                                <a:schemeClr val="accent4"/>
                              </a:solidFill>
                              <a:latin typeface="Cambria Math" panose="02040503050406030204" pitchFamily="18" charset="0"/>
                            </a:rPr>
                            <m:t>1</m:t>
                          </m:r>
                        </m:num>
                        <m:den>
                          <m:sSub>
                            <m:sSubPr>
                              <m:ctrlPr>
                                <a:rPr lang="en-US" sz="2000" i="1">
                                  <a:solidFill>
                                    <a:schemeClr val="accent4"/>
                                  </a:solidFill>
                                  <a:latin typeface="Cambria Math" panose="02040503050406030204" pitchFamily="18" charset="0"/>
                                </a:rPr>
                              </m:ctrlPr>
                            </m:sSubPr>
                            <m:e>
                              <m:r>
                                <a:rPr lang="en-US" sz="2000" i="1">
                                  <a:solidFill>
                                    <a:schemeClr val="accent4"/>
                                  </a:solidFill>
                                  <a:latin typeface="Cambria Math" panose="02040503050406030204" pitchFamily="18" charset="0"/>
                                </a:rPr>
                                <m:t>𝐿𝑒𝑛𝑔𝑡h</m:t>
                              </m:r>
                            </m:e>
                            <m:sub>
                              <m:r>
                                <a:rPr lang="en-US" sz="2000" i="1">
                                  <a:solidFill>
                                    <a:schemeClr val="accent4"/>
                                  </a:solidFill>
                                  <a:latin typeface="Cambria Math" panose="02040503050406030204" pitchFamily="18" charset="0"/>
                                </a:rPr>
                                <m:t>𝐶𝑜𝑚𝑝𝑜𝑛𝑒𝑛𝑡</m:t>
                              </m:r>
                              <m:r>
                                <a:rPr lang="en-US" sz="2000" i="1">
                                  <a:solidFill>
                                    <a:schemeClr val="accent4"/>
                                  </a:solidFill>
                                  <a:latin typeface="Cambria Math" panose="02040503050406030204" pitchFamily="18" charset="0"/>
                                </a:rPr>
                                <m:t> </m:t>
                              </m:r>
                              <m:r>
                                <a:rPr lang="en-US" sz="2000" i="1">
                                  <a:solidFill>
                                    <a:schemeClr val="accent4"/>
                                  </a:solidFill>
                                  <a:latin typeface="Cambria Math" panose="02040503050406030204" pitchFamily="18" charset="0"/>
                                </a:rPr>
                                <m:t>𝑖</m:t>
                              </m:r>
                            </m:sub>
                          </m:sSub>
                        </m:den>
                      </m:f>
                      <m:f>
                        <m:fPr>
                          <m:ctrlPr>
                            <a:rPr lang="en-US" sz="2000" i="1">
                              <a:solidFill>
                                <a:schemeClr val="accent4"/>
                              </a:solidFill>
                              <a:latin typeface="Cambria Math" panose="02040503050406030204" pitchFamily="18" charset="0"/>
                            </a:rPr>
                          </m:ctrlPr>
                        </m:fPr>
                        <m:num>
                          <m:r>
                            <a:rPr lang="en-US" sz="2000" i="1">
                              <a:solidFill>
                                <a:schemeClr val="accent4"/>
                              </a:solidFill>
                              <a:latin typeface="Cambria Math" panose="02040503050406030204" pitchFamily="18" charset="0"/>
                            </a:rPr>
                            <m:t>1</m:t>
                          </m:r>
                        </m:num>
                        <m:den>
                          <m:nary>
                            <m:naryPr>
                              <m:chr m:val="∑"/>
                              <m:limLoc m:val="subSup"/>
                              <m:supHide m:val="on"/>
                              <m:ctrlPr>
                                <a:rPr lang="en-US" sz="2000" i="1">
                                  <a:solidFill>
                                    <a:schemeClr val="accent4"/>
                                  </a:solidFill>
                                  <a:latin typeface="Cambria Math" panose="02040503050406030204" pitchFamily="18" charset="0"/>
                                </a:rPr>
                              </m:ctrlPr>
                            </m:naryPr>
                            <m:sub>
                              <m:r>
                                <m:rPr>
                                  <m:brk m:alnAt="9"/>
                                </m:rPr>
                                <a:rPr lang="en-US" sz="2000" i="1" smtClean="0">
                                  <a:solidFill>
                                    <a:schemeClr val="accent4"/>
                                  </a:solidFill>
                                  <a:latin typeface="Cambria Math" panose="02040503050406030204" pitchFamily="18" charset="0"/>
                                </a:rPr>
                                <m:t>𝑗</m:t>
                              </m:r>
                              <m:r>
                                <a:rPr lang="en-US" sz="2000" i="1">
                                  <a:solidFill>
                                    <a:schemeClr val="accent4"/>
                                  </a:solidFill>
                                  <a:latin typeface="Cambria Math" panose="02040503050406030204" pitchFamily="18" charset="0"/>
                                  <a:ea typeface="Cambria Math" panose="02040503050406030204" pitchFamily="18" charset="0"/>
                                </a:rPr>
                                <m:t>∈</m:t>
                              </m:r>
                              <m:sSub>
                                <m:sSubPr>
                                  <m:ctrlPr>
                                    <a:rPr lang="en-US" sz="2000" i="1">
                                      <a:solidFill>
                                        <a:schemeClr val="accent4"/>
                                      </a:solidFill>
                                      <a:latin typeface="Cambria Math" panose="02040503050406030204" pitchFamily="18" charset="0"/>
                                      <a:ea typeface="Cambria Math" panose="02040503050406030204" pitchFamily="18" charset="0"/>
                                    </a:rPr>
                                  </m:ctrlPr>
                                </m:sSubPr>
                                <m:e>
                                  <m:r>
                                    <a:rPr lang="en-US" sz="2000" i="1">
                                      <a:solidFill>
                                        <a:schemeClr val="accent4"/>
                                      </a:solidFill>
                                      <a:latin typeface="Cambria Math" panose="02040503050406030204" pitchFamily="18" charset="0"/>
                                      <a:ea typeface="Cambria Math" panose="02040503050406030204" pitchFamily="18" charset="0"/>
                                    </a:rPr>
                                    <m:t>𝑆</m:t>
                                  </m:r>
                                </m:e>
                                <m:sub>
                                  <m:r>
                                    <a:rPr lang="en-US" sz="2000" i="1">
                                      <a:solidFill>
                                        <a:schemeClr val="accent4"/>
                                      </a:solidFill>
                                      <a:latin typeface="Cambria Math" panose="02040503050406030204" pitchFamily="18" charset="0"/>
                                      <a:ea typeface="Cambria Math" panose="02040503050406030204" pitchFamily="18" charset="0"/>
                                    </a:rPr>
                                    <m:t>𝐷</m:t>
                                  </m:r>
                                </m:sub>
                              </m:sSub>
                            </m:sub>
                            <m:sup/>
                            <m:e>
                              <m:sSub>
                                <m:sSubPr>
                                  <m:ctrlPr>
                                    <a:rPr lang="en-US" sz="2000" i="1">
                                      <a:solidFill>
                                        <a:schemeClr val="accent4"/>
                                      </a:solidFill>
                                      <a:latin typeface="Cambria Math" panose="02040503050406030204" pitchFamily="18" charset="0"/>
                                    </a:rPr>
                                  </m:ctrlPr>
                                </m:sSubPr>
                                <m:e>
                                  <m:r>
                                    <a:rPr lang="en-US" sz="2000" i="1">
                                      <a:solidFill>
                                        <a:schemeClr val="accent4"/>
                                      </a:solidFill>
                                      <a:latin typeface="Cambria Math" panose="02040503050406030204" pitchFamily="18" charset="0"/>
                                    </a:rPr>
                                    <m:t>𝑤</m:t>
                                  </m:r>
                                </m:e>
                                <m:sub>
                                  <m:r>
                                    <a:rPr lang="en-US" sz="2000" i="1">
                                      <a:solidFill>
                                        <a:schemeClr val="accent4"/>
                                      </a:solidFill>
                                      <a:latin typeface="Cambria Math" panose="02040503050406030204" pitchFamily="18" charset="0"/>
                                    </a:rPr>
                                    <m:t>𝑗</m:t>
                                  </m:r>
                                </m:sub>
                              </m:sSub>
                            </m:e>
                          </m:nary>
                        </m:den>
                      </m:f>
                      <m:nary>
                        <m:naryPr>
                          <m:chr m:val="∑"/>
                          <m:limLoc m:val="subSup"/>
                          <m:supHide m:val="on"/>
                          <m:ctrlPr>
                            <a:rPr lang="en-US" sz="2000" i="1">
                              <a:solidFill>
                                <a:schemeClr val="accent4"/>
                              </a:solidFill>
                              <a:latin typeface="Cambria Math" panose="02040503050406030204" pitchFamily="18" charset="0"/>
                            </a:rPr>
                          </m:ctrlPr>
                        </m:naryPr>
                        <m:sub>
                          <m:r>
                            <m:rPr>
                              <m:brk m:alnAt="9"/>
                            </m:rPr>
                            <a:rPr lang="en-US" sz="2000" i="1">
                              <a:solidFill>
                                <a:schemeClr val="accent4"/>
                              </a:solidFill>
                              <a:latin typeface="Cambria Math" panose="02040503050406030204" pitchFamily="18" charset="0"/>
                            </a:rPr>
                            <m:t>𝑗</m:t>
                          </m:r>
                          <m:r>
                            <a:rPr lang="en-US" sz="2000" i="1">
                              <a:solidFill>
                                <a:schemeClr val="accent4"/>
                              </a:solidFill>
                              <a:latin typeface="Cambria Math" panose="02040503050406030204" pitchFamily="18" charset="0"/>
                              <a:ea typeface="Cambria Math" panose="02040503050406030204" pitchFamily="18" charset="0"/>
                            </a:rPr>
                            <m:t>∈</m:t>
                          </m:r>
                          <m:sSub>
                            <m:sSubPr>
                              <m:ctrlPr>
                                <a:rPr lang="en-US" sz="2000" i="1">
                                  <a:solidFill>
                                    <a:schemeClr val="accent4"/>
                                  </a:solidFill>
                                  <a:latin typeface="Cambria Math" panose="02040503050406030204" pitchFamily="18" charset="0"/>
                                  <a:ea typeface="Cambria Math" panose="02040503050406030204" pitchFamily="18" charset="0"/>
                                </a:rPr>
                              </m:ctrlPr>
                            </m:sSubPr>
                            <m:e>
                              <m:r>
                                <a:rPr lang="en-US" sz="2000" i="1">
                                  <a:solidFill>
                                    <a:schemeClr val="accent4"/>
                                  </a:solidFill>
                                  <a:latin typeface="Cambria Math" panose="02040503050406030204" pitchFamily="18" charset="0"/>
                                  <a:ea typeface="Cambria Math" panose="02040503050406030204" pitchFamily="18" charset="0"/>
                                </a:rPr>
                                <m:t>𝑆</m:t>
                              </m:r>
                            </m:e>
                            <m:sub>
                              <m:r>
                                <a:rPr lang="en-US" sz="2000" i="1">
                                  <a:solidFill>
                                    <a:schemeClr val="accent4"/>
                                  </a:solidFill>
                                  <a:latin typeface="Cambria Math" panose="02040503050406030204" pitchFamily="18" charset="0"/>
                                  <a:ea typeface="Cambria Math" panose="02040503050406030204" pitchFamily="18" charset="0"/>
                                </a:rPr>
                                <m:t>𝐷</m:t>
                              </m:r>
                            </m:sub>
                          </m:sSub>
                        </m:sub>
                        <m:sup/>
                        <m:e>
                          <m:sSub>
                            <m:sSubPr>
                              <m:ctrlPr>
                                <a:rPr lang="en-US" sz="2000" i="1" smtClean="0">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𝑤</m:t>
                              </m:r>
                            </m:e>
                            <m:sub>
                              <m:r>
                                <a:rPr lang="en-US" sz="2000" i="1">
                                  <a:solidFill>
                                    <a:schemeClr val="accent2"/>
                                  </a:solidFill>
                                  <a:latin typeface="Cambria Math" panose="02040503050406030204" pitchFamily="18" charset="0"/>
                                </a:rPr>
                                <m:t>𝑗</m:t>
                              </m:r>
                            </m:sub>
                          </m:sSub>
                          <m:r>
                            <a:rPr lang="en-US" sz="2000" i="1" smtClean="0">
                              <a:solidFill>
                                <a:schemeClr val="tx1"/>
                              </a:solidFill>
                              <a:latin typeface="Cambria Math" panose="02040503050406030204" pitchFamily="18" charset="0"/>
                            </a:rPr>
                            <m:t>𝑃</m:t>
                          </m:r>
                          <m:d>
                            <m:dPr>
                              <m:ctrlPr>
                                <a:rPr lang="en-US" sz="2000" i="1">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𝑗</m:t>
                                  </m:r>
                                </m:sub>
                              </m:sSub>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𝑥</m:t>
                              </m:r>
                            </m:e>
                          </m:d>
                        </m:e>
                      </m:nary>
                    </m:oMath>
                  </m:oMathPara>
                </a14:m>
                <a:endParaRPr lang="en-US" sz="2000" dirty="0">
                  <a:solidFill>
                    <a:schemeClr val="accent4"/>
                  </a:solidFill>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35033" y="3571825"/>
                <a:ext cx="7873933" cy="685509"/>
              </a:xfrm>
              <a:prstGeom prst="rect">
                <a:avLst/>
              </a:prstGeom>
              <a:blipFill>
                <a:blip r:embed="rId3"/>
                <a:stretch>
                  <a:fillRect/>
                </a:stretch>
              </a:blipFill>
            </p:spPr>
            <p:txBody>
              <a:bodyPr/>
              <a:lstStyle/>
              <a:p>
                <a:r>
                  <a:rPr lang="en-US">
                    <a:noFill/>
                  </a:rPr>
                  <a:t> </a:t>
                </a:r>
              </a:p>
            </p:txBody>
          </p:sp>
        </mc:Fallback>
      </mc:AlternateContent>
      <p:cxnSp>
        <p:nvCxnSpPr>
          <p:cNvPr id="5" name="Straight Arrow Connector 4"/>
          <p:cNvCxnSpPr>
            <a:cxnSpLocks/>
          </p:cNvCxnSpPr>
          <p:nvPr/>
        </p:nvCxnSpPr>
        <p:spPr bwMode="auto">
          <a:xfrm flipV="1">
            <a:off x="6882967" y="4278589"/>
            <a:ext cx="0" cy="1525581"/>
          </a:xfrm>
          <a:prstGeom prst="straightConnector1">
            <a:avLst/>
          </a:prstGeom>
          <a:noFill/>
          <a:ln w="38100" cap="flat" cmpd="sng" algn="ctr">
            <a:solidFill>
              <a:schemeClr val="tx1"/>
            </a:solidFill>
            <a:prstDash val="solid"/>
            <a:round/>
            <a:headEnd type="none" w="med" len="med"/>
            <a:tailEnd type="triangle"/>
          </a:ln>
          <a:effectLst/>
        </p:spPr>
      </p:cxnSp>
      <p:sp>
        <p:nvSpPr>
          <p:cNvPr id="6" name="TextBox 5"/>
          <p:cNvSpPr txBox="1"/>
          <p:nvPr/>
        </p:nvSpPr>
        <p:spPr>
          <a:xfrm>
            <a:off x="5027920" y="5869329"/>
            <a:ext cx="3876767" cy="400110"/>
          </a:xfrm>
          <a:prstGeom prst="rect">
            <a:avLst/>
          </a:prstGeom>
          <a:solidFill>
            <a:schemeClr val="bg1"/>
          </a:solidFill>
        </p:spPr>
        <p:txBody>
          <a:bodyPr wrap="none" rtlCol="0">
            <a:spAutoFit/>
          </a:bodyPr>
          <a:lstStyle/>
          <a:p>
            <a:r>
              <a:rPr lang="en-US" sz="2000" dirty="0">
                <a:solidFill>
                  <a:schemeClr val="accent2"/>
                </a:solidFill>
                <a:latin typeface="+mj-lt"/>
              </a:rPr>
              <a:t>Likelihood of this scenario to occur</a:t>
            </a:r>
          </a:p>
        </p:txBody>
      </p:sp>
      <p:sp>
        <p:nvSpPr>
          <p:cNvPr id="8" name="TextBox 7">
            <a:extLst>
              <a:ext uri="{FF2B5EF4-FFF2-40B4-BE49-F238E27FC236}">
                <a16:creationId xmlns:a16="http://schemas.microsoft.com/office/drawing/2014/main" id="{6753DD16-AE2F-4E6A-AB46-1D8CA1EA8263}"/>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spTree>
    <p:extLst>
      <p:ext uri="{BB962C8B-B14F-4D97-AF65-F5344CB8AC3E}">
        <p14:creationId xmlns:p14="http://schemas.microsoft.com/office/powerpoint/2010/main" val="3252259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Demonstration Details</a:t>
            </a:r>
          </a:p>
        </p:txBody>
      </p:sp>
      <p:sp>
        <p:nvSpPr>
          <p:cNvPr id="3" name="Content Placeholder 2"/>
          <p:cNvSpPr>
            <a:spLocks noGrp="1"/>
          </p:cNvSpPr>
          <p:nvPr>
            <p:ph idx="1"/>
          </p:nvPr>
        </p:nvSpPr>
        <p:spPr>
          <a:xfrm>
            <a:off x="468313" y="1176747"/>
            <a:ext cx="4280171" cy="4049315"/>
          </a:xfrm>
        </p:spPr>
        <p:txBody>
          <a:bodyPr/>
          <a:lstStyle/>
          <a:p>
            <a:r>
              <a:rPr lang="en-US" dirty="0"/>
              <a:t>55 km of pipeline are selected </a:t>
            </a:r>
            <a:br>
              <a:rPr lang="en-US" dirty="0"/>
            </a:br>
            <a:r>
              <a:rPr lang="en-US" dirty="0"/>
              <a:t>for retrofit.</a:t>
            </a:r>
          </a:p>
          <a:p>
            <a:endParaRPr lang="en-US" dirty="0"/>
          </a:p>
          <a:p>
            <a:r>
              <a:rPr lang="en-US" dirty="0"/>
              <a:t>Retrofits reduce probability of damage to 0 for simplicity.</a:t>
            </a:r>
          </a:p>
          <a:p>
            <a:endParaRPr lang="en-US" dirty="0"/>
          </a:p>
          <a:p>
            <a:r>
              <a:rPr lang="en-US" dirty="0">
                <a:solidFill>
                  <a:schemeClr val="accent2"/>
                </a:solidFill>
              </a:rPr>
              <a:t>Recall</a:t>
            </a:r>
            <a:r>
              <a:rPr lang="en-US" dirty="0"/>
              <a:t>: Network Performance</a:t>
            </a:r>
          </a:p>
          <a:p>
            <a:endParaRPr lang="en-US" dirty="0"/>
          </a:p>
          <a:p>
            <a:endParaRPr lang="en-US" dirty="0"/>
          </a:p>
          <a:p>
            <a:endParaRPr lang="en-US" dirty="0"/>
          </a:p>
        </p:txBody>
      </p:sp>
      <p:sp>
        <p:nvSpPr>
          <p:cNvPr id="5" name="TextBox 4">
            <a:extLst>
              <a:ext uri="{FF2B5EF4-FFF2-40B4-BE49-F238E27FC236}">
                <a16:creationId xmlns:a16="http://schemas.microsoft.com/office/drawing/2014/main" id="{F6C6FD05-8B4E-44A2-BCCF-ADFF0B6966B9}"/>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pic>
        <p:nvPicPr>
          <p:cNvPr id="6" name="Picture 5">
            <a:extLst>
              <a:ext uri="{FF2B5EF4-FFF2-40B4-BE49-F238E27FC236}">
                <a16:creationId xmlns:a16="http://schemas.microsoft.com/office/drawing/2014/main" id="{C220B376-93B8-4AE9-B797-1D7677F52AC0}"/>
              </a:ext>
            </a:extLst>
          </p:cNvPr>
          <p:cNvPicPr>
            <a:picLocks noChangeAspect="1"/>
          </p:cNvPicPr>
          <p:nvPr/>
        </p:nvPicPr>
        <p:blipFill rotWithShape="1">
          <a:blip r:embed="rId3">
            <a:extLst>
              <a:ext uri="{28A0092B-C50C-407E-A947-70E740481C1C}">
                <a14:useLocalDpi xmlns:a14="http://schemas.microsoft.com/office/drawing/2010/main" val="0"/>
              </a:ext>
            </a:extLst>
          </a:blip>
          <a:srcRect r="6121"/>
          <a:stretch/>
        </p:blipFill>
        <p:spPr>
          <a:xfrm>
            <a:off x="4748484" y="1176747"/>
            <a:ext cx="4065881" cy="3248245"/>
          </a:xfrm>
          <a:prstGeom prst="rect">
            <a:avLst/>
          </a:prstGeom>
        </p:spPr>
      </p:pic>
    </p:spTree>
    <p:extLst>
      <p:ext uri="{BB962C8B-B14F-4D97-AF65-F5344CB8AC3E}">
        <p14:creationId xmlns:p14="http://schemas.microsoft.com/office/powerpoint/2010/main" val="376051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Retrofitting Results</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t="4371" b="975"/>
          <a:stretch/>
        </p:blipFill>
        <p:spPr>
          <a:xfrm>
            <a:off x="247090" y="1384183"/>
            <a:ext cx="6437960" cy="4570361"/>
          </a:xfrm>
        </p:spPr>
      </p:pic>
      <p:cxnSp>
        <p:nvCxnSpPr>
          <p:cNvPr id="7" name="Straight Arrow Connector 6"/>
          <p:cNvCxnSpPr/>
          <p:nvPr/>
        </p:nvCxnSpPr>
        <p:spPr bwMode="auto">
          <a:xfrm flipH="1">
            <a:off x="5547601" y="1813303"/>
            <a:ext cx="856034" cy="0"/>
          </a:xfrm>
          <a:prstGeom prst="straightConnector1">
            <a:avLst/>
          </a:prstGeom>
          <a:noFill/>
          <a:ln w="76200"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flipH="1">
            <a:off x="5547601" y="2149844"/>
            <a:ext cx="856034" cy="0"/>
          </a:xfrm>
          <a:prstGeom prst="straightConnector1">
            <a:avLst/>
          </a:prstGeom>
          <a:noFill/>
          <a:ln w="76200" cap="flat" cmpd="sng" algn="ctr">
            <a:solidFill>
              <a:srgbClr val="0000FF"/>
            </a:solidFill>
            <a:prstDash val="sysDash"/>
            <a:round/>
            <a:headEnd type="none" w="med" len="med"/>
            <a:tailEnd type="triangle"/>
          </a:ln>
          <a:effectLst/>
        </p:spPr>
      </p:cxnSp>
      <p:cxnSp>
        <p:nvCxnSpPr>
          <p:cNvPr id="9" name="Straight Arrow Connector 8"/>
          <p:cNvCxnSpPr/>
          <p:nvPr/>
        </p:nvCxnSpPr>
        <p:spPr bwMode="auto">
          <a:xfrm flipH="1">
            <a:off x="5547601" y="2487168"/>
            <a:ext cx="856034" cy="0"/>
          </a:xfrm>
          <a:prstGeom prst="straightConnector1">
            <a:avLst/>
          </a:prstGeom>
          <a:noFill/>
          <a:ln w="76200" cap="flat" cmpd="sng" algn="ctr">
            <a:solidFill>
              <a:srgbClr val="66FFFF"/>
            </a:solidFill>
            <a:prstDash val="solid"/>
            <a:round/>
            <a:headEnd type="none" w="med" len="med"/>
            <a:tailEnd type="triangle"/>
          </a:ln>
          <a:effectLst/>
        </p:spPr>
      </p:cxnSp>
      <p:cxnSp>
        <p:nvCxnSpPr>
          <p:cNvPr id="10" name="Straight Arrow Connector 9"/>
          <p:cNvCxnSpPr/>
          <p:nvPr/>
        </p:nvCxnSpPr>
        <p:spPr bwMode="auto">
          <a:xfrm flipH="1">
            <a:off x="5547601" y="2834640"/>
            <a:ext cx="856034" cy="0"/>
          </a:xfrm>
          <a:prstGeom prst="straightConnector1">
            <a:avLst/>
          </a:prstGeom>
          <a:noFill/>
          <a:ln w="76200" cap="flat" cmpd="sng" algn="ctr">
            <a:solidFill>
              <a:srgbClr val="0000FF"/>
            </a:solidFill>
            <a:prstDash val="solid"/>
            <a:round/>
            <a:headEnd type="none" w="med" len="med"/>
            <a:tailEnd type="triangle"/>
          </a:ln>
          <a:effectLst/>
        </p:spPr>
      </p:cxnSp>
      <p:cxnSp>
        <p:nvCxnSpPr>
          <p:cNvPr id="11" name="Straight Arrow Connector 10"/>
          <p:cNvCxnSpPr/>
          <p:nvPr/>
        </p:nvCxnSpPr>
        <p:spPr bwMode="auto">
          <a:xfrm flipH="1">
            <a:off x="5547601" y="3182112"/>
            <a:ext cx="856034" cy="0"/>
          </a:xfrm>
          <a:prstGeom prst="straightConnector1">
            <a:avLst/>
          </a:prstGeom>
          <a:noFill/>
          <a:ln w="76200" cap="flat" cmpd="sng" algn="ctr">
            <a:solidFill>
              <a:srgbClr val="FF0000"/>
            </a:solidFill>
            <a:prstDash val="solid"/>
            <a:round/>
            <a:headEnd type="none" w="med" len="med"/>
            <a:tailEnd type="triangle"/>
          </a:ln>
          <a:effectLst/>
        </p:spPr>
      </p:cxnSp>
      <p:cxnSp>
        <p:nvCxnSpPr>
          <p:cNvPr id="12" name="Straight Arrow Connector 11"/>
          <p:cNvCxnSpPr/>
          <p:nvPr/>
        </p:nvCxnSpPr>
        <p:spPr bwMode="auto">
          <a:xfrm flipH="1">
            <a:off x="5547601" y="3518858"/>
            <a:ext cx="856034" cy="0"/>
          </a:xfrm>
          <a:prstGeom prst="straightConnector1">
            <a:avLst/>
          </a:prstGeom>
          <a:noFill/>
          <a:ln w="76200" cap="flat" cmpd="sng" algn="ctr">
            <a:solidFill>
              <a:srgbClr val="FF00FF"/>
            </a:solidFill>
            <a:prstDash val="solid"/>
            <a:round/>
            <a:headEnd type="none" w="med" len="med"/>
            <a:tailEnd type="triangle"/>
          </a:ln>
          <a:effectLst/>
        </p:spPr>
      </p:cxnSp>
      <p:sp>
        <p:nvSpPr>
          <p:cNvPr id="13" name="TextBox 12"/>
          <p:cNvSpPr txBox="1"/>
          <p:nvPr/>
        </p:nvSpPr>
        <p:spPr>
          <a:xfrm>
            <a:off x="6114120" y="1614617"/>
            <a:ext cx="1500732" cy="400110"/>
          </a:xfrm>
          <a:prstGeom prst="rect">
            <a:avLst/>
          </a:prstGeom>
          <a:solidFill>
            <a:schemeClr val="bg1"/>
          </a:solidFill>
        </p:spPr>
        <p:txBody>
          <a:bodyPr wrap="none" rtlCol="0">
            <a:spAutoFit/>
          </a:bodyPr>
          <a:lstStyle/>
          <a:p>
            <a:r>
              <a:rPr lang="en-US" sz="2000" dirty="0">
                <a:solidFill>
                  <a:schemeClr val="accent4"/>
                </a:solidFill>
                <a:latin typeface="+mj-lt"/>
              </a:rPr>
              <a:t>No Retrofits</a:t>
            </a:r>
          </a:p>
        </p:txBody>
      </p:sp>
      <p:sp>
        <p:nvSpPr>
          <p:cNvPr id="14" name="TextBox 13"/>
          <p:cNvSpPr txBox="1"/>
          <p:nvPr/>
        </p:nvSpPr>
        <p:spPr>
          <a:xfrm>
            <a:off x="6110106" y="1945000"/>
            <a:ext cx="3052439" cy="400110"/>
          </a:xfrm>
          <a:prstGeom prst="rect">
            <a:avLst/>
          </a:prstGeom>
          <a:solidFill>
            <a:schemeClr val="bg1"/>
          </a:solidFill>
        </p:spPr>
        <p:txBody>
          <a:bodyPr wrap="none" rtlCol="0">
            <a:spAutoFit/>
          </a:bodyPr>
          <a:lstStyle/>
          <a:p>
            <a:r>
              <a:rPr lang="en-US" sz="2000" dirty="0">
                <a:solidFill>
                  <a:schemeClr val="accent4"/>
                </a:solidFill>
                <a:latin typeface="+mj-lt"/>
              </a:rPr>
              <a:t>Highest Damage Probability</a:t>
            </a:r>
          </a:p>
        </p:txBody>
      </p:sp>
      <p:sp>
        <p:nvSpPr>
          <p:cNvPr id="15" name="TextBox 14"/>
          <p:cNvSpPr txBox="1"/>
          <p:nvPr/>
        </p:nvSpPr>
        <p:spPr>
          <a:xfrm>
            <a:off x="6110106" y="2292472"/>
            <a:ext cx="2060179" cy="400110"/>
          </a:xfrm>
          <a:prstGeom prst="rect">
            <a:avLst/>
          </a:prstGeom>
          <a:solidFill>
            <a:schemeClr val="bg1"/>
          </a:solidFill>
        </p:spPr>
        <p:txBody>
          <a:bodyPr wrap="none" rtlCol="0">
            <a:spAutoFit/>
          </a:bodyPr>
          <a:lstStyle/>
          <a:p>
            <a:r>
              <a:rPr lang="en-US" sz="2000" dirty="0">
                <a:solidFill>
                  <a:schemeClr val="accent4"/>
                </a:solidFill>
                <a:latin typeface="+mj-lt"/>
              </a:rPr>
              <a:t>Random Selection</a:t>
            </a:r>
          </a:p>
        </p:txBody>
      </p:sp>
      <p:sp>
        <p:nvSpPr>
          <p:cNvPr id="16" name="TextBox 15"/>
          <p:cNvSpPr txBox="1"/>
          <p:nvPr/>
        </p:nvSpPr>
        <p:spPr>
          <a:xfrm>
            <a:off x="6110106" y="2633582"/>
            <a:ext cx="2938305" cy="400110"/>
          </a:xfrm>
          <a:prstGeom prst="rect">
            <a:avLst/>
          </a:prstGeom>
          <a:solidFill>
            <a:schemeClr val="bg1"/>
          </a:solidFill>
        </p:spPr>
        <p:txBody>
          <a:bodyPr wrap="none" rtlCol="0">
            <a:spAutoFit/>
          </a:bodyPr>
          <a:lstStyle/>
          <a:p>
            <a:r>
              <a:rPr lang="en-US" sz="2000" dirty="0">
                <a:solidFill>
                  <a:schemeClr val="accent4"/>
                </a:solidFill>
                <a:latin typeface="+mj-lt"/>
              </a:rPr>
              <a:t>Break Pipes One at a Time</a:t>
            </a:r>
          </a:p>
        </p:txBody>
      </p:sp>
      <p:sp>
        <p:nvSpPr>
          <p:cNvPr id="17" name="TextBox 16"/>
          <p:cNvSpPr txBox="1"/>
          <p:nvPr/>
        </p:nvSpPr>
        <p:spPr>
          <a:xfrm>
            <a:off x="6110106" y="2975695"/>
            <a:ext cx="2831224" cy="400110"/>
          </a:xfrm>
          <a:prstGeom prst="rect">
            <a:avLst/>
          </a:prstGeom>
          <a:solidFill>
            <a:schemeClr val="bg1"/>
          </a:solidFill>
        </p:spPr>
        <p:txBody>
          <a:bodyPr wrap="none" rtlCol="0">
            <a:spAutoFit/>
          </a:bodyPr>
          <a:lstStyle/>
          <a:p>
            <a:r>
              <a:rPr lang="en-US" sz="2000" dirty="0">
                <a:solidFill>
                  <a:schemeClr val="accent4"/>
                </a:solidFill>
                <a:latin typeface="+mj-lt"/>
              </a:rPr>
              <a:t>TPPF (Proposed Method)</a:t>
            </a:r>
          </a:p>
        </p:txBody>
      </p:sp>
      <p:sp>
        <p:nvSpPr>
          <p:cNvPr id="18" name="TextBox 17"/>
          <p:cNvSpPr txBox="1"/>
          <p:nvPr/>
        </p:nvSpPr>
        <p:spPr>
          <a:xfrm>
            <a:off x="6110106" y="3324990"/>
            <a:ext cx="2736711" cy="400110"/>
          </a:xfrm>
          <a:prstGeom prst="rect">
            <a:avLst/>
          </a:prstGeom>
          <a:solidFill>
            <a:schemeClr val="bg1"/>
          </a:solidFill>
        </p:spPr>
        <p:txBody>
          <a:bodyPr wrap="none" rtlCol="0">
            <a:spAutoFit/>
          </a:bodyPr>
          <a:lstStyle/>
          <a:p>
            <a:r>
              <a:rPr lang="en-US" sz="2000" dirty="0">
                <a:solidFill>
                  <a:schemeClr val="accent4"/>
                </a:solidFill>
                <a:latin typeface="+mj-lt"/>
              </a:rPr>
              <a:t>Combine the Above Two</a:t>
            </a:r>
          </a:p>
        </p:txBody>
      </p:sp>
      <p:sp>
        <p:nvSpPr>
          <p:cNvPr id="19" name="TextBox 18">
            <a:extLst>
              <a:ext uri="{FF2B5EF4-FFF2-40B4-BE49-F238E27FC236}">
                <a16:creationId xmlns:a16="http://schemas.microsoft.com/office/drawing/2014/main" id="{E3873414-0DD7-4AAF-B7FB-AF42903A26F8}"/>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spTree>
    <p:extLst>
      <p:ext uri="{BB962C8B-B14F-4D97-AF65-F5344CB8AC3E}">
        <p14:creationId xmlns:p14="http://schemas.microsoft.com/office/powerpoint/2010/main" val="17100427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B3525-87E8-4067-BB4C-CBA72D946A47}"/>
              </a:ext>
            </a:extLst>
          </p:cNvPr>
          <p:cNvSpPr>
            <a:spLocks noGrp="1"/>
          </p:cNvSpPr>
          <p:nvPr>
            <p:ph type="title"/>
          </p:nvPr>
        </p:nvSpPr>
        <p:spPr/>
        <p:txBody>
          <a:bodyPr/>
          <a:lstStyle/>
          <a:p>
            <a:r>
              <a:rPr lang="en-US" dirty="0"/>
              <a:t>Break One at a Time Retrofits</a:t>
            </a:r>
          </a:p>
        </p:txBody>
      </p:sp>
      <p:pic>
        <p:nvPicPr>
          <p:cNvPr id="5" name="Content Placeholder 4">
            <a:extLst>
              <a:ext uri="{FF2B5EF4-FFF2-40B4-BE49-F238E27FC236}">
                <a16:creationId xmlns:a16="http://schemas.microsoft.com/office/drawing/2014/main" id="{65ED7252-3CFD-44FE-AF28-E8E953F578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5381" y="1079864"/>
            <a:ext cx="8573238" cy="5778136"/>
          </a:xfrm>
        </p:spPr>
      </p:pic>
      <p:sp>
        <p:nvSpPr>
          <p:cNvPr id="6" name="TextBox 5">
            <a:extLst>
              <a:ext uri="{FF2B5EF4-FFF2-40B4-BE49-F238E27FC236}">
                <a16:creationId xmlns:a16="http://schemas.microsoft.com/office/drawing/2014/main" id="{1CC6D729-3633-4158-8DB4-E17A347DD563}"/>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spTree>
    <p:extLst>
      <p:ext uri="{BB962C8B-B14F-4D97-AF65-F5344CB8AC3E}">
        <p14:creationId xmlns:p14="http://schemas.microsoft.com/office/powerpoint/2010/main" val="3837427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AE379-D241-4CF7-A086-364D55E48C3E}"/>
              </a:ext>
            </a:extLst>
          </p:cNvPr>
          <p:cNvSpPr>
            <a:spLocks noGrp="1"/>
          </p:cNvSpPr>
          <p:nvPr>
            <p:ph type="title"/>
          </p:nvPr>
        </p:nvSpPr>
        <p:spPr/>
        <p:txBody>
          <a:bodyPr/>
          <a:lstStyle/>
          <a:p>
            <a:r>
              <a:rPr lang="en-US" dirty="0"/>
              <a:t>TPPF Retrofits</a:t>
            </a:r>
          </a:p>
        </p:txBody>
      </p:sp>
      <p:pic>
        <p:nvPicPr>
          <p:cNvPr id="5" name="Content Placeholder 4">
            <a:extLst>
              <a:ext uri="{FF2B5EF4-FFF2-40B4-BE49-F238E27FC236}">
                <a16:creationId xmlns:a16="http://schemas.microsoft.com/office/drawing/2014/main" id="{CFCE46B1-609A-468C-AB30-30EA23C5642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4734" y="1078992"/>
            <a:ext cx="8574532" cy="5779008"/>
          </a:xfrm>
        </p:spPr>
      </p:pic>
      <p:sp>
        <p:nvSpPr>
          <p:cNvPr id="6" name="TextBox 5">
            <a:extLst>
              <a:ext uri="{FF2B5EF4-FFF2-40B4-BE49-F238E27FC236}">
                <a16:creationId xmlns:a16="http://schemas.microsoft.com/office/drawing/2014/main" id="{56FE5E9F-C36E-4FD7-9E91-B2526445AC8C}"/>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spTree>
    <p:extLst>
      <p:ext uri="{BB962C8B-B14F-4D97-AF65-F5344CB8AC3E}">
        <p14:creationId xmlns:p14="http://schemas.microsoft.com/office/powerpoint/2010/main" val="961254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1EB60-A70C-4907-A1DF-0E123E847A2B}"/>
              </a:ext>
            </a:extLst>
          </p:cNvPr>
          <p:cNvSpPr>
            <a:spLocks noGrp="1"/>
          </p:cNvSpPr>
          <p:nvPr>
            <p:ph type="title"/>
          </p:nvPr>
        </p:nvSpPr>
        <p:spPr/>
        <p:txBody>
          <a:bodyPr/>
          <a:lstStyle/>
          <a:p>
            <a:r>
              <a:rPr lang="en-US" dirty="0"/>
              <a:t>Combined Measure Retrofits</a:t>
            </a:r>
          </a:p>
        </p:txBody>
      </p:sp>
      <p:pic>
        <p:nvPicPr>
          <p:cNvPr id="5" name="Content Placeholder 4">
            <a:extLst>
              <a:ext uri="{FF2B5EF4-FFF2-40B4-BE49-F238E27FC236}">
                <a16:creationId xmlns:a16="http://schemas.microsoft.com/office/drawing/2014/main" id="{05380F10-4FE5-415F-ACFD-FCB5262A15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4734" y="1078992"/>
            <a:ext cx="8574532" cy="5779008"/>
          </a:xfrm>
        </p:spPr>
      </p:pic>
      <p:pic>
        <p:nvPicPr>
          <p:cNvPr id="7" name="Picture 6">
            <a:extLst>
              <a:ext uri="{FF2B5EF4-FFF2-40B4-BE49-F238E27FC236}">
                <a16:creationId xmlns:a16="http://schemas.microsoft.com/office/drawing/2014/main" id="{E7ACF58D-6C1A-480B-B516-1B11FDAC52CB}"/>
              </a:ext>
            </a:extLst>
          </p:cNvPr>
          <p:cNvPicPr>
            <a:picLocks noChangeAspect="1"/>
          </p:cNvPicPr>
          <p:nvPr/>
        </p:nvPicPr>
        <p:blipFill rotWithShape="1">
          <a:blip r:embed="rId4">
            <a:extLst>
              <a:ext uri="{28A0092B-C50C-407E-A947-70E740481C1C}">
                <a14:useLocalDpi xmlns:a14="http://schemas.microsoft.com/office/drawing/2010/main" val="0"/>
              </a:ext>
            </a:extLst>
          </a:blip>
          <a:srcRect l="36851" t="10794" b="11873"/>
          <a:stretch/>
        </p:blipFill>
        <p:spPr>
          <a:xfrm>
            <a:off x="468115" y="3311942"/>
            <a:ext cx="1463238" cy="1384663"/>
          </a:xfrm>
          <a:prstGeom prst="rect">
            <a:avLst/>
          </a:prstGeom>
        </p:spPr>
      </p:pic>
      <p:pic>
        <p:nvPicPr>
          <p:cNvPr id="9" name="Picture 8">
            <a:extLst>
              <a:ext uri="{FF2B5EF4-FFF2-40B4-BE49-F238E27FC236}">
                <a16:creationId xmlns:a16="http://schemas.microsoft.com/office/drawing/2014/main" id="{06AB03B4-A8D1-4AE6-B7B2-EBF989C8E0CF}"/>
              </a:ext>
            </a:extLst>
          </p:cNvPr>
          <p:cNvPicPr>
            <a:picLocks noChangeAspect="1"/>
          </p:cNvPicPr>
          <p:nvPr/>
        </p:nvPicPr>
        <p:blipFill rotWithShape="1">
          <a:blip r:embed="rId5">
            <a:extLst>
              <a:ext uri="{28A0092B-C50C-407E-A947-70E740481C1C}">
                <a14:useLocalDpi xmlns:a14="http://schemas.microsoft.com/office/drawing/2010/main" val="0"/>
              </a:ext>
            </a:extLst>
          </a:blip>
          <a:srcRect l="36957" t="10870" r="-198" b="11892"/>
          <a:stretch/>
        </p:blipFill>
        <p:spPr>
          <a:xfrm>
            <a:off x="468115" y="1487206"/>
            <a:ext cx="1463040" cy="1380744"/>
          </a:xfrm>
          <a:prstGeom prst="rect">
            <a:avLst/>
          </a:prstGeom>
        </p:spPr>
      </p:pic>
      <p:sp>
        <p:nvSpPr>
          <p:cNvPr id="10" name="TextBox 9">
            <a:extLst>
              <a:ext uri="{FF2B5EF4-FFF2-40B4-BE49-F238E27FC236}">
                <a16:creationId xmlns:a16="http://schemas.microsoft.com/office/drawing/2014/main" id="{2F4A52ED-17B8-43E7-BDEA-C95AF6B5CD4A}"/>
              </a:ext>
            </a:extLst>
          </p:cNvPr>
          <p:cNvSpPr txBox="1"/>
          <p:nvPr/>
        </p:nvSpPr>
        <p:spPr>
          <a:xfrm>
            <a:off x="242482" y="1025541"/>
            <a:ext cx="1914307" cy="461665"/>
          </a:xfrm>
          <a:prstGeom prst="rect">
            <a:avLst/>
          </a:prstGeom>
          <a:solidFill>
            <a:schemeClr val="bg1"/>
          </a:solidFill>
        </p:spPr>
        <p:txBody>
          <a:bodyPr wrap="none" rtlCol="0">
            <a:spAutoFit/>
          </a:bodyPr>
          <a:lstStyle/>
          <a:p>
            <a:pPr algn="ctr"/>
            <a:r>
              <a:rPr lang="en-US" sz="2400" dirty="0">
                <a:solidFill>
                  <a:schemeClr val="accent2"/>
                </a:solidFill>
                <a:latin typeface="+mj-lt"/>
              </a:rPr>
              <a:t>One at a time</a:t>
            </a:r>
          </a:p>
        </p:txBody>
      </p:sp>
      <p:sp>
        <p:nvSpPr>
          <p:cNvPr id="11" name="TextBox 10">
            <a:extLst>
              <a:ext uri="{FF2B5EF4-FFF2-40B4-BE49-F238E27FC236}">
                <a16:creationId xmlns:a16="http://schemas.microsoft.com/office/drawing/2014/main" id="{9F99C13D-872C-4DDB-9458-8AE91965D207}"/>
              </a:ext>
            </a:extLst>
          </p:cNvPr>
          <p:cNvSpPr txBox="1"/>
          <p:nvPr/>
        </p:nvSpPr>
        <p:spPr>
          <a:xfrm>
            <a:off x="785097" y="2850277"/>
            <a:ext cx="829073" cy="461665"/>
          </a:xfrm>
          <a:prstGeom prst="rect">
            <a:avLst/>
          </a:prstGeom>
          <a:solidFill>
            <a:schemeClr val="bg1"/>
          </a:solidFill>
        </p:spPr>
        <p:txBody>
          <a:bodyPr wrap="none" rtlCol="0">
            <a:spAutoFit/>
          </a:bodyPr>
          <a:lstStyle/>
          <a:p>
            <a:pPr algn="ctr"/>
            <a:r>
              <a:rPr lang="en-US" sz="2400" dirty="0">
                <a:solidFill>
                  <a:schemeClr val="accent2"/>
                </a:solidFill>
                <a:latin typeface="+mj-lt"/>
              </a:rPr>
              <a:t>TPPF</a:t>
            </a:r>
          </a:p>
        </p:txBody>
      </p:sp>
      <p:sp>
        <p:nvSpPr>
          <p:cNvPr id="12" name="TextBox 11">
            <a:extLst>
              <a:ext uri="{FF2B5EF4-FFF2-40B4-BE49-F238E27FC236}">
                <a16:creationId xmlns:a16="http://schemas.microsoft.com/office/drawing/2014/main" id="{623F2E4E-5BBE-497B-AB8E-DA92FE585D57}"/>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spTree>
    <p:extLst>
      <p:ext uri="{BB962C8B-B14F-4D97-AF65-F5344CB8AC3E}">
        <p14:creationId xmlns:p14="http://schemas.microsoft.com/office/powerpoint/2010/main" val="31620411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BE099-F977-4708-B20E-0619A0561E86}"/>
              </a:ext>
            </a:extLst>
          </p:cNvPr>
          <p:cNvSpPr>
            <a:spLocks noGrp="1"/>
          </p:cNvSpPr>
          <p:nvPr>
            <p:ph type="title"/>
          </p:nvPr>
        </p:nvSpPr>
        <p:spPr/>
        <p:txBody>
          <a:bodyPr/>
          <a:lstStyle/>
          <a:p>
            <a:r>
              <a:rPr lang="en-US" dirty="0"/>
              <a:t>Network Performance Estimation</a:t>
            </a:r>
          </a:p>
        </p:txBody>
      </p:sp>
      <p:sp>
        <p:nvSpPr>
          <p:cNvPr id="3" name="Content Placeholder 2">
            <a:extLst>
              <a:ext uri="{FF2B5EF4-FFF2-40B4-BE49-F238E27FC236}">
                <a16:creationId xmlns:a16="http://schemas.microsoft.com/office/drawing/2014/main" id="{FFFF82B1-3EAB-49AF-AF67-254C0EEC197C}"/>
              </a:ext>
            </a:extLst>
          </p:cNvPr>
          <p:cNvSpPr>
            <a:spLocks noGrp="1"/>
          </p:cNvSpPr>
          <p:nvPr>
            <p:ph idx="1"/>
          </p:nvPr>
        </p:nvSpPr>
        <p:spPr/>
        <p:txBody>
          <a:bodyPr/>
          <a:lstStyle/>
          <a:p>
            <a:r>
              <a:rPr lang="en-US" dirty="0">
                <a:solidFill>
                  <a:schemeClr val="accent2"/>
                </a:solidFill>
              </a:rPr>
              <a:t>Recall</a:t>
            </a:r>
            <a:r>
              <a:rPr lang="en-US" dirty="0"/>
              <a:t>: Physics based, hydraulic flow simulation</a:t>
            </a:r>
          </a:p>
        </p:txBody>
      </p:sp>
      <p:pic>
        <p:nvPicPr>
          <p:cNvPr id="4" name="Picture 3">
            <a:extLst>
              <a:ext uri="{FF2B5EF4-FFF2-40B4-BE49-F238E27FC236}">
                <a16:creationId xmlns:a16="http://schemas.microsoft.com/office/drawing/2014/main" id="{626B5D51-2F38-437B-8719-DB3A9D38D3D2}"/>
              </a:ext>
            </a:extLst>
          </p:cNvPr>
          <p:cNvPicPr>
            <a:picLocks noChangeAspect="1"/>
          </p:cNvPicPr>
          <p:nvPr/>
        </p:nvPicPr>
        <p:blipFill rotWithShape="1">
          <a:blip r:embed="rId3"/>
          <a:srcRect l="19287" t="33706" r="57285" b="45976"/>
          <a:stretch/>
        </p:blipFill>
        <p:spPr>
          <a:xfrm>
            <a:off x="294142" y="1824496"/>
            <a:ext cx="4927308" cy="2403568"/>
          </a:xfrm>
          <a:prstGeom prst="rect">
            <a:avLst/>
          </a:prstGeom>
        </p:spPr>
      </p:pic>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C7B0532E-C4F4-40BC-9C51-6E78F2030300}"/>
                  </a:ext>
                </a:extLst>
              </p:cNvPr>
              <p:cNvSpPr/>
              <p:nvPr/>
            </p:nvSpPr>
            <p:spPr>
              <a:xfrm rot="20240314">
                <a:off x="4890338" y="5360903"/>
                <a:ext cx="4151649" cy="7784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rPr>
                          </m:ctrlPr>
                        </m:mPr>
                        <m:mr>
                          <m:e/>
                        </m:mr>
                        <m:m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𝑤</m:t>
                                    </m:r>
                                  </m:sub>
                                </m:sSub>
                              </m:den>
                            </m:f>
                            <m:r>
                              <a:rPr lang="en-US" i="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sup>
                                    <m:r>
                                      <a:rPr lang="en-US" i="0">
                                        <a:latin typeface="Cambria Math" panose="02040503050406030204" pitchFamily="18" charset="0"/>
                                      </a:rPr>
                                      <m:t>2</m:t>
                                    </m:r>
                                  </m:sup>
                                </m:sSup>
                              </m:num>
                              <m:den>
                                <m:r>
                                  <a:rPr lang="en-US" i="0">
                                    <a:latin typeface="Cambria Math" panose="02040503050406030204" pitchFamily="18" charset="0"/>
                                  </a:rPr>
                                  <m:t>2</m:t>
                                </m:r>
                                <m:r>
                                  <a:rPr lang="en-US" i="1">
                                    <a:latin typeface="Cambria Math" panose="02040503050406030204" pitchFamily="18" charset="0"/>
                                  </a:rPr>
                                  <m:t>𝑔</m:t>
                                </m:r>
                              </m:den>
                            </m:f>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𝑝</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r>
                              <a:rPr lang="en-US" i="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num>
                              <m:den>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𝑤</m:t>
                                    </m:r>
                                  </m:sub>
                                </m:sSub>
                              </m:den>
                            </m:f>
                            <m:r>
                              <a:rPr lang="en-US" i="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𝑗</m:t>
                                        </m:r>
                                      </m:sub>
                                    </m:sSub>
                                  </m:e>
                                  <m:sup>
                                    <m:r>
                                      <a:rPr lang="en-US" i="0">
                                        <a:latin typeface="Cambria Math" panose="02040503050406030204" pitchFamily="18" charset="0"/>
                                      </a:rPr>
                                      <m:t>2</m:t>
                                    </m:r>
                                  </m:sup>
                                </m:sSup>
                              </m:num>
                              <m:den>
                                <m:r>
                                  <a:rPr lang="en-US" i="0">
                                    <a:latin typeface="Cambria Math" panose="02040503050406030204" pitchFamily="18" charset="0"/>
                                  </a:rPr>
                                  <m:t>2</m:t>
                                </m:r>
                                <m:r>
                                  <a:rPr lang="en-US" i="1">
                                    <a:latin typeface="Cambria Math" panose="02040503050406030204" pitchFamily="18" charset="0"/>
                                  </a:rPr>
                                  <m:t>𝑔</m:t>
                                </m:r>
                              </m:den>
                            </m:f>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𝑓</m:t>
                                </m:r>
                              </m:sub>
                            </m:sSub>
                          </m:e>
                        </m:mr>
                      </m:m>
                    </m:oMath>
                  </m:oMathPara>
                </a14:m>
                <a:endParaRPr lang="en-US" dirty="0"/>
              </a:p>
            </p:txBody>
          </p:sp>
        </mc:Choice>
        <mc:Fallback xmlns="">
          <p:sp>
            <p:nvSpPr>
              <p:cNvPr id="26" name="Rectangle 25">
                <a:extLst>
                  <a:ext uri="{FF2B5EF4-FFF2-40B4-BE49-F238E27FC236}">
                    <a16:creationId xmlns:a16="http://schemas.microsoft.com/office/drawing/2014/main" id="{C7B0532E-C4F4-40BC-9C51-6E78F2030300}"/>
                  </a:ext>
                </a:extLst>
              </p:cNvPr>
              <p:cNvSpPr>
                <a:spLocks noRot="1" noChangeAspect="1" noMove="1" noResize="1" noEditPoints="1" noAdjustHandles="1" noChangeArrowheads="1" noChangeShapeType="1" noTextEdit="1"/>
              </p:cNvSpPr>
              <p:nvPr/>
            </p:nvSpPr>
            <p:spPr>
              <a:xfrm rot="20240314">
                <a:off x="4890338" y="5360903"/>
                <a:ext cx="4151649" cy="77841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6982152D-85E2-4F7A-B751-6F7CCD4366C8}"/>
                  </a:ext>
                </a:extLst>
              </p:cNvPr>
              <p:cNvSpPr/>
              <p:nvPr/>
            </p:nvSpPr>
            <p:spPr>
              <a:xfrm rot="552053">
                <a:off x="4598484" y="4572444"/>
                <a:ext cx="2012346" cy="8368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rPr>
                          </m:ctrlPr>
                        </m:mPr>
                        <m:mr>
                          <m:e/>
                        </m:mr>
                        <m:mr>
                          <m:e>
                            <m:nary>
                              <m:naryPr>
                                <m:chr m:val="∑"/>
                                <m:grow m:val="on"/>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𝑖𝑛</m:t>
                                    </m:r>
                                  </m:sub>
                                </m:sSub>
                              </m:e>
                            </m:nary>
                            <m:r>
                              <a:rPr lang="en-US" i="0">
                                <a:latin typeface="Cambria Math" panose="02040503050406030204" pitchFamily="18" charset="0"/>
                              </a:rPr>
                              <m:t>=</m:t>
                            </m:r>
                            <m:nary>
                              <m:naryPr>
                                <m:chr m:val="∑"/>
                                <m:grow m:val="on"/>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𝑜𝑢𝑡</m:t>
                                    </m:r>
                                  </m:sub>
                                </m:sSub>
                              </m:e>
                            </m:nary>
                          </m:e>
                        </m:mr>
                      </m:m>
                    </m:oMath>
                  </m:oMathPara>
                </a14:m>
                <a:endParaRPr lang="en-US" dirty="0"/>
              </a:p>
            </p:txBody>
          </p:sp>
        </mc:Choice>
        <mc:Fallback xmlns="">
          <p:sp>
            <p:nvSpPr>
              <p:cNvPr id="28" name="Rectangle 27">
                <a:extLst>
                  <a:ext uri="{FF2B5EF4-FFF2-40B4-BE49-F238E27FC236}">
                    <a16:creationId xmlns:a16="http://schemas.microsoft.com/office/drawing/2014/main" id="{6982152D-85E2-4F7A-B751-6F7CCD4366C8}"/>
                  </a:ext>
                </a:extLst>
              </p:cNvPr>
              <p:cNvSpPr>
                <a:spLocks noRot="1" noChangeAspect="1" noMove="1" noResize="1" noEditPoints="1" noAdjustHandles="1" noChangeArrowheads="1" noChangeShapeType="1" noTextEdit="1"/>
              </p:cNvSpPr>
              <p:nvPr/>
            </p:nvSpPr>
            <p:spPr>
              <a:xfrm rot="552053">
                <a:off x="4598484" y="4572444"/>
                <a:ext cx="2012346" cy="836832"/>
              </a:xfrm>
              <a:prstGeom prst="rect">
                <a:avLst/>
              </a:prstGeom>
              <a:blipFill>
                <a:blip r:embed="rId5"/>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B31033E-306A-4DA5-B603-D17E77BA9BC6}"/>
              </a:ext>
            </a:extLst>
          </p:cNvPr>
          <p:cNvPicPr>
            <a:picLocks noChangeAspect="1"/>
          </p:cNvPicPr>
          <p:nvPr/>
        </p:nvPicPr>
        <p:blipFill rotWithShape="1">
          <a:blip r:embed="rId6"/>
          <a:srcRect l="42476" t="40031" r="41528" b="41584"/>
          <a:stretch/>
        </p:blipFill>
        <p:spPr>
          <a:xfrm>
            <a:off x="5384508" y="1824496"/>
            <a:ext cx="3722866" cy="2406838"/>
          </a:xfrm>
          <a:prstGeom prst="rect">
            <a:avLst/>
          </a:prstGeom>
        </p:spPr>
      </p:pic>
      <p:sp>
        <p:nvSpPr>
          <p:cNvPr id="17" name="TextBox 16">
            <a:extLst>
              <a:ext uri="{FF2B5EF4-FFF2-40B4-BE49-F238E27FC236}">
                <a16:creationId xmlns:a16="http://schemas.microsoft.com/office/drawing/2014/main" id="{665D4430-59CC-49E1-8EF9-7AC52C53A133}"/>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grpSp>
        <p:nvGrpSpPr>
          <p:cNvPr id="6" name="Group 5">
            <a:extLst>
              <a:ext uri="{FF2B5EF4-FFF2-40B4-BE49-F238E27FC236}">
                <a16:creationId xmlns:a16="http://schemas.microsoft.com/office/drawing/2014/main" id="{1F6639CA-D212-4342-8224-6124BE92A35B}"/>
              </a:ext>
            </a:extLst>
          </p:cNvPr>
          <p:cNvGrpSpPr/>
          <p:nvPr/>
        </p:nvGrpSpPr>
        <p:grpSpPr>
          <a:xfrm>
            <a:off x="565921" y="4835562"/>
            <a:ext cx="3542368" cy="1547821"/>
            <a:chOff x="565921" y="4835562"/>
            <a:chExt cx="3542368" cy="1547821"/>
          </a:xfrm>
        </p:grpSpPr>
        <p:grpSp>
          <p:nvGrpSpPr>
            <p:cNvPr id="30" name="Group 29">
              <a:extLst>
                <a:ext uri="{FF2B5EF4-FFF2-40B4-BE49-F238E27FC236}">
                  <a16:creationId xmlns:a16="http://schemas.microsoft.com/office/drawing/2014/main" id="{7B29AB33-F17D-4EB1-94FE-564DC7AF5575}"/>
                </a:ext>
              </a:extLst>
            </p:cNvPr>
            <p:cNvGrpSpPr/>
            <p:nvPr/>
          </p:nvGrpSpPr>
          <p:grpSpPr>
            <a:xfrm>
              <a:off x="565921" y="4835562"/>
              <a:ext cx="3542368" cy="1547821"/>
              <a:chOff x="565921" y="4835562"/>
              <a:chExt cx="3542368" cy="1547821"/>
            </a:xfrm>
          </p:grpSpPr>
          <p:sp>
            <p:nvSpPr>
              <p:cNvPr id="7" name="Cylinder 6">
                <a:extLst>
                  <a:ext uri="{FF2B5EF4-FFF2-40B4-BE49-F238E27FC236}">
                    <a16:creationId xmlns:a16="http://schemas.microsoft.com/office/drawing/2014/main" id="{733344FC-CECA-4A73-A275-EB213FADA16C}"/>
                  </a:ext>
                </a:extLst>
              </p:cNvPr>
              <p:cNvSpPr/>
              <p:nvPr/>
            </p:nvSpPr>
            <p:spPr bwMode="auto">
              <a:xfrm rot="6738450">
                <a:off x="1297233" y="4212899"/>
                <a:ext cx="1018903" cy="2264229"/>
              </a:xfrm>
              <a:prstGeom prst="can">
                <a:avLst/>
              </a:prstGeom>
              <a:no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9" name="Straight Arrow Connector 8">
                <a:extLst>
                  <a:ext uri="{FF2B5EF4-FFF2-40B4-BE49-F238E27FC236}">
                    <a16:creationId xmlns:a16="http://schemas.microsoft.com/office/drawing/2014/main" id="{4BCA1CCD-E309-4BFB-9455-D4AC4DF67520}"/>
                  </a:ext>
                </a:extLst>
              </p:cNvPr>
              <p:cNvCxnSpPr>
                <a:cxnSpLocks/>
              </p:cNvCxnSpPr>
              <p:nvPr/>
            </p:nvCxnSpPr>
            <p:spPr bwMode="auto">
              <a:xfrm flipH="1">
                <a:off x="2873830" y="5345013"/>
                <a:ext cx="461553" cy="1038370"/>
              </a:xfrm>
              <a:prstGeom prst="straightConnector1">
                <a:avLst/>
              </a:prstGeom>
              <a:noFill/>
              <a:ln w="19050" cap="flat" cmpd="sng" algn="ctr">
                <a:solidFill>
                  <a:schemeClr val="tx1"/>
                </a:solidFill>
                <a:prstDash val="solid"/>
                <a:round/>
                <a:headEnd type="triangle"/>
                <a:tailEnd type="triangle"/>
              </a:ln>
              <a:effectLst/>
            </p:spPr>
          </p:cxnSp>
          <p:sp>
            <p:nvSpPr>
              <p:cNvPr id="13" name="TextBox 12">
                <a:extLst>
                  <a:ext uri="{FF2B5EF4-FFF2-40B4-BE49-F238E27FC236}">
                    <a16:creationId xmlns:a16="http://schemas.microsoft.com/office/drawing/2014/main" id="{D24B8B74-11D3-4AE1-B819-12093E03EA81}"/>
                  </a:ext>
                </a:extLst>
              </p:cNvPr>
              <p:cNvSpPr txBox="1"/>
              <p:nvPr/>
            </p:nvSpPr>
            <p:spPr>
              <a:xfrm>
                <a:off x="3210506" y="5759695"/>
                <a:ext cx="814647" cy="338554"/>
              </a:xfrm>
              <a:prstGeom prst="rect">
                <a:avLst/>
              </a:prstGeom>
              <a:solidFill>
                <a:schemeClr val="bg1"/>
              </a:solidFill>
            </p:spPr>
            <p:txBody>
              <a:bodyPr wrap="none" rtlCol="0">
                <a:spAutoFit/>
              </a:bodyPr>
              <a:lstStyle/>
              <a:p>
                <a:pPr algn="ctr"/>
                <a:r>
                  <a:rPr lang="en-US" sz="1600" dirty="0">
                    <a:solidFill>
                      <a:schemeClr val="accent2"/>
                    </a:solidFill>
                    <a:latin typeface="+mj-lt"/>
                  </a:rPr>
                  <a:t>D = ##</a:t>
                </a:r>
              </a:p>
            </p:txBody>
          </p:sp>
          <p:cxnSp>
            <p:nvCxnSpPr>
              <p:cNvPr id="15" name="Straight Connector 14">
                <a:extLst>
                  <a:ext uri="{FF2B5EF4-FFF2-40B4-BE49-F238E27FC236}">
                    <a16:creationId xmlns:a16="http://schemas.microsoft.com/office/drawing/2014/main" id="{0315FB0E-20F6-4E38-9C5B-B5CC11D73015}"/>
                  </a:ext>
                </a:extLst>
              </p:cNvPr>
              <p:cNvCxnSpPr/>
              <p:nvPr/>
            </p:nvCxnSpPr>
            <p:spPr bwMode="auto">
              <a:xfrm flipV="1">
                <a:off x="2873830" y="5077097"/>
                <a:ext cx="531221" cy="267916"/>
              </a:xfrm>
              <a:prstGeom prst="line">
                <a:avLst/>
              </a:prstGeom>
              <a:noFill/>
              <a:ln w="19050" cap="flat" cmpd="sng" algn="ctr">
                <a:solidFill>
                  <a:schemeClr val="tx1"/>
                </a:solidFill>
                <a:prstDash val="solid"/>
                <a:round/>
                <a:headEnd type="none" w="med" len="med"/>
                <a:tailEnd type="none" w="med" len="med"/>
              </a:ln>
              <a:effectLst/>
            </p:spPr>
          </p:cxnSp>
          <p:sp>
            <p:nvSpPr>
              <p:cNvPr id="16" name="TextBox 15">
                <a:extLst>
                  <a:ext uri="{FF2B5EF4-FFF2-40B4-BE49-F238E27FC236}">
                    <a16:creationId xmlns:a16="http://schemas.microsoft.com/office/drawing/2014/main" id="{AE959855-F944-482F-9C79-086E03E8E2EA}"/>
                  </a:ext>
                </a:extLst>
              </p:cNvPr>
              <p:cNvSpPr txBox="1"/>
              <p:nvPr/>
            </p:nvSpPr>
            <p:spPr>
              <a:xfrm>
                <a:off x="3344938" y="4866109"/>
                <a:ext cx="763351" cy="338554"/>
              </a:xfrm>
              <a:prstGeom prst="rect">
                <a:avLst/>
              </a:prstGeom>
              <a:solidFill>
                <a:schemeClr val="bg1"/>
              </a:solidFill>
            </p:spPr>
            <p:txBody>
              <a:bodyPr wrap="none" rtlCol="0">
                <a:spAutoFit/>
              </a:bodyPr>
              <a:lstStyle/>
              <a:p>
                <a:pPr algn="ctr"/>
                <a:r>
                  <a:rPr lang="en-US" sz="1600" dirty="0">
                    <a:solidFill>
                      <a:schemeClr val="accent2"/>
                    </a:solidFill>
                    <a:latin typeface="+mj-lt"/>
                  </a:rPr>
                  <a:t>n = ##</a:t>
                </a:r>
              </a:p>
            </p:txBody>
          </p:sp>
          <p:cxnSp>
            <p:nvCxnSpPr>
              <p:cNvPr id="18" name="Straight Arrow Connector 17">
                <a:extLst>
                  <a:ext uri="{FF2B5EF4-FFF2-40B4-BE49-F238E27FC236}">
                    <a16:creationId xmlns:a16="http://schemas.microsoft.com/office/drawing/2014/main" id="{2F51174A-56EE-45AD-B44C-B00A927FF2D1}"/>
                  </a:ext>
                </a:extLst>
              </p:cNvPr>
              <p:cNvCxnSpPr>
                <a:cxnSpLocks/>
              </p:cNvCxnSpPr>
              <p:nvPr/>
            </p:nvCxnSpPr>
            <p:spPr bwMode="auto">
              <a:xfrm>
                <a:off x="565921" y="5564777"/>
                <a:ext cx="1916022" cy="818606"/>
              </a:xfrm>
              <a:prstGeom prst="straightConnector1">
                <a:avLst/>
              </a:prstGeom>
              <a:noFill/>
              <a:ln w="19050" cap="flat" cmpd="sng" algn="ctr">
                <a:solidFill>
                  <a:schemeClr val="tx1"/>
                </a:solidFill>
                <a:prstDash val="solid"/>
                <a:round/>
                <a:headEnd type="triangle"/>
                <a:tailEnd type="triangle"/>
              </a:ln>
              <a:effectLst/>
            </p:spPr>
          </p:cxnSp>
          <p:sp>
            <p:nvSpPr>
              <p:cNvPr id="20" name="TextBox 19">
                <a:extLst>
                  <a:ext uri="{FF2B5EF4-FFF2-40B4-BE49-F238E27FC236}">
                    <a16:creationId xmlns:a16="http://schemas.microsoft.com/office/drawing/2014/main" id="{84E61E4B-6C61-48FD-A12A-9EF9C7E76624}"/>
                  </a:ext>
                </a:extLst>
              </p:cNvPr>
              <p:cNvSpPr txBox="1"/>
              <p:nvPr/>
            </p:nvSpPr>
            <p:spPr>
              <a:xfrm>
                <a:off x="923904" y="5976169"/>
                <a:ext cx="761747" cy="338554"/>
              </a:xfrm>
              <a:prstGeom prst="rect">
                <a:avLst/>
              </a:prstGeom>
              <a:noFill/>
            </p:spPr>
            <p:txBody>
              <a:bodyPr wrap="none" rtlCol="0">
                <a:spAutoFit/>
              </a:bodyPr>
              <a:lstStyle/>
              <a:p>
                <a:pPr algn="ctr"/>
                <a:r>
                  <a:rPr lang="en-US" sz="1600" dirty="0">
                    <a:solidFill>
                      <a:schemeClr val="accent2"/>
                    </a:solidFill>
                    <a:latin typeface="+mj-lt"/>
                  </a:rPr>
                  <a:t>L = ##</a:t>
                </a:r>
              </a:p>
            </p:txBody>
          </p:sp>
        </p:grpSp>
        <p:sp>
          <p:nvSpPr>
            <p:cNvPr id="5" name="TextBox 4">
              <a:extLst>
                <a:ext uri="{FF2B5EF4-FFF2-40B4-BE49-F238E27FC236}">
                  <a16:creationId xmlns:a16="http://schemas.microsoft.com/office/drawing/2014/main" id="{7AA965AD-BFF0-4FDB-8F2C-E07DB8B3105F}"/>
                </a:ext>
              </a:extLst>
            </p:cNvPr>
            <p:cNvSpPr txBox="1"/>
            <p:nvPr/>
          </p:nvSpPr>
          <p:spPr>
            <a:xfrm rot="1131805">
              <a:off x="1380441" y="5003800"/>
              <a:ext cx="710452" cy="461665"/>
            </a:xfrm>
            <a:prstGeom prst="rect">
              <a:avLst/>
            </a:prstGeom>
            <a:solidFill>
              <a:schemeClr val="bg1"/>
            </a:solidFill>
          </p:spPr>
          <p:txBody>
            <a:bodyPr wrap="none" rtlCol="0">
              <a:spAutoFit/>
            </a:bodyPr>
            <a:lstStyle/>
            <a:p>
              <a:pPr algn="ctr"/>
              <a:r>
                <a:rPr lang="en-US" sz="2400" dirty="0">
                  <a:solidFill>
                    <a:schemeClr val="accent2"/>
                  </a:solidFill>
                  <a:latin typeface="+mj-lt"/>
                </a:rPr>
                <a:t>Pipe</a:t>
              </a:r>
            </a:p>
          </p:txBody>
        </p:sp>
      </p:grpSp>
    </p:spTree>
    <p:extLst>
      <p:ext uri="{BB962C8B-B14F-4D97-AF65-F5344CB8AC3E}">
        <p14:creationId xmlns:p14="http://schemas.microsoft.com/office/powerpoint/2010/main" val="25657918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4FE4A59-C5A1-45B3-8883-BD4EAABB8DA1}"/>
              </a:ext>
            </a:extLst>
          </p:cNvPr>
          <p:cNvGrpSpPr/>
          <p:nvPr/>
        </p:nvGrpSpPr>
        <p:grpSpPr>
          <a:xfrm>
            <a:off x="1927318" y="1736065"/>
            <a:ext cx="5463536" cy="4220598"/>
            <a:chOff x="1927318" y="1736065"/>
            <a:chExt cx="5463536" cy="4220598"/>
          </a:xfrm>
        </p:grpSpPr>
        <p:grpSp>
          <p:nvGrpSpPr>
            <p:cNvPr id="31" name="Group 30">
              <a:extLst>
                <a:ext uri="{FF2B5EF4-FFF2-40B4-BE49-F238E27FC236}">
                  <a16:creationId xmlns:a16="http://schemas.microsoft.com/office/drawing/2014/main" id="{7F2F775A-53B3-4211-9BAC-EE89958F60B7}"/>
                </a:ext>
              </a:extLst>
            </p:cNvPr>
            <p:cNvGrpSpPr/>
            <p:nvPr/>
          </p:nvGrpSpPr>
          <p:grpSpPr>
            <a:xfrm>
              <a:off x="1927318" y="2321498"/>
              <a:ext cx="5463536" cy="3635165"/>
              <a:chOff x="1927318" y="2321498"/>
              <a:chExt cx="5463536" cy="3635165"/>
            </a:xfrm>
          </p:grpSpPr>
          <p:cxnSp>
            <p:nvCxnSpPr>
              <p:cNvPr id="34" name="Straight Connector 33">
                <a:extLst>
                  <a:ext uri="{FF2B5EF4-FFF2-40B4-BE49-F238E27FC236}">
                    <a16:creationId xmlns:a16="http://schemas.microsoft.com/office/drawing/2014/main" id="{A16C94D5-359B-40D9-8CAB-D3170F76EACE}"/>
                  </a:ext>
                </a:extLst>
              </p:cNvPr>
              <p:cNvCxnSpPr>
                <a:cxnSpLocks/>
              </p:cNvCxnSpPr>
              <p:nvPr/>
            </p:nvCxnSpPr>
            <p:spPr bwMode="auto">
              <a:xfrm>
                <a:off x="5369899" y="2321498"/>
                <a:ext cx="0" cy="1318685"/>
              </a:xfrm>
              <a:prstGeom prst="line">
                <a:avLst/>
              </a:prstGeom>
              <a:noFill/>
              <a:ln w="381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E16CD98F-48E9-4F11-ADF3-C31AB140BA44}"/>
                  </a:ext>
                </a:extLst>
              </p:cNvPr>
              <p:cNvCxnSpPr>
                <a:cxnSpLocks/>
              </p:cNvCxnSpPr>
              <p:nvPr/>
            </p:nvCxnSpPr>
            <p:spPr bwMode="auto">
              <a:xfrm flipH="1">
                <a:off x="3936339" y="2321498"/>
                <a:ext cx="8710" cy="1318685"/>
              </a:xfrm>
              <a:prstGeom prst="line">
                <a:avLst/>
              </a:prstGeom>
              <a:noFill/>
              <a:ln w="3810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9356B3E0-D8E6-41FF-9A82-4476E2BEC357}"/>
                  </a:ext>
                </a:extLst>
              </p:cNvPr>
              <p:cNvCxnSpPr>
                <a:cxnSpLocks/>
              </p:cNvCxnSpPr>
              <p:nvPr/>
            </p:nvCxnSpPr>
            <p:spPr bwMode="auto">
              <a:xfrm>
                <a:off x="1927318" y="4697171"/>
                <a:ext cx="2731768" cy="0"/>
              </a:xfrm>
              <a:prstGeom prst="line">
                <a:avLst/>
              </a:prstGeom>
              <a:noFill/>
              <a:ln w="38100" cap="flat" cmpd="sng" algn="ctr">
                <a:solidFill>
                  <a:schemeClr val="tx1"/>
                </a:solidFill>
                <a:prstDash val="solid"/>
                <a:round/>
                <a:headEnd type="none" w="med" len="med"/>
                <a:tailEnd type="none" w="med" len="med"/>
              </a:ln>
              <a:effectLst/>
            </p:spPr>
          </p:cxnSp>
          <p:sp>
            <p:nvSpPr>
              <p:cNvPr id="37" name="Arc 36">
                <a:extLst>
                  <a:ext uri="{FF2B5EF4-FFF2-40B4-BE49-F238E27FC236}">
                    <a16:creationId xmlns:a16="http://schemas.microsoft.com/office/drawing/2014/main" id="{B60B7982-6485-484C-82BD-DA5587E46325}"/>
                  </a:ext>
                </a:extLst>
              </p:cNvPr>
              <p:cNvSpPr/>
              <p:nvPr/>
            </p:nvSpPr>
            <p:spPr bwMode="auto">
              <a:xfrm>
                <a:off x="1938430" y="3392728"/>
                <a:ext cx="5452424" cy="2563935"/>
              </a:xfrm>
              <a:prstGeom prst="arc">
                <a:avLst>
                  <a:gd name="adj1" fmla="val 21597160"/>
                  <a:gd name="adj2" fmla="val 10798261"/>
                </a:avLst>
              </a:prstGeom>
              <a:no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38" name="Straight Connector 37">
                <a:extLst>
                  <a:ext uri="{FF2B5EF4-FFF2-40B4-BE49-F238E27FC236}">
                    <a16:creationId xmlns:a16="http://schemas.microsoft.com/office/drawing/2014/main" id="{DC9FFF6C-53F6-4EB3-B518-DB9EBA710E51}"/>
                  </a:ext>
                </a:extLst>
              </p:cNvPr>
              <p:cNvCxnSpPr/>
              <p:nvPr/>
            </p:nvCxnSpPr>
            <p:spPr bwMode="auto">
              <a:xfrm>
                <a:off x="3936339" y="3640183"/>
                <a:ext cx="1433560" cy="0"/>
              </a:xfrm>
              <a:prstGeom prst="line">
                <a:avLst/>
              </a:prstGeom>
              <a:noFill/>
              <a:ln w="38100"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EB2123BA-AE37-4142-8592-B38408D67455}"/>
                  </a:ext>
                </a:extLst>
              </p:cNvPr>
              <p:cNvCxnSpPr>
                <a:cxnSpLocks/>
              </p:cNvCxnSpPr>
              <p:nvPr/>
            </p:nvCxnSpPr>
            <p:spPr bwMode="auto">
              <a:xfrm>
                <a:off x="3936339" y="3640183"/>
                <a:ext cx="722747" cy="1056988"/>
              </a:xfrm>
              <a:prstGeom prst="line">
                <a:avLst/>
              </a:prstGeom>
              <a:noFill/>
              <a:ln w="38100" cap="flat" cmpd="sng" algn="ctr">
                <a:solidFill>
                  <a:schemeClr val="tx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F69BEADD-EDCA-4A05-BD38-E709EA558BA0}"/>
                  </a:ext>
                </a:extLst>
              </p:cNvPr>
              <p:cNvCxnSpPr>
                <a:cxnSpLocks/>
              </p:cNvCxnSpPr>
              <p:nvPr/>
            </p:nvCxnSpPr>
            <p:spPr bwMode="auto">
              <a:xfrm flipH="1">
                <a:off x="4659086" y="3640183"/>
                <a:ext cx="710813" cy="1056988"/>
              </a:xfrm>
              <a:prstGeom prst="line">
                <a:avLst/>
              </a:prstGeom>
              <a:noFill/>
              <a:ln w="38100" cap="flat" cmpd="sng" algn="ctr">
                <a:solidFill>
                  <a:schemeClr val="tx1"/>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CDA566E3-6666-40AE-ADEE-7A97DA813F5F}"/>
                  </a:ext>
                </a:extLst>
              </p:cNvPr>
              <p:cNvCxnSpPr>
                <a:cxnSpLocks/>
              </p:cNvCxnSpPr>
              <p:nvPr/>
            </p:nvCxnSpPr>
            <p:spPr bwMode="auto">
              <a:xfrm>
                <a:off x="4659086" y="4697171"/>
                <a:ext cx="2731768" cy="0"/>
              </a:xfrm>
              <a:prstGeom prst="line">
                <a:avLst/>
              </a:prstGeom>
              <a:noFill/>
              <a:ln w="38100" cap="flat" cmpd="sng" algn="ctr">
                <a:solidFill>
                  <a:schemeClr val="tx1"/>
                </a:solidFill>
                <a:prstDash val="solid"/>
                <a:round/>
                <a:headEnd type="none" w="med" len="med"/>
                <a:tailEnd type="none" w="med" len="med"/>
              </a:ln>
              <a:effectLst/>
            </p:spPr>
          </p:cxnSp>
        </p:grpSp>
        <p:grpSp>
          <p:nvGrpSpPr>
            <p:cNvPr id="27" name="Group 26">
              <a:extLst>
                <a:ext uri="{FF2B5EF4-FFF2-40B4-BE49-F238E27FC236}">
                  <a16:creationId xmlns:a16="http://schemas.microsoft.com/office/drawing/2014/main" id="{F8A4CD9D-592F-4DFA-8A35-4FA2126E2DC5}"/>
                </a:ext>
              </a:extLst>
            </p:cNvPr>
            <p:cNvGrpSpPr/>
            <p:nvPr/>
          </p:nvGrpSpPr>
          <p:grpSpPr>
            <a:xfrm>
              <a:off x="3617277" y="1747474"/>
              <a:ext cx="636270" cy="585435"/>
              <a:chOff x="3617277" y="1747474"/>
              <a:chExt cx="636270" cy="585435"/>
            </a:xfrm>
            <a:solidFill>
              <a:srgbClr val="00B0F0"/>
            </a:solidFill>
          </p:grpSpPr>
          <p:sp>
            <p:nvSpPr>
              <p:cNvPr id="28" name="Rectangle 27">
                <a:extLst>
                  <a:ext uri="{FF2B5EF4-FFF2-40B4-BE49-F238E27FC236}">
                    <a16:creationId xmlns:a16="http://schemas.microsoft.com/office/drawing/2014/main" id="{71612773-DD38-446B-829A-3B89547CAE64}"/>
                  </a:ext>
                </a:extLst>
              </p:cNvPr>
              <p:cNvSpPr/>
              <p:nvPr/>
            </p:nvSpPr>
            <p:spPr bwMode="auto">
              <a:xfrm>
                <a:off x="3617277" y="1994929"/>
                <a:ext cx="636270" cy="337980"/>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9" name="Straight Connector 28">
                <a:extLst>
                  <a:ext uri="{FF2B5EF4-FFF2-40B4-BE49-F238E27FC236}">
                    <a16:creationId xmlns:a16="http://schemas.microsoft.com/office/drawing/2014/main" id="{7A6F2A3D-E850-4442-A2AB-6C43ADF093BE}"/>
                  </a:ext>
                </a:extLst>
              </p:cNvPr>
              <p:cNvCxnSpPr>
                <a:stCxn id="28" idx="1"/>
              </p:cNvCxnSpPr>
              <p:nvPr/>
            </p:nvCxnSpPr>
            <p:spPr bwMode="auto">
              <a:xfrm flipV="1">
                <a:off x="3617277" y="1747474"/>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ECB8FBF3-71AD-4725-8CE2-1DDBEEFBF1DD}"/>
                  </a:ext>
                </a:extLst>
              </p:cNvPr>
              <p:cNvCxnSpPr/>
              <p:nvPr/>
            </p:nvCxnSpPr>
            <p:spPr bwMode="auto">
              <a:xfrm flipV="1">
                <a:off x="4253547" y="1747474"/>
                <a:ext cx="0" cy="416445"/>
              </a:xfrm>
              <a:prstGeom prst="line">
                <a:avLst/>
              </a:prstGeom>
              <a:grpFill/>
              <a:ln w="19050" cap="flat" cmpd="sng" algn="ctr">
                <a:solidFill>
                  <a:schemeClr val="tx1"/>
                </a:solidFill>
                <a:prstDash val="solid"/>
                <a:round/>
                <a:headEnd type="none" w="med" len="med"/>
                <a:tailEnd type="none" w="med" len="med"/>
              </a:ln>
              <a:effectLst/>
            </p:spPr>
          </p:cxnSp>
        </p:grpSp>
        <p:grpSp>
          <p:nvGrpSpPr>
            <p:cNvPr id="46" name="Group 45">
              <a:extLst>
                <a:ext uri="{FF2B5EF4-FFF2-40B4-BE49-F238E27FC236}">
                  <a16:creationId xmlns:a16="http://schemas.microsoft.com/office/drawing/2014/main" id="{47A32D46-101C-4C4F-8056-E00ACE7058F5}"/>
                </a:ext>
              </a:extLst>
            </p:cNvPr>
            <p:cNvGrpSpPr/>
            <p:nvPr/>
          </p:nvGrpSpPr>
          <p:grpSpPr>
            <a:xfrm>
              <a:off x="5060776" y="1736065"/>
              <a:ext cx="637315" cy="585432"/>
              <a:chOff x="5060776" y="1736065"/>
              <a:chExt cx="637315" cy="585432"/>
            </a:xfrm>
            <a:solidFill>
              <a:srgbClr val="00B0F0"/>
            </a:solidFill>
          </p:grpSpPr>
          <p:sp>
            <p:nvSpPr>
              <p:cNvPr id="47" name="Rectangle 46">
                <a:extLst>
                  <a:ext uri="{FF2B5EF4-FFF2-40B4-BE49-F238E27FC236}">
                    <a16:creationId xmlns:a16="http://schemas.microsoft.com/office/drawing/2014/main" id="{BA111353-D1D7-458B-BE56-BA32655A2DFF}"/>
                  </a:ext>
                </a:extLst>
              </p:cNvPr>
              <p:cNvSpPr/>
              <p:nvPr/>
            </p:nvSpPr>
            <p:spPr bwMode="auto">
              <a:xfrm>
                <a:off x="5061821" y="1994929"/>
                <a:ext cx="636270" cy="326568"/>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48" name="Straight Connector 47">
                <a:extLst>
                  <a:ext uri="{FF2B5EF4-FFF2-40B4-BE49-F238E27FC236}">
                    <a16:creationId xmlns:a16="http://schemas.microsoft.com/office/drawing/2014/main" id="{559B9BC0-5C13-441B-B47A-65314E222702}"/>
                  </a:ext>
                </a:extLst>
              </p:cNvPr>
              <p:cNvCxnSpPr/>
              <p:nvPr/>
            </p:nvCxnSpPr>
            <p:spPr bwMode="auto">
              <a:xfrm flipV="1">
                <a:off x="5060776" y="1736065"/>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283D12B7-0EB0-4C5F-B770-E64FE38C3953}"/>
                  </a:ext>
                </a:extLst>
              </p:cNvPr>
              <p:cNvCxnSpPr/>
              <p:nvPr/>
            </p:nvCxnSpPr>
            <p:spPr bwMode="auto">
              <a:xfrm flipV="1">
                <a:off x="5698091" y="1736065"/>
                <a:ext cx="0" cy="416445"/>
              </a:xfrm>
              <a:prstGeom prst="line">
                <a:avLst/>
              </a:prstGeom>
              <a:grpFill/>
              <a:ln w="19050" cap="flat" cmpd="sng" algn="ctr">
                <a:solidFill>
                  <a:schemeClr val="tx1"/>
                </a:solidFill>
                <a:prstDash val="solid"/>
                <a:round/>
                <a:headEnd type="none" w="med" len="med"/>
                <a:tailEnd type="none" w="med" len="med"/>
              </a:ln>
              <a:effectLst/>
            </p:spPr>
          </p:cxnSp>
        </p:grpSp>
      </p:grpSp>
      <p:sp>
        <p:nvSpPr>
          <p:cNvPr id="2" name="Title 1">
            <a:extLst>
              <a:ext uri="{FF2B5EF4-FFF2-40B4-BE49-F238E27FC236}">
                <a16:creationId xmlns:a16="http://schemas.microsoft.com/office/drawing/2014/main" id="{0410977D-4D95-4E1E-9B5C-C9FF655E4E27}"/>
              </a:ext>
            </a:extLst>
          </p:cNvPr>
          <p:cNvSpPr>
            <a:spLocks noGrp="1"/>
          </p:cNvSpPr>
          <p:nvPr>
            <p:ph type="title"/>
          </p:nvPr>
        </p:nvSpPr>
        <p:spPr/>
        <p:txBody>
          <a:bodyPr/>
          <a:lstStyle/>
          <a:p>
            <a:r>
              <a:rPr lang="en-US" dirty="0"/>
              <a:t>Network Performance Estimation</a:t>
            </a:r>
          </a:p>
        </p:txBody>
      </p:sp>
      <p:sp>
        <p:nvSpPr>
          <p:cNvPr id="3" name="Content Placeholder 2">
            <a:extLst>
              <a:ext uri="{FF2B5EF4-FFF2-40B4-BE49-F238E27FC236}">
                <a16:creationId xmlns:a16="http://schemas.microsoft.com/office/drawing/2014/main" id="{4C1792F1-77C5-48EB-A59E-3F0115AE6D68}"/>
              </a:ext>
            </a:extLst>
          </p:cNvPr>
          <p:cNvSpPr>
            <a:spLocks noGrp="1"/>
          </p:cNvSpPr>
          <p:nvPr>
            <p:ph idx="1"/>
          </p:nvPr>
        </p:nvSpPr>
        <p:spPr/>
        <p:txBody>
          <a:bodyPr/>
          <a:lstStyle/>
          <a:p>
            <a:r>
              <a:rPr lang="en-US" dirty="0"/>
              <a:t>Topological analysis</a:t>
            </a:r>
          </a:p>
        </p:txBody>
      </p:sp>
      <p:sp>
        <p:nvSpPr>
          <p:cNvPr id="4" name="TextBox 3">
            <a:extLst>
              <a:ext uri="{FF2B5EF4-FFF2-40B4-BE49-F238E27FC236}">
                <a16:creationId xmlns:a16="http://schemas.microsoft.com/office/drawing/2014/main" id="{DAEDE921-8F57-4DAE-8EFB-1EC548251DC9}"/>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sp>
        <p:nvSpPr>
          <p:cNvPr id="20" name="Cross 19">
            <a:extLst>
              <a:ext uri="{FF2B5EF4-FFF2-40B4-BE49-F238E27FC236}">
                <a16:creationId xmlns:a16="http://schemas.microsoft.com/office/drawing/2014/main" id="{13EB4A45-36BD-4386-90D6-C196E890A3B6}"/>
              </a:ext>
            </a:extLst>
          </p:cNvPr>
          <p:cNvSpPr>
            <a:spLocks noChangeAspect="1"/>
          </p:cNvSpPr>
          <p:nvPr/>
        </p:nvSpPr>
        <p:spPr bwMode="auto">
          <a:xfrm rot="18818165">
            <a:off x="5169709" y="3165885"/>
            <a:ext cx="400379" cy="401464"/>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1" name="Cross 20">
            <a:extLst>
              <a:ext uri="{FF2B5EF4-FFF2-40B4-BE49-F238E27FC236}">
                <a16:creationId xmlns:a16="http://schemas.microsoft.com/office/drawing/2014/main" id="{2BEFD6E6-9CA8-4064-AB5F-4100BFB15A6B}"/>
              </a:ext>
            </a:extLst>
          </p:cNvPr>
          <p:cNvSpPr>
            <a:spLocks noChangeAspect="1"/>
          </p:cNvSpPr>
          <p:nvPr/>
        </p:nvSpPr>
        <p:spPr bwMode="auto">
          <a:xfrm rot="18818165">
            <a:off x="3736150" y="2904907"/>
            <a:ext cx="400379" cy="401464"/>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2" name="Cross 21">
            <a:extLst>
              <a:ext uri="{FF2B5EF4-FFF2-40B4-BE49-F238E27FC236}">
                <a16:creationId xmlns:a16="http://schemas.microsoft.com/office/drawing/2014/main" id="{3266F41B-04B2-4725-A7C2-2C8AFBD51C06}"/>
              </a:ext>
            </a:extLst>
          </p:cNvPr>
          <p:cNvSpPr>
            <a:spLocks noChangeAspect="1"/>
          </p:cNvSpPr>
          <p:nvPr/>
        </p:nvSpPr>
        <p:spPr bwMode="auto">
          <a:xfrm rot="18818165">
            <a:off x="4400828" y="3447879"/>
            <a:ext cx="400379" cy="401464"/>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3" name="Cross 22">
            <a:extLst>
              <a:ext uri="{FF2B5EF4-FFF2-40B4-BE49-F238E27FC236}">
                <a16:creationId xmlns:a16="http://schemas.microsoft.com/office/drawing/2014/main" id="{B8016DAF-3CFC-4285-A468-1A093E65C6CD}"/>
              </a:ext>
            </a:extLst>
          </p:cNvPr>
          <p:cNvSpPr>
            <a:spLocks noChangeAspect="1"/>
          </p:cNvSpPr>
          <p:nvPr/>
        </p:nvSpPr>
        <p:spPr bwMode="auto">
          <a:xfrm rot="18818165">
            <a:off x="4061491" y="3928471"/>
            <a:ext cx="400379" cy="401464"/>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4" name="Cross 23">
            <a:extLst>
              <a:ext uri="{FF2B5EF4-FFF2-40B4-BE49-F238E27FC236}">
                <a16:creationId xmlns:a16="http://schemas.microsoft.com/office/drawing/2014/main" id="{BF8D0093-1D90-492D-8E6E-79BC1217C3E2}"/>
              </a:ext>
            </a:extLst>
          </p:cNvPr>
          <p:cNvSpPr>
            <a:spLocks noChangeAspect="1"/>
          </p:cNvSpPr>
          <p:nvPr/>
        </p:nvSpPr>
        <p:spPr bwMode="auto">
          <a:xfrm rot="18818165">
            <a:off x="4823445" y="3928471"/>
            <a:ext cx="400379" cy="401464"/>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5" name="Cross 24">
            <a:extLst>
              <a:ext uri="{FF2B5EF4-FFF2-40B4-BE49-F238E27FC236}">
                <a16:creationId xmlns:a16="http://schemas.microsoft.com/office/drawing/2014/main" id="{4D42BCE7-855F-40EC-A481-4978D31E2D49}"/>
              </a:ext>
            </a:extLst>
          </p:cNvPr>
          <p:cNvSpPr>
            <a:spLocks noChangeAspect="1"/>
          </p:cNvSpPr>
          <p:nvPr/>
        </p:nvSpPr>
        <p:spPr bwMode="auto">
          <a:xfrm rot="18818165">
            <a:off x="4464453" y="5755930"/>
            <a:ext cx="400379" cy="401464"/>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6" name="Cross 25">
            <a:extLst>
              <a:ext uri="{FF2B5EF4-FFF2-40B4-BE49-F238E27FC236}">
                <a16:creationId xmlns:a16="http://schemas.microsoft.com/office/drawing/2014/main" id="{5834864E-ECC8-4594-B491-F3356F9DD306}"/>
              </a:ext>
            </a:extLst>
          </p:cNvPr>
          <p:cNvSpPr>
            <a:spLocks noChangeAspect="1"/>
          </p:cNvSpPr>
          <p:nvPr/>
        </p:nvSpPr>
        <p:spPr bwMode="auto">
          <a:xfrm rot="18818165">
            <a:off x="5169708" y="2894831"/>
            <a:ext cx="400379" cy="401464"/>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66994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0977D-4D95-4E1E-9B5C-C9FF655E4E27}"/>
              </a:ext>
            </a:extLst>
          </p:cNvPr>
          <p:cNvSpPr>
            <a:spLocks noGrp="1"/>
          </p:cNvSpPr>
          <p:nvPr>
            <p:ph type="title"/>
          </p:nvPr>
        </p:nvSpPr>
        <p:spPr/>
        <p:txBody>
          <a:bodyPr/>
          <a:lstStyle/>
          <a:p>
            <a:r>
              <a:rPr lang="en-US" dirty="0"/>
              <a:t>Network Performance Estimation</a:t>
            </a:r>
          </a:p>
        </p:txBody>
      </p:sp>
      <p:sp>
        <p:nvSpPr>
          <p:cNvPr id="3" name="Content Placeholder 2">
            <a:extLst>
              <a:ext uri="{FF2B5EF4-FFF2-40B4-BE49-F238E27FC236}">
                <a16:creationId xmlns:a16="http://schemas.microsoft.com/office/drawing/2014/main" id="{4C1792F1-77C5-48EB-A59E-3F0115AE6D68}"/>
              </a:ext>
            </a:extLst>
          </p:cNvPr>
          <p:cNvSpPr>
            <a:spLocks noGrp="1"/>
          </p:cNvSpPr>
          <p:nvPr>
            <p:ph idx="1"/>
          </p:nvPr>
        </p:nvSpPr>
        <p:spPr/>
        <p:txBody>
          <a:bodyPr/>
          <a:lstStyle/>
          <a:p>
            <a:r>
              <a:rPr lang="en-US" dirty="0"/>
              <a:t>Topological analysis</a:t>
            </a:r>
          </a:p>
        </p:txBody>
      </p:sp>
      <p:sp>
        <p:nvSpPr>
          <p:cNvPr id="4" name="TextBox 3">
            <a:extLst>
              <a:ext uri="{FF2B5EF4-FFF2-40B4-BE49-F238E27FC236}">
                <a16:creationId xmlns:a16="http://schemas.microsoft.com/office/drawing/2014/main" id="{DAEDE921-8F57-4DAE-8EFB-1EC548251DC9}"/>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grpSp>
        <p:nvGrpSpPr>
          <p:cNvPr id="31" name="Group 30">
            <a:extLst>
              <a:ext uri="{FF2B5EF4-FFF2-40B4-BE49-F238E27FC236}">
                <a16:creationId xmlns:a16="http://schemas.microsoft.com/office/drawing/2014/main" id="{7F2F775A-53B3-4211-9BAC-EE89958F60B7}"/>
              </a:ext>
            </a:extLst>
          </p:cNvPr>
          <p:cNvGrpSpPr/>
          <p:nvPr/>
        </p:nvGrpSpPr>
        <p:grpSpPr>
          <a:xfrm>
            <a:off x="1927318" y="2321498"/>
            <a:ext cx="5463536" cy="2375673"/>
            <a:chOff x="1927318" y="2321498"/>
            <a:chExt cx="5463536" cy="2375673"/>
          </a:xfrm>
        </p:grpSpPr>
        <p:cxnSp>
          <p:nvCxnSpPr>
            <p:cNvPr id="34" name="Straight Connector 33">
              <a:extLst>
                <a:ext uri="{FF2B5EF4-FFF2-40B4-BE49-F238E27FC236}">
                  <a16:creationId xmlns:a16="http://schemas.microsoft.com/office/drawing/2014/main" id="{A16C94D5-359B-40D9-8CAB-D3170F76EACE}"/>
                </a:ext>
              </a:extLst>
            </p:cNvPr>
            <p:cNvCxnSpPr>
              <a:cxnSpLocks/>
            </p:cNvCxnSpPr>
            <p:nvPr/>
          </p:nvCxnSpPr>
          <p:spPr bwMode="auto">
            <a:xfrm>
              <a:off x="5369899" y="2321498"/>
              <a:ext cx="0" cy="681106"/>
            </a:xfrm>
            <a:prstGeom prst="line">
              <a:avLst/>
            </a:prstGeom>
            <a:noFill/>
            <a:ln w="381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E16CD98F-48E9-4F11-ADF3-C31AB140BA44}"/>
                </a:ext>
              </a:extLst>
            </p:cNvPr>
            <p:cNvCxnSpPr>
              <a:cxnSpLocks/>
            </p:cNvCxnSpPr>
            <p:nvPr/>
          </p:nvCxnSpPr>
          <p:spPr bwMode="auto">
            <a:xfrm flipH="1">
              <a:off x="3936339" y="2321498"/>
              <a:ext cx="8710" cy="1318685"/>
            </a:xfrm>
            <a:prstGeom prst="line">
              <a:avLst/>
            </a:prstGeom>
            <a:noFill/>
            <a:ln w="3810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9356B3E0-D8E6-41FF-9A82-4476E2BEC357}"/>
                </a:ext>
              </a:extLst>
            </p:cNvPr>
            <p:cNvCxnSpPr>
              <a:cxnSpLocks/>
            </p:cNvCxnSpPr>
            <p:nvPr/>
          </p:nvCxnSpPr>
          <p:spPr bwMode="auto">
            <a:xfrm>
              <a:off x="1927318" y="4697171"/>
              <a:ext cx="2731768" cy="0"/>
            </a:xfrm>
            <a:prstGeom prst="line">
              <a:avLst/>
            </a:prstGeom>
            <a:noFill/>
            <a:ln w="38100" cap="flat" cmpd="sng" algn="ctr">
              <a:solidFill>
                <a:schemeClr val="tx1"/>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CDA566E3-6666-40AE-ADEE-7A97DA813F5F}"/>
                </a:ext>
              </a:extLst>
            </p:cNvPr>
            <p:cNvCxnSpPr>
              <a:cxnSpLocks/>
            </p:cNvCxnSpPr>
            <p:nvPr/>
          </p:nvCxnSpPr>
          <p:spPr bwMode="auto">
            <a:xfrm>
              <a:off x="4659086" y="4697171"/>
              <a:ext cx="2731768" cy="0"/>
            </a:xfrm>
            <a:prstGeom prst="line">
              <a:avLst/>
            </a:prstGeom>
            <a:noFill/>
            <a:ln w="38100" cap="flat" cmpd="sng" algn="ctr">
              <a:solidFill>
                <a:schemeClr val="tx1"/>
              </a:solidFill>
              <a:prstDash val="solid"/>
              <a:round/>
              <a:headEnd type="none" w="med" len="med"/>
              <a:tailEnd type="none" w="med" len="med"/>
            </a:ln>
            <a:effectLst/>
          </p:spPr>
        </p:cxnSp>
      </p:grpSp>
      <p:sp>
        <p:nvSpPr>
          <p:cNvPr id="5" name="Rectangle 4">
            <a:extLst>
              <a:ext uri="{FF2B5EF4-FFF2-40B4-BE49-F238E27FC236}">
                <a16:creationId xmlns:a16="http://schemas.microsoft.com/office/drawing/2014/main" id="{4491F900-8104-4566-9200-0E46C9AD228F}"/>
              </a:ext>
            </a:extLst>
          </p:cNvPr>
          <p:cNvSpPr/>
          <p:nvPr/>
        </p:nvSpPr>
        <p:spPr bwMode="auto">
          <a:xfrm>
            <a:off x="3192531" y="3061628"/>
            <a:ext cx="1214641" cy="322217"/>
          </a:xfrm>
          <a:prstGeom prst="rect">
            <a:avLst/>
          </a:prstGeom>
          <a:solidFill>
            <a:schemeClr val="bg1"/>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8" name="Oval 17">
            <a:extLst>
              <a:ext uri="{FF2B5EF4-FFF2-40B4-BE49-F238E27FC236}">
                <a16:creationId xmlns:a16="http://schemas.microsoft.com/office/drawing/2014/main" id="{050D660F-E794-4AEC-AEB1-ED140AB30A76}"/>
              </a:ext>
            </a:extLst>
          </p:cNvPr>
          <p:cNvSpPr/>
          <p:nvPr/>
        </p:nvSpPr>
        <p:spPr bwMode="auto">
          <a:xfrm>
            <a:off x="7307248" y="4230558"/>
            <a:ext cx="908415" cy="888274"/>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9" name="Oval 18">
            <a:extLst>
              <a:ext uri="{FF2B5EF4-FFF2-40B4-BE49-F238E27FC236}">
                <a16:creationId xmlns:a16="http://schemas.microsoft.com/office/drawing/2014/main" id="{BA1B1FA5-3C2A-423C-ABE5-F10B5B6851FA}"/>
              </a:ext>
            </a:extLst>
          </p:cNvPr>
          <p:cNvSpPr/>
          <p:nvPr/>
        </p:nvSpPr>
        <p:spPr bwMode="auto">
          <a:xfrm>
            <a:off x="1090575" y="4230558"/>
            <a:ext cx="908415" cy="888274"/>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20" name="Group 19">
            <a:extLst>
              <a:ext uri="{FF2B5EF4-FFF2-40B4-BE49-F238E27FC236}">
                <a16:creationId xmlns:a16="http://schemas.microsoft.com/office/drawing/2014/main" id="{BCA46E12-AC81-4B22-B27A-158C69C3B66B}"/>
              </a:ext>
            </a:extLst>
          </p:cNvPr>
          <p:cNvGrpSpPr/>
          <p:nvPr/>
        </p:nvGrpSpPr>
        <p:grpSpPr>
          <a:xfrm>
            <a:off x="3617277" y="1747474"/>
            <a:ext cx="636270" cy="585435"/>
            <a:chOff x="3617277" y="1747474"/>
            <a:chExt cx="636270" cy="585435"/>
          </a:xfrm>
          <a:solidFill>
            <a:srgbClr val="00B0F0"/>
          </a:solidFill>
        </p:grpSpPr>
        <p:sp>
          <p:nvSpPr>
            <p:cNvPr id="21" name="Rectangle 20">
              <a:extLst>
                <a:ext uri="{FF2B5EF4-FFF2-40B4-BE49-F238E27FC236}">
                  <a16:creationId xmlns:a16="http://schemas.microsoft.com/office/drawing/2014/main" id="{D229333F-2C62-4D1C-BE43-5B9A270EF83F}"/>
                </a:ext>
              </a:extLst>
            </p:cNvPr>
            <p:cNvSpPr/>
            <p:nvPr/>
          </p:nvSpPr>
          <p:spPr bwMode="auto">
            <a:xfrm>
              <a:off x="3617277" y="1994929"/>
              <a:ext cx="636270" cy="337980"/>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2" name="Straight Connector 21">
              <a:extLst>
                <a:ext uri="{FF2B5EF4-FFF2-40B4-BE49-F238E27FC236}">
                  <a16:creationId xmlns:a16="http://schemas.microsoft.com/office/drawing/2014/main" id="{223642F5-73CB-4C8B-B906-BB931CDA7A24}"/>
                </a:ext>
              </a:extLst>
            </p:cNvPr>
            <p:cNvCxnSpPr>
              <a:stCxn id="21" idx="1"/>
            </p:cNvCxnSpPr>
            <p:nvPr/>
          </p:nvCxnSpPr>
          <p:spPr bwMode="auto">
            <a:xfrm flipV="1">
              <a:off x="3617277" y="1747474"/>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73564F16-F7A2-40D1-87DB-1A672570325B}"/>
                </a:ext>
              </a:extLst>
            </p:cNvPr>
            <p:cNvCxnSpPr/>
            <p:nvPr/>
          </p:nvCxnSpPr>
          <p:spPr bwMode="auto">
            <a:xfrm flipV="1">
              <a:off x="4253547" y="1747474"/>
              <a:ext cx="0" cy="416445"/>
            </a:xfrm>
            <a:prstGeom prst="line">
              <a:avLst/>
            </a:prstGeom>
            <a:grpFill/>
            <a:ln w="19050" cap="flat" cmpd="sng" algn="ctr">
              <a:solidFill>
                <a:schemeClr val="tx1"/>
              </a:solidFill>
              <a:prstDash val="solid"/>
              <a:round/>
              <a:headEnd type="none" w="med" len="med"/>
              <a:tailEnd type="none" w="med" len="med"/>
            </a:ln>
            <a:effectLst/>
          </p:spPr>
        </p:cxnSp>
      </p:grpSp>
      <p:grpSp>
        <p:nvGrpSpPr>
          <p:cNvPr id="24" name="Group 23">
            <a:extLst>
              <a:ext uri="{FF2B5EF4-FFF2-40B4-BE49-F238E27FC236}">
                <a16:creationId xmlns:a16="http://schemas.microsoft.com/office/drawing/2014/main" id="{EA8BA773-BA99-4645-8EFA-DC6265BE8AFD}"/>
              </a:ext>
            </a:extLst>
          </p:cNvPr>
          <p:cNvGrpSpPr/>
          <p:nvPr/>
        </p:nvGrpSpPr>
        <p:grpSpPr>
          <a:xfrm>
            <a:off x="5060776" y="1736065"/>
            <a:ext cx="637315" cy="585432"/>
            <a:chOff x="5060776" y="1736065"/>
            <a:chExt cx="637315" cy="585432"/>
          </a:xfrm>
          <a:solidFill>
            <a:srgbClr val="00B0F0"/>
          </a:solidFill>
        </p:grpSpPr>
        <p:sp>
          <p:nvSpPr>
            <p:cNvPr id="25" name="Rectangle 24">
              <a:extLst>
                <a:ext uri="{FF2B5EF4-FFF2-40B4-BE49-F238E27FC236}">
                  <a16:creationId xmlns:a16="http://schemas.microsoft.com/office/drawing/2014/main" id="{D2BE19AD-3C09-4C23-AD67-39D4CE8DEC69}"/>
                </a:ext>
              </a:extLst>
            </p:cNvPr>
            <p:cNvSpPr/>
            <p:nvPr/>
          </p:nvSpPr>
          <p:spPr bwMode="auto">
            <a:xfrm>
              <a:off x="5061821" y="1994929"/>
              <a:ext cx="636270" cy="326568"/>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6" name="Straight Connector 25">
              <a:extLst>
                <a:ext uri="{FF2B5EF4-FFF2-40B4-BE49-F238E27FC236}">
                  <a16:creationId xmlns:a16="http://schemas.microsoft.com/office/drawing/2014/main" id="{31F69C14-58C8-429F-B0ED-EC650D12E28E}"/>
                </a:ext>
              </a:extLst>
            </p:cNvPr>
            <p:cNvCxnSpPr/>
            <p:nvPr/>
          </p:nvCxnSpPr>
          <p:spPr bwMode="auto">
            <a:xfrm flipV="1">
              <a:off x="5060776" y="1736065"/>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56E7C807-FD07-4F5E-822B-6951E2F9B51E}"/>
                </a:ext>
              </a:extLst>
            </p:cNvPr>
            <p:cNvCxnSpPr/>
            <p:nvPr/>
          </p:nvCxnSpPr>
          <p:spPr bwMode="auto">
            <a:xfrm flipV="1">
              <a:off x="5698091" y="1736065"/>
              <a:ext cx="0" cy="416445"/>
            </a:xfrm>
            <a:prstGeom prst="line">
              <a:avLst/>
            </a:prstGeom>
            <a:grpFill/>
            <a:ln w="1905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33353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0977D-4D95-4E1E-9B5C-C9FF655E4E27}"/>
              </a:ext>
            </a:extLst>
          </p:cNvPr>
          <p:cNvSpPr>
            <a:spLocks noGrp="1"/>
          </p:cNvSpPr>
          <p:nvPr>
            <p:ph type="title"/>
          </p:nvPr>
        </p:nvSpPr>
        <p:spPr/>
        <p:txBody>
          <a:bodyPr/>
          <a:lstStyle/>
          <a:p>
            <a:r>
              <a:rPr lang="en-US" dirty="0"/>
              <a:t>Network Performance Estimation</a:t>
            </a:r>
          </a:p>
        </p:txBody>
      </p:sp>
      <p:sp>
        <p:nvSpPr>
          <p:cNvPr id="3" name="Content Placeholder 2">
            <a:extLst>
              <a:ext uri="{FF2B5EF4-FFF2-40B4-BE49-F238E27FC236}">
                <a16:creationId xmlns:a16="http://schemas.microsoft.com/office/drawing/2014/main" id="{4C1792F1-77C5-48EB-A59E-3F0115AE6D68}"/>
              </a:ext>
            </a:extLst>
          </p:cNvPr>
          <p:cNvSpPr>
            <a:spLocks noGrp="1"/>
          </p:cNvSpPr>
          <p:nvPr>
            <p:ph idx="1"/>
          </p:nvPr>
        </p:nvSpPr>
        <p:spPr/>
        <p:txBody>
          <a:bodyPr/>
          <a:lstStyle/>
          <a:p>
            <a:r>
              <a:rPr lang="en-US" dirty="0"/>
              <a:t>Topological analysis</a:t>
            </a:r>
          </a:p>
        </p:txBody>
      </p:sp>
      <p:sp>
        <p:nvSpPr>
          <p:cNvPr id="4" name="TextBox 3">
            <a:extLst>
              <a:ext uri="{FF2B5EF4-FFF2-40B4-BE49-F238E27FC236}">
                <a16:creationId xmlns:a16="http://schemas.microsoft.com/office/drawing/2014/main" id="{DAEDE921-8F57-4DAE-8EFB-1EC548251DC9}"/>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grpSp>
        <p:nvGrpSpPr>
          <p:cNvPr id="31" name="Group 30">
            <a:extLst>
              <a:ext uri="{FF2B5EF4-FFF2-40B4-BE49-F238E27FC236}">
                <a16:creationId xmlns:a16="http://schemas.microsoft.com/office/drawing/2014/main" id="{7F2F775A-53B3-4211-9BAC-EE89958F60B7}"/>
              </a:ext>
            </a:extLst>
          </p:cNvPr>
          <p:cNvGrpSpPr/>
          <p:nvPr/>
        </p:nvGrpSpPr>
        <p:grpSpPr>
          <a:xfrm>
            <a:off x="1938430" y="2321498"/>
            <a:ext cx="5452424" cy="3635165"/>
            <a:chOff x="1938430" y="2321498"/>
            <a:chExt cx="5452424" cy="3635165"/>
          </a:xfrm>
        </p:grpSpPr>
        <p:cxnSp>
          <p:nvCxnSpPr>
            <p:cNvPr id="34" name="Straight Connector 33">
              <a:extLst>
                <a:ext uri="{FF2B5EF4-FFF2-40B4-BE49-F238E27FC236}">
                  <a16:creationId xmlns:a16="http://schemas.microsoft.com/office/drawing/2014/main" id="{A16C94D5-359B-40D9-8CAB-D3170F76EACE}"/>
                </a:ext>
              </a:extLst>
            </p:cNvPr>
            <p:cNvCxnSpPr>
              <a:cxnSpLocks/>
            </p:cNvCxnSpPr>
            <p:nvPr/>
          </p:nvCxnSpPr>
          <p:spPr bwMode="auto">
            <a:xfrm>
              <a:off x="5369899" y="2321498"/>
              <a:ext cx="0" cy="1318685"/>
            </a:xfrm>
            <a:prstGeom prst="line">
              <a:avLst/>
            </a:prstGeom>
            <a:noFill/>
            <a:ln w="381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E16CD98F-48E9-4F11-ADF3-C31AB140BA44}"/>
                </a:ext>
              </a:extLst>
            </p:cNvPr>
            <p:cNvCxnSpPr>
              <a:cxnSpLocks/>
            </p:cNvCxnSpPr>
            <p:nvPr/>
          </p:nvCxnSpPr>
          <p:spPr bwMode="auto">
            <a:xfrm flipH="1">
              <a:off x="3936339" y="2321498"/>
              <a:ext cx="8710" cy="1318685"/>
            </a:xfrm>
            <a:prstGeom prst="line">
              <a:avLst/>
            </a:prstGeom>
            <a:noFill/>
            <a:ln w="38100" cap="flat" cmpd="sng" algn="ctr">
              <a:solidFill>
                <a:schemeClr val="tx1"/>
              </a:solidFill>
              <a:prstDash val="solid"/>
              <a:round/>
              <a:headEnd type="none" w="med" len="med"/>
              <a:tailEnd type="none" w="med" len="med"/>
            </a:ln>
            <a:effectLst/>
          </p:spPr>
        </p:cxnSp>
        <p:sp>
          <p:nvSpPr>
            <p:cNvPr id="37" name="Arc 36">
              <a:extLst>
                <a:ext uri="{FF2B5EF4-FFF2-40B4-BE49-F238E27FC236}">
                  <a16:creationId xmlns:a16="http://schemas.microsoft.com/office/drawing/2014/main" id="{B60B7982-6485-484C-82BD-DA5587E46325}"/>
                </a:ext>
              </a:extLst>
            </p:cNvPr>
            <p:cNvSpPr/>
            <p:nvPr/>
          </p:nvSpPr>
          <p:spPr bwMode="auto">
            <a:xfrm>
              <a:off x="1938430" y="3392728"/>
              <a:ext cx="5452424" cy="2563935"/>
            </a:xfrm>
            <a:prstGeom prst="arc">
              <a:avLst>
                <a:gd name="adj1" fmla="val 21597160"/>
                <a:gd name="adj2" fmla="val 10798261"/>
              </a:avLst>
            </a:prstGeom>
            <a:no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40" name="Straight Connector 39">
              <a:extLst>
                <a:ext uri="{FF2B5EF4-FFF2-40B4-BE49-F238E27FC236}">
                  <a16:creationId xmlns:a16="http://schemas.microsoft.com/office/drawing/2014/main" id="{F69BEADD-EDCA-4A05-BD38-E709EA558BA0}"/>
                </a:ext>
              </a:extLst>
            </p:cNvPr>
            <p:cNvCxnSpPr>
              <a:cxnSpLocks/>
            </p:cNvCxnSpPr>
            <p:nvPr/>
          </p:nvCxnSpPr>
          <p:spPr bwMode="auto">
            <a:xfrm flipH="1">
              <a:off x="4659086" y="3640183"/>
              <a:ext cx="710813" cy="1056988"/>
            </a:xfrm>
            <a:prstGeom prst="line">
              <a:avLst/>
            </a:prstGeom>
            <a:noFill/>
            <a:ln w="38100" cap="flat" cmpd="sng" algn="ctr">
              <a:solidFill>
                <a:schemeClr val="tx1"/>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CDA566E3-6666-40AE-ADEE-7A97DA813F5F}"/>
                </a:ext>
              </a:extLst>
            </p:cNvPr>
            <p:cNvCxnSpPr>
              <a:cxnSpLocks/>
            </p:cNvCxnSpPr>
            <p:nvPr/>
          </p:nvCxnSpPr>
          <p:spPr bwMode="auto">
            <a:xfrm>
              <a:off x="4659086" y="4697171"/>
              <a:ext cx="2731768" cy="0"/>
            </a:xfrm>
            <a:prstGeom prst="line">
              <a:avLst/>
            </a:prstGeom>
            <a:noFill/>
            <a:ln w="38100" cap="flat" cmpd="sng" algn="ctr">
              <a:solidFill>
                <a:schemeClr val="tx1"/>
              </a:solidFill>
              <a:prstDash val="solid"/>
              <a:round/>
              <a:headEnd type="none" w="med" len="med"/>
              <a:tailEnd type="none" w="med" len="med"/>
            </a:ln>
            <a:effectLst/>
          </p:spPr>
        </p:cxnSp>
      </p:grpSp>
      <p:sp>
        <p:nvSpPr>
          <p:cNvPr id="18" name="Oval 17">
            <a:extLst>
              <a:ext uri="{FF2B5EF4-FFF2-40B4-BE49-F238E27FC236}">
                <a16:creationId xmlns:a16="http://schemas.microsoft.com/office/drawing/2014/main" id="{97454EC4-631D-498A-9C07-1E16E986F1B9}"/>
              </a:ext>
            </a:extLst>
          </p:cNvPr>
          <p:cNvSpPr/>
          <p:nvPr/>
        </p:nvSpPr>
        <p:spPr bwMode="auto">
          <a:xfrm>
            <a:off x="7307248" y="4230558"/>
            <a:ext cx="908415" cy="888274"/>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9" name="Oval 18">
            <a:extLst>
              <a:ext uri="{FF2B5EF4-FFF2-40B4-BE49-F238E27FC236}">
                <a16:creationId xmlns:a16="http://schemas.microsoft.com/office/drawing/2014/main" id="{C24665F1-BA46-46AA-AAD8-98912BCA217A}"/>
              </a:ext>
            </a:extLst>
          </p:cNvPr>
          <p:cNvSpPr/>
          <p:nvPr/>
        </p:nvSpPr>
        <p:spPr bwMode="auto">
          <a:xfrm>
            <a:off x="1090575" y="4230558"/>
            <a:ext cx="908415" cy="888274"/>
          </a:xfrm>
          <a:prstGeom prst="ellips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nvGrpSpPr>
          <p:cNvPr id="20" name="Group 19">
            <a:extLst>
              <a:ext uri="{FF2B5EF4-FFF2-40B4-BE49-F238E27FC236}">
                <a16:creationId xmlns:a16="http://schemas.microsoft.com/office/drawing/2014/main" id="{D1A0E405-0AC6-4749-B12D-DEB18491C853}"/>
              </a:ext>
            </a:extLst>
          </p:cNvPr>
          <p:cNvGrpSpPr/>
          <p:nvPr/>
        </p:nvGrpSpPr>
        <p:grpSpPr>
          <a:xfrm>
            <a:off x="3617277" y="1747474"/>
            <a:ext cx="636270" cy="585435"/>
            <a:chOff x="3617277" y="1747474"/>
            <a:chExt cx="636270" cy="585435"/>
          </a:xfrm>
          <a:solidFill>
            <a:srgbClr val="00B0F0"/>
          </a:solidFill>
        </p:grpSpPr>
        <p:sp>
          <p:nvSpPr>
            <p:cNvPr id="21" name="Rectangle 20">
              <a:extLst>
                <a:ext uri="{FF2B5EF4-FFF2-40B4-BE49-F238E27FC236}">
                  <a16:creationId xmlns:a16="http://schemas.microsoft.com/office/drawing/2014/main" id="{BB179BC8-8C91-4901-A964-B85C86C9E18E}"/>
                </a:ext>
              </a:extLst>
            </p:cNvPr>
            <p:cNvSpPr/>
            <p:nvPr/>
          </p:nvSpPr>
          <p:spPr bwMode="auto">
            <a:xfrm>
              <a:off x="3617277" y="1994929"/>
              <a:ext cx="636270" cy="337980"/>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2" name="Straight Connector 21">
              <a:extLst>
                <a:ext uri="{FF2B5EF4-FFF2-40B4-BE49-F238E27FC236}">
                  <a16:creationId xmlns:a16="http://schemas.microsoft.com/office/drawing/2014/main" id="{895E53BB-29C3-4CD4-8DCE-B8393178E4E9}"/>
                </a:ext>
              </a:extLst>
            </p:cNvPr>
            <p:cNvCxnSpPr>
              <a:stCxn id="21" idx="1"/>
            </p:cNvCxnSpPr>
            <p:nvPr/>
          </p:nvCxnSpPr>
          <p:spPr bwMode="auto">
            <a:xfrm flipV="1">
              <a:off x="3617277" y="1747474"/>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208748B2-7831-4E72-BE20-F439024E4E29}"/>
                </a:ext>
              </a:extLst>
            </p:cNvPr>
            <p:cNvCxnSpPr/>
            <p:nvPr/>
          </p:nvCxnSpPr>
          <p:spPr bwMode="auto">
            <a:xfrm flipV="1">
              <a:off x="4253547" y="1747474"/>
              <a:ext cx="0" cy="416445"/>
            </a:xfrm>
            <a:prstGeom prst="line">
              <a:avLst/>
            </a:prstGeom>
            <a:grpFill/>
            <a:ln w="19050" cap="flat" cmpd="sng" algn="ctr">
              <a:solidFill>
                <a:schemeClr val="tx1"/>
              </a:solidFill>
              <a:prstDash val="solid"/>
              <a:round/>
              <a:headEnd type="none" w="med" len="med"/>
              <a:tailEnd type="none" w="med" len="med"/>
            </a:ln>
            <a:effectLst/>
          </p:spPr>
        </p:cxnSp>
      </p:grpSp>
      <p:grpSp>
        <p:nvGrpSpPr>
          <p:cNvPr id="24" name="Group 23">
            <a:extLst>
              <a:ext uri="{FF2B5EF4-FFF2-40B4-BE49-F238E27FC236}">
                <a16:creationId xmlns:a16="http://schemas.microsoft.com/office/drawing/2014/main" id="{BFF53362-2CD1-4AE8-9D76-E515ADF4EEEF}"/>
              </a:ext>
            </a:extLst>
          </p:cNvPr>
          <p:cNvGrpSpPr/>
          <p:nvPr/>
        </p:nvGrpSpPr>
        <p:grpSpPr>
          <a:xfrm>
            <a:off x="5060776" y="1736065"/>
            <a:ext cx="637315" cy="585432"/>
            <a:chOff x="5060776" y="1736065"/>
            <a:chExt cx="637315" cy="585432"/>
          </a:xfrm>
          <a:solidFill>
            <a:srgbClr val="00B0F0"/>
          </a:solidFill>
        </p:grpSpPr>
        <p:sp>
          <p:nvSpPr>
            <p:cNvPr id="25" name="Rectangle 24">
              <a:extLst>
                <a:ext uri="{FF2B5EF4-FFF2-40B4-BE49-F238E27FC236}">
                  <a16:creationId xmlns:a16="http://schemas.microsoft.com/office/drawing/2014/main" id="{02478A97-2F5A-45CA-BB68-11D07D315951}"/>
                </a:ext>
              </a:extLst>
            </p:cNvPr>
            <p:cNvSpPr/>
            <p:nvPr/>
          </p:nvSpPr>
          <p:spPr bwMode="auto">
            <a:xfrm>
              <a:off x="5061821" y="1994929"/>
              <a:ext cx="636270" cy="326568"/>
            </a:xfrm>
            <a:prstGeom prst="rect">
              <a:avLst/>
            </a:prstGeom>
            <a:grp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6" name="Straight Connector 25">
              <a:extLst>
                <a:ext uri="{FF2B5EF4-FFF2-40B4-BE49-F238E27FC236}">
                  <a16:creationId xmlns:a16="http://schemas.microsoft.com/office/drawing/2014/main" id="{54A692FD-90FA-4E79-820A-766EBBD9C3E3}"/>
                </a:ext>
              </a:extLst>
            </p:cNvPr>
            <p:cNvCxnSpPr/>
            <p:nvPr/>
          </p:nvCxnSpPr>
          <p:spPr bwMode="auto">
            <a:xfrm flipV="1">
              <a:off x="5060776" y="1736065"/>
              <a:ext cx="0" cy="416445"/>
            </a:xfrm>
            <a:prstGeom prst="line">
              <a:avLst/>
            </a:prstGeom>
            <a:grpFill/>
            <a:ln w="19050" cap="flat" cmpd="sng" algn="ctr">
              <a:solidFill>
                <a:schemeClr val="tx1"/>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9AADEEF-8F74-428F-BB1E-80445C1FE53B}"/>
                </a:ext>
              </a:extLst>
            </p:cNvPr>
            <p:cNvCxnSpPr/>
            <p:nvPr/>
          </p:nvCxnSpPr>
          <p:spPr bwMode="auto">
            <a:xfrm flipV="1">
              <a:off x="5698091" y="1736065"/>
              <a:ext cx="0" cy="416445"/>
            </a:xfrm>
            <a:prstGeom prst="line">
              <a:avLst/>
            </a:prstGeom>
            <a:grpFill/>
            <a:ln w="1905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2203539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5B8B5-A859-4EAD-B693-41830D8ABA19}"/>
              </a:ext>
            </a:extLst>
          </p:cNvPr>
          <p:cNvSpPr>
            <a:spLocks noGrp="1"/>
          </p:cNvSpPr>
          <p:nvPr>
            <p:ph type="title"/>
          </p:nvPr>
        </p:nvSpPr>
        <p:spPr/>
        <p:txBody>
          <a:bodyPr/>
          <a:lstStyle/>
          <a:p>
            <a:r>
              <a:rPr lang="en-US" dirty="0"/>
              <a:t>Objectives of this Dissertation</a:t>
            </a:r>
          </a:p>
        </p:txBody>
      </p:sp>
      <p:sp>
        <p:nvSpPr>
          <p:cNvPr id="3" name="Content Placeholder 2">
            <a:extLst>
              <a:ext uri="{FF2B5EF4-FFF2-40B4-BE49-F238E27FC236}">
                <a16:creationId xmlns:a16="http://schemas.microsoft.com/office/drawing/2014/main" id="{10ECD53A-A255-49F6-9F54-B7D281870E51}"/>
              </a:ext>
            </a:extLst>
          </p:cNvPr>
          <p:cNvSpPr>
            <a:spLocks noGrp="1"/>
          </p:cNvSpPr>
          <p:nvPr>
            <p:ph idx="1"/>
          </p:nvPr>
        </p:nvSpPr>
        <p:spPr/>
        <p:txBody>
          <a:bodyPr/>
          <a:lstStyle/>
          <a:p>
            <a:pPr marL="365760" indent="-365760">
              <a:buFont typeface="Wingdings" panose="05000000000000000000" pitchFamily="2" charset="2"/>
              <a:buChar char="v"/>
            </a:pPr>
            <a:r>
              <a:rPr lang="en-US" sz="2800" dirty="0">
                <a:solidFill>
                  <a:schemeClr val="accent2"/>
                </a:solidFill>
              </a:rPr>
              <a:t>Facilitate probabilistic analysis of infrastructure network reliability.</a:t>
            </a:r>
          </a:p>
          <a:p>
            <a:pPr marL="457200" indent="-457200">
              <a:buFont typeface="+mj-lt"/>
              <a:buAutoNum type="arabicPeriod"/>
            </a:pPr>
            <a:endParaRPr lang="en-US" sz="2800" dirty="0"/>
          </a:p>
          <a:p>
            <a:pPr marL="457200" indent="-457200">
              <a:buFont typeface="+mj-lt"/>
              <a:buAutoNum type="arabicPeriod"/>
            </a:pPr>
            <a:endParaRPr lang="en-US" sz="2800" dirty="0"/>
          </a:p>
          <a:p>
            <a:pPr marL="457200" indent="-457200">
              <a:buFont typeface="+mj-lt"/>
              <a:buAutoNum type="arabicPeriod"/>
            </a:pPr>
            <a:endParaRPr lang="en-US" sz="2800" dirty="0"/>
          </a:p>
        </p:txBody>
      </p:sp>
    </p:spTree>
    <p:extLst>
      <p:ext uri="{BB962C8B-B14F-4D97-AF65-F5344CB8AC3E}">
        <p14:creationId xmlns:p14="http://schemas.microsoft.com/office/powerpoint/2010/main" val="372801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0977D-4D95-4E1E-9B5C-C9FF655E4E27}"/>
              </a:ext>
            </a:extLst>
          </p:cNvPr>
          <p:cNvSpPr>
            <a:spLocks noGrp="1"/>
          </p:cNvSpPr>
          <p:nvPr>
            <p:ph type="title"/>
          </p:nvPr>
        </p:nvSpPr>
        <p:spPr/>
        <p:txBody>
          <a:bodyPr/>
          <a:lstStyle/>
          <a:p>
            <a:r>
              <a:rPr lang="en-US" dirty="0"/>
              <a:t>Network Performance Estimation</a:t>
            </a:r>
          </a:p>
        </p:txBody>
      </p:sp>
      <p:sp>
        <p:nvSpPr>
          <p:cNvPr id="3" name="Content Placeholder 2">
            <a:extLst>
              <a:ext uri="{FF2B5EF4-FFF2-40B4-BE49-F238E27FC236}">
                <a16:creationId xmlns:a16="http://schemas.microsoft.com/office/drawing/2014/main" id="{4C1792F1-77C5-48EB-A59E-3F0115AE6D68}"/>
              </a:ext>
            </a:extLst>
          </p:cNvPr>
          <p:cNvSpPr>
            <a:spLocks noGrp="1"/>
          </p:cNvSpPr>
          <p:nvPr>
            <p:ph idx="1"/>
          </p:nvPr>
        </p:nvSpPr>
        <p:spPr/>
        <p:txBody>
          <a:bodyPr/>
          <a:lstStyle/>
          <a:p>
            <a:r>
              <a:rPr lang="en-US" dirty="0">
                <a:solidFill>
                  <a:schemeClr val="accent2"/>
                </a:solidFill>
              </a:rPr>
              <a:t>Recall</a:t>
            </a:r>
            <a:r>
              <a:rPr lang="en-US" dirty="0"/>
              <a:t>:</a:t>
            </a:r>
            <a:r>
              <a:rPr lang="en-US" dirty="0">
                <a:solidFill>
                  <a:schemeClr val="accent2"/>
                </a:solidFill>
              </a:rPr>
              <a:t> </a:t>
            </a:r>
            <a:r>
              <a:rPr lang="en-US" dirty="0"/>
              <a:t>Physics based, hydraulic flow simulation</a:t>
            </a:r>
          </a:p>
        </p:txBody>
      </p:sp>
      <p:sp>
        <p:nvSpPr>
          <p:cNvPr id="4" name="TextBox 3">
            <a:extLst>
              <a:ext uri="{FF2B5EF4-FFF2-40B4-BE49-F238E27FC236}">
                <a16:creationId xmlns:a16="http://schemas.microsoft.com/office/drawing/2014/main" id="{DAEDE921-8F57-4DAE-8EFB-1EC548251DC9}"/>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pic>
        <p:nvPicPr>
          <p:cNvPr id="17" name="Picture 16">
            <a:extLst>
              <a:ext uri="{FF2B5EF4-FFF2-40B4-BE49-F238E27FC236}">
                <a16:creationId xmlns:a16="http://schemas.microsoft.com/office/drawing/2014/main" id="{50FE5AA5-10E6-4B0A-A906-89392541C7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953" y="4126948"/>
            <a:ext cx="3077335" cy="2308001"/>
          </a:xfrm>
          <a:prstGeom prst="rect">
            <a:avLst/>
          </a:prstGeom>
        </p:spPr>
      </p:pic>
      <p:grpSp>
        <p:nvGrpSpPr>
          <p:cNvPr id="60" name="Group 59">
            <a:extLst>
              <a:ext uri="{FF2B5EF4-FFF2-40B4-BE49-F238E27FC236}">
                <a16:creationId xmlns:a16="http://schemas.microsoft.com/office/drawing/2014/main" id="{BDD82168-CB7C-418A-98E3-F8CF467ED229}"/>
              </a:ext>
            </a:extLst>
          </p:cNvPr>
          <p:cNvGrpSpPr/>
          <p:nvPr/>
        </p:nvGrpSpPr>
        <p:grpSpPr>
          <a:xfrm>
            <a:off x="1030667" y="1473540"/>
            <a:ext cx="2886060" cy="2413420"/>
            <a:chOff x="1030667" y="1473540"/>
            <a:chExt cx="2886060" cy="2413420"/>
          </a:xfrm>
        </p:grpSpPr>
        <p:pic>
          <p:nvPicPr>
            <p:cNvPr id="12" name="Picture 11">
              <a:extLst>
                <a:ext uri="{FF2B5EF4-FFF2-40B4-BE49-F238E27FC236}">
                  <a16:creationId xmlns:a16="http://schemas.microsoft.com/office/drawing/2014/main" id="{DCE021E4-3279-48A0-97B4-9FFCE86BA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667" y="1473540"/>
              <a:ext cx="2886060" cy="2413420"/>
            </a:xfrm>
            <a:prstGeom prst="rect">
              <a:avLst/>
            </a:prstGeom>
          </p:spPr>
        </p:pic>
        <p:sp>
          <p:nvSpPr>
            <p:cNvPr id="26" name="Cross 25">
              <a:extLst>
                <a:ext uri="{FF2B5EF4-FFF2-40B4-BE49-F238E27FC236}">
                  <a16:creationId xmlns:a16="http://schemas.microsoft.com/office/drawing/2014/main" id="{A1F7C350-1FFC-4E66-A3F2-FFC1864B7920}"/>
                </a:ext>
              </a:extLst>
            </p:cNvPr>
            <p:cNvSpPr/>
            <p:nvPr/>
          </p:nvSpPr>
          <p:spPr bwMode="auto">
            <a:xfrm rot="18818165">
              <a:off x="1811382" y="2855774"/>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7" name="Cross 26">
              <a:extLst>
                <a:ext uri="{FF2B5EF4-FFF2-40B4-BE49-F238E27FC236}">
                  <a16:creationId xmlns:a16="http://schemas.microsoft.com/office/drawing/2014/main" id="{0E7B9B81-28CD-421E-818B-7030AA4C7A66}"/>
                </a:ext>
              </a:extLst>
            </p:cNvPr>
            <p:cNvSpPr/>
            <p:nvPr/>
          </p:nvSpPr>
          <p:spPr bwMode="auto">
            <a:xfrm rot="18818165">
              <a:off x="1851941" y="3172593"/>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8" name="Cross 27">
              <a:extLst>
                <a:ext uri="{FF2B5EF4-FFF2-40B4-BE49-F238E27FC236}">
                  <a16:creationId xmlns:a16="http://schemas.microsoft.com/office/drawing/2014/main" id="{6DE794CE-55DA-434E-8ED7-270171AA1031}"/>
                </a:ext>
              </a:extLst>
            </p:cNvPr>
            <p:cNvSpPr/>
            <p:nvPr/>
          </p:nvSpPr>
          <p:spPr bwMode="auto">
            <a:xfrm rot="18818165">
              <a:off x="2933874" y="2814589"/>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9" name="Cross 28">
              <a:extLst>
                <a:ext uri="{FF2B5EF4-FFF2-40B4-BE49-F238E27FC236}">
                  <a16:creationId xmlns:a16="http://schemas.microsoft.com/office/drawing/2014/main" id="{E738149B-17E1-4BB0-BAF9-9E8555012B7E}"/>
                </a:ext>
              </a:extLst>
            </p:cNvPr>
            <p:cNvSpPr/>
            <p:nvPr/>
          </p:nvSpPr>
          <p:spPr bwMode="auto">
            <a:xfrm rot="18818165">
              <a:off x="3131515" y="2378350"/>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0" name="Cross 29">
              <a:extLst>
                <a:ext uri="{FF2B5EF4-FFF2-40B4-BE49-F238E27FC236}">
                  <a16:creationId xmlns:a16="http://schemas.microsoft.com/office/drawing/2014/main" id="{68F89895-E949-41D2-B8DF-3F8E1E15603C}"/>
                </a:ext>
              </a:extLst>
            </p:cNvPr>
            <p:cNvSpPr/>
            <p:nvPr/>
          </p:nvSpPr>
          <p:spPr bwMode="auto">
            <a:xfrm rot="18818165">
              <a:off x="2751906" y="2493233"/>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6" name="Cross 35">
              <a:extLst>
                <a:ext uri="{FF2B5EF4-FFF2-40B4-BE49-F238E27FC236}">
                  <a16:creationId xmlns:a16="http://schemas.microsoft.com/office/drawing/2014/main" id="{D2E45BA9-80AE-4144-8CF5-8FCC7AF9E687}"/>
                </a:ext>
              </a:extLst>
            </p:cNvPr>
            <p:cNvSpPr/>
            <p:nvPr/>
          </p:nvSpPr>
          <p:spPr bwMode="auto">
            <a:xfrm rot="18818165">
              <a:off x="2139429" y="2252968"/>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8" name="Cross 37">
              <a:extLst>
                <a:ext uri="{FF2B5EF4-FFF2-40B4-BE49-F238E27FC236}">
                  <a16:creationId xmlns:a16="http://schemas.microsoft.com/office/drawing/2014/main" id="{D8D328FC-AF1A-4498-92E9-A4EB22E0D396}"/>
                </a:ext>
              </a:extLst>
            </p:cNvPr>
            <p:cNvSpPr/>
            <p:nvPr/>
          </p:nvSpPr>
          <p:spPr bwMode="auto">
            <a:xfrm rot="18818165">
              <a:off x="2860676" y="2076189"/>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9" name="Cross 38">
              <a:extLst>
                <a:ext uri="{FF2B5EF4-FFF2-40B4-BE49-F238E27FC236}">
                  <a16:creationId xmlns:a16="http://schemas.microsoft.com/office/drawing/2014/main" id="{0059FB85-E1F4-4AF8-B0C1-FC6A3E24B33C}"/>
                </a:ext>
              </a:extLst>
            </p:cNvPr>
            <p:cNvSpPr/>
            <p:nvPr/>
          </p:nvSpPr>
          <p:spPr bwMode="auto">
            <a:xfrm rot="18818165">
              <a:off x="2751907" y="1742539"/>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6" name="Cross 45">
              <a:extLst>
                <a:ext uri="{FF2B5EF4-FFF2-40B4-BE49-F238E27FC236}">
                  <a16:creationId xmlns:a16="http://schemas.microsoft.com/office/drawing/2014/main" id="{95A23037-CC4B-461A-9B9B-570045D3EE57}"/>
                </a:ext>
              </a:extLst>
            </p:cNvPr>
            <p:cNvSpPr/>
            <p:nvPr/>
          </p:nvSpPr>
          <p:spPr bwMode="auto">
            <a:xfrm rot="18818165">
              <a:off x="3069986" y="3329105"/>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7" name="Cross 46">
              <a:extLst>
                <a:ext uri="{FF2B5EF4-FFF2-40B4-BE49-F238E27FC236}">
                  <a16:creationId xmlns:a16="http://schemas.microsoft.com/office/drawing/2014/main" id="{63584150-E196-4B78-9054-04312E05BEBC}"/>
                </a:ext>
              </a:extLst>
            </p:cNvPr>
            <p:cNvSpPr/>
            <p:nvPr/>
          </p:nvSpPr>
          <p:spPr bwMode="auto">
            <a:xfrm rot="18818165">
              <a:off x="2842777" y="1900196"/>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8" name="Cross 47">
              <a:extLst>
                <a:ext uri="{FF2B5EF4-FFF2-40B4-BE49-F238E27FC236}">
                  <a16:creationId xmlns:a16="http://schemas.microsoft.com/office/drawing/2014/main" id="{DB3A4B30-270B-42D7-8FB1-27EE7EBD67F3}"/>
                </a:ext>
              </a:extLst>
            </p:cNvPr>
            <p:cNvSpPr/>
            <p:nvPr/>
          </p:nvSpPr>
          <p:spPr bwMode="auto">
            <a:xfrm rot="18818165">
              <a:off x="3113617" y="1997023"/>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9" name="Cross 48">
              <a:extLst>
                <a:ext uri="{FF2B5EF4-FFF2-40B4-BE49-F238E27FC236}">
                  <a16:creationId xmlns:a16="http://schemas.microsoft.com/office/drawing/2014/main" id="{BF97ECAC-8138-4FE6-8377-5C34A944FAA3}"/>
                </a:ext>
              </a:extLst>
            </p:cNvPr>
            <p:cNvSpPr/>
            <p:nvPr/>
          </p:nvSpPr>
          <p:spPr bwMode="auto">
            <a:xfrm rot="18818165">
              <a:off x="2933873" y="1690887"/>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50" name="Cross 49">
              <a:extLst>
                <a:ext uri="{FF2B5EF4-FFF2-40B4-BE49-F238E27FC236}">
                  <a16:creationId xmlns:a16="http://schemas.microsoft.com/office/drawing/2014/main" id="{214E7B4F-1BF9-443F-B286-9F25C99035E0}"/>
                </a:ext>
              </a:extLst>
            </p:cNvPr>
            <p:cNvSpPr/>
            <p:nvPr/>
          </p:nvSpPr>
          <p:spPr bwMode="auto">
            <a:xfrm rot="18818165">
              <a:off x="2777836" y="2316804"/>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51" name="Cross 50">
              <a:extLst>
                <a:ext uri="{FF2B5EF4-FFF2-40B4-BE49-F238E27FC236}">
                  <a16:creationId xmlns:a16="http://schemas.microsoft.com/office/drawing/2014/main" id="{10DE83D3-C8B2-4629-96AE-53A46B8CC7D6}"/>
                </a:ext>
              </a:extLst>
            </p:cNvPr>
            <p:cNvSpPr/>
            <p:nvPr/>
          </p:nvSpPr>
          <p:spPr bwMode="auto">
            <a:xfrm rot="18818165">
              <a:off x="2384850" y="3180443"/>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52" name="Cross 51">
              <a:extLst>
                <a:ext uri="{FF2B5EF4-FFF2-40B4-BE49-F238E27FC236}">
                  <a16:creationId xmlns:a16="http://schemas.microsoft.com/office/drawing/2014/main" id="{8F07D3F7-8F43-499E-B1EC-F297C18D93F4}"/>
                </a:ext>
              </a:extLst>
            </p:cNvPr>
            <p:cNvSpPr/>
            <p:nvPr/>
          </p:nvSpPr>
          <p:spPr bwMode="auto">
            <a:xfrm rot="18818165">
              <a:off x="2505872" y="2594376"/>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cxnSp>
        <p:nvCxnSpPr>
          <p:cNvPr id="53" name="Elbow Connector 8">
            <a:extLst>
              <a:ext uri="{FF2B5EF4-FFF2-40B4-BE49-F238E27FC236}">
                <a16:creationId xmlns:a16="http://schemas.microsoft.com/office/drawing/2014/main" id="{08C78380-DA77-4E6C-BFBE-942CBFA11E3C}"/>
              </a:ext>
            </a:extLst>
          </p:cNvPr>
          <p:cNvCxnSpPr>
            <a:cxnSpLocks/>
          </p:cNvCxnSpPr>
          <p:nvPr/>
        </p:nvCxnSpPr>
        <p:spPr bwMode="auto">
          <a:xfrm>
            <a:off x="4003430" y="2610323"/>
            <a:ext cx="916775" cy="1"/>
          </a:xfrm>
          <a:prstGeom prst="bentConnector3">
            <a:avLst>
              <a:gd name="adj1" fmla="val 50000"/>
            </a:avLst>
          </a:prstGeom>
          <a:noFill/>
          <a:ln w="76200" cap="flat" cmpd="sng" algn="ctr">
            <a:solidFill>
              <a:schemeClr val="accent1"/>
            </a:solidFill>
            <a:prstDash val="solid"/>
            <a:round/>
            <a:headEnd type="none" w="med" len="med"/>
            <a:tailEnd type="arrow"/>
          </a:ln>
          <a:effectLst/>
        </p:spPr>
      </p:cxnSp>
      <p:cxnSp>
        <p:nvCxnSpPr>
          <p:cNvPr id="54" name="Elbow Connector 8">
            <a:extLst>
              <a:ext uri="{FF2B5EF4-FFF2-40B4-BE49-F238E27FC236}">
                <a16:creationId xmlns:a16="http://schemas.microsoft.com/office/drawing/2014/main" id="{D0F6383E-5167-4240-A69A-703EE57E8AC9}"/>
              </a:ext>
            </a:extLst>
          </p:cNvPr>
          <p:cNvCxnSpPr>
            <a:cxnSpLocks/>
          </p:cNvCxnSpPr>
          <p:nvPr/>
        </p:nvCxnSpPr>
        <p:spPr bwMode="auto">
          <a:xfrm rot="5400000">
            <a:off x="5831105" y="4351678"/>
            <a:ext cx="1125420" cy="914401"/>
          </a:xfrm>
          <a:prstGeom prst="bentConnector3">
            <a:avLst>
              <a:gd name="adj1" fmla="val 99605"/>
            </a:avLst>
          </a:prstGeom>
          <a:noFill/>
          <a:ln w="76200" cap="flat" cmpd="sng" algn="ctr">
            <a:solidFill>
              <a:schemeClr val="accent1"/>
            </a:solidFill>
            <a:prstDash val="solid"/>
            <a:round/>
            <a:headEnd type="none" w="med" len="med"/>
            <a:tailEnd type="arrow"/>
          </a:ln>
          <a:effectLst/>
        </p:spPr>
      </p:cxnSp>
      <p:sp>
        <p:nvSpPr>
          <p:cNvPr id="56" name="TextBox 55">
            <a:extLst>
              <a:ext uri="{FF2B5EF4-FFF2-40B4-BE49-F238E27FC236}">
                <a16:creationId xmlns:a16="http://schemas.microsoft.com/office/drawing/2014/main" id="{70F2638B-75E9-4F4E-BFF1-8888D5B4EED4}"/>
              </a:ext>
            </a:extLst>
          </p:cNvPr>
          <p:cNvSpPr txBox="1"/>
          <p:nvPr/>
        </p:nvSpPr>
        <p:spPr>
          <a:xfrm>
            <a:off x="354611" y="3769287"/>
            <a:ext cx="4454456" cy="461665"/>
          </a:xfrm>
          <a:prstGeom prst="rect">
            <a:avLst/>
          </a:prstGeom>
          <a:solidFill>
            <a:schemeClr val="bg1"/>
          </a:solidFill>
        </p:spPr>
        <p:txBody>
          <a:bodyPr wrap="square" rtlCol="0">
            <a:spAutoFit/>
          </a:bodyPr>
          <a:lstStyle/>
          <a:p>
            <a:pPr algn="ctr"/>
            <a:r>
              <a:rPr lang="en-US" sz="2400" dirty="0">
                <a:solidFill>
                  <a:schemeClr val="accent2"/>
                </a:solidFill>
                <a:latin typeface="+mj-lt"/>
              </a:rPr>
              <a:t>Network Component Damage</a:t>
            </a:r>
          </a:p>
        </p:txBody>
      </p:sp>
      <p:sp>
        <p:nvSpPr>
          <p:cNvPr id="57" name="TextBox 56">
            <a:extLst>
              <a:ext uri="{FF2B5EF4-FFF2-40B4-BE49-F238E27FC236}">
                <a16:creationId xmlns:a16="http://schemas.microsoft.com/office/drawing/2014/main" id="{3555EF52-2F4A-494B-A9B5-69C3E9A562C4}"/>
              </a:ext>
            </a:extLst>
          </p:cNvPr>
          <p:cNvSpPr txBox="1"/>
          <p:nvPr/>
        </p:nvSpPr>
        <p:spPr>
          <a:xfrm>
            <a:off x="2355885" y="6389694"/>
            <a:ext cx="4454456" cy="461665"/>
          </a:xfrm>
          <a:prstGeom prst="rect">
            <a:avLst/>
          </a:prstGeom>
          <a:noFill/>
        </p:spPr>
        <p:txBody>
          <a:bodyPr wrap="square" rtlCol="0">
            <a:spAutoFit/>
          </a:bodyPr>
          <a:lstStyle/>
          <a:p>
            <a:pPr algn="ctr"/>
            <a:r>
              <a:rPr lang="en-US" sz="2400" dirty="0">
                <a:solidFill>
                  <a:schemeClr val="accent2"/>
                </a:solidFill>
                <a:latin typeface="+mj-lt"/>
              </a:rPr>
              <a:t>Network Performance</a:t>
            </a:r>
          </a:p>
        </p:txBody>
      </p:sp>
      <p:pic>
        <p:nvPicPr>
          <p:cNvPr id="31" name="Picture 30">
            <a:extLst>
              <a:ext uri="{FF2B5EF4-FFF2-40B4-BE49-F238E27FC236}">
                <a16:creationId xmlns:a16="http://schemas.microsoft.com/office/drawing/2014/main" id="{7C20414F-0AC1-4296-9044-667AE6D3FF0E}"/>
              </a:ext>
            </a:extLst>
          </p:cNvPr>
          <p:cNvPicPr>
            <a:picLocks noChangeAspect="1"/>
          </p:cNvPicPr>
          <p:nvPr/>
        </p:nvPicPr>
        <p:blipFill rotWithShape="1">
          <a:blip r:embed="rId5"/>
          <a:srcRect l="42476" t="40031" r="41528" b="41584"/>
          <a:stretch/>
        </p:blipFill>
        <p:spPr>
          <a:xfrm>
            <a:off x="5053806" y="1591091"/>
            <a:ext cx="3722866" cy="2406838"/>
          </a:xfrm>
          <a:prstGeom prst="rect">
            <a:avLst/>
          </a:prstGeom>
        </p:spPr>
      </p:pic>
    </p:spTree>
    <p:extLst>
      <p:ext uri="{BB962C8B-B14F-4D97-AF65-F5344CB8AC3E}">
        <p14:creationId xmlns:p14="http://schemas.microsoft.com/office/powerpoint/2010/main" val="9272782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AB8C8CA1-F2C2-4E9C-8012-13530C442174}"/>
              </a:ext>
            </a:extLst>
          </p:cNvPr>
          <p:cNvPicPr>
            <a:picLocks noChangeAspect="1"/>
          </p:cNvPicPr>
          <p:nvPr/>
        </p:nvPicPr>
        <p:blipFill rotWithShape="1">
          <a:blip r:embed="rId3"/>
          <a:srcRect l="42476" t="40031" r="41528" b="41584"/>
          <a:stretch/>
        </p:blipFill>
        <p:spPr>
          <a:xfrm>
            <a:off x="5053806" y="1591091"/>
            <a:ext cx="3722866" cy="2406838"/>
          </a:xfrm>
          <a:prstGeom prst="rect">
            <a:avLst/>
          </a:prstGeom>
        </p:spPr>
      </p:pic>
      <p:sp>
        <p:nvSpPr>
          <p:cNvPr id="2" name="Title 1">
            <a:extLst>
              <a:ext uri="{FF2B5EF4-FFF2-40B4-BE49-F238E27FC236}">
                <a16:creationId xmlns:a16="http://schemas.microsoft.com/office/drawing/2014/main" id="{0410977D-4D95-4E1E-9B5C-C9FF655E4E27}"/>
              </a:ext>
            </a:extLst>
          </p:cNvPr>
          <p:cNvSpPr>
            <a:spLocks noGrp="1"/>
          </p:cNvSpPr>
          <p:nvPr>
            <p:ph type="title"/>
          </p:nvPr>
        </p:nvSpPr>
        <p:spPr/>
        <p:txBody>
          <a:bodyPr/>
          <a:lstStyle/>
          <a:p>
            <a:r>
              <a:rPr lang="en-US" dirty="0"/>
              <a:t>Network Performance Estimation</a:t>
            </a:r>
          </a:p>
        </p:txBody>
      </p:sp>
      <p:sp>
        <p:nvSpPr>
          <p:cNvPr id="3" name="Content Placeholder 2">
            <a:extLst>
              <a:ext uri="{FF2B5EF4-FFF2-40B4-BE49-F238E27FC236}">
                <a16:creationId xmlns:a16="http://schemas.microsoft.com/office/drawing/2014/main" id="{4C1792F1-77C5-48EB-A59E-3F0115AE6D68}"/>
              </a:ext>
            </a:extLst>
          </p:cNvPr>
          <p:cNvSpPr>
            <a:spLocks noGrp="1"/>
          </p:cNvSpPr>
          <p:nvPr>
            <p:ph idx="1"/>
          </p:nvPr>
        </p:nvSpPr>
        <p:spPr/>
        <p:txBody>
          <a:bodyPr/>
          <a:lstStyle/>
          <a:p>
            <a:r>
              <a:rPr lang="en-US" dirty="0">
                <a:solidFill>
                  <a:schemeClr val="accent2"/>
                </a:solidFill>
              </a:rPr>
              <a:t>Recall</a:t>
            </a:r>
            <a:r>
              <a:rPr lang="en-US" dirty="0"/>
              <a:t>: Physics based, hydraulic flow simulation</a:t>
            </a:r>
          </a:p>
        </p:txBody>
      </p:sp>
      <p:sp>
        <p:nvSpPr>
          <p:cNvPr id="4" name="TextBox 3">
            <a:extLst>
              <a:ext uri="{FF2B5EF4-FFF2-40B4-BE49-F238E27FC236}">
                <a16:creationId xmlns:a16="http://schemas.microsoft.com/office/drawing/2014/main" id="{DAEDE921-8F57-4DAE-8EFB-1EC548251DC9}"/>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pic>
        <p:nvPicPr>
          <p:cNvPr id="9" name="Picture 8">
            <a:extLst>
              <a:ext uri="{FF2B5EF4-FFF2-40B4-BE49-F238E27FC236}">
                <a16:creationId xmlns:a16="http://schemas.microsoft.com/office/drawing/2014/main" id="{2330856E-A66C-4C0B-920F-0192745171CA}"/>
              </a:ext>
            </a:extLst>
          </p:cNvPr>
          <p:cNvPicPr>
            <a:picLocks noChangeAspect="1"/>
          </p:cNvPicPr>
          <p:nvPr/>
        </p:nvPicPr>
        <p:blipFill rotWithShape="1">
          <a:blip r:embed="rId4"/>
          <a:srcRect l="15904" t="7037" r="15143" b="7630"/>
          <a:stretch/>
        </p:blipFill>
        <p:spPr>
          <a:xfrm>
            <a:off x="5178188" y="1783191"/>
            <a:ext cx="3012374" cy="2097013"/>
          </a:xfrm>
          <a:prstGeom prst="rect">
            <a:avLst/>
          </a:prstGeom>
        </p:spPr>
      </p:pic>
      <p:sp>
        <p:nvSpPr>
          <p:cNvPr id="5" name="Rectangle 4">
            <a:extLst>
              <a:ext uri="{FF2B5EF4-FFF2-40B4-BE49-F238E27FC236}">
                <a16:creationId xmlns:a16="http://schemas.microsoft.com/office/drawing/2014/main" id="{6CFD8EFB-EE8C-4E61-A48A-F231BBFD26C6}"/>
              </a:ext>
            </a:extLst>
          </p:cNvPr>
          <p:cNvSpPr/>
          <p:nvPr/>
        </p:nvSpPr>
        <p:spPr bwMode="auto">
          <a:xfrm>
            <a:off x="5062007" y="1612166"/>
            <a:ext cx="3665351" cy="2385763"/>
          </a:xfrm>
          <a:prstGeom prst="rect">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pic>
        <p:nvPicPr>
          <p:cNvPr id="31" name="Picture 30">
            <a:extLst>
              <a:ext uri="{FF2B5EF4-FFF2-40B4-BE49-F238E27FC236}">
                <a16:creationId xmlns:a16="http://schemas.microsoft.com/office/drawing/2014/main" id="{B0195C30-266F-4005-885A-A75A6D3F36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9953" y="4126948"/>
            <a:ext cx="3077335" cy="2308001"/>
          </a:xfrm>
          <a:prstGeom prst="rect">
            <a:avLst/>
          </a:prstGeom>
        </p:spPr>
      </p:pic>
      <p:grpSp>
        <p:nvGrpSpPr>
          <p:cNvPr id="32" name="Group 31">
            <a:extLst>
              <a:ext uri="{FF2B5EF4-FFF2-40B4-BE49-F238E27FC236}">
                <a16:creationId xmlns:a16="http://schemas.microsoft.com/office/drawing/2014/main" id="{F20CF2CE-62DF-443A-824E-9F2C67D036B1}"/>
              </a:ext>
            </a:extLst>
          </p:cNvPr>
          <p:cNvGrpSpPr/>
          <p:nvPr/>
        </p:nvGrpSpPr>
        <p:grpSpPr>
          <a:xfrm>
            <a:off x="1030667" y="1473540"/>
            <a:ext cx="2886060" cy="2413420"/>
            <a:chOff x="1030667" y="1473540"/>
            <a:chExt cx="2886060" cy="2413420"/>
          </a:xfrm>
        </p:grpSpPr>
        <p:pic>
          <p:nvPicPr>
            <p:cNvPr id="33" name="Picture 32">
              <a:extLst>
                <a:ext uri="{FF2B5EF4-FFF2-40B4-BE49-F238E27FC236}">
                  <a16:creationId xmlns:a16="http://schemas.microsoft.com/office/drawing/2014/main" id="{4FD4697F-0498-4376-A41C-0A05822F51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667" y="1473540"/>
              <a:ext cx="2886060" cy="2413420"/>
            </a:xfrm>
            <a:prstGeom prst="rect">
              <a:avLst/>
            </a:prstGeom>
          </p:spPr>
        </p:pic>
        <p:sp>
          <p:nvSpPr>
            <p:cNvPr id="34" name="Cross 33">
              <a:extLst>
                <a:ext uri="{FF2B5EF4-FFF2-40B4-BE49-F238E27FC236}">
                  <a16:creationId xmlns:a16="http://schemas.microsoft.com/office/drawing/2014/main" id="{4DB47C27-A2AA-4CD2-95B4-93EC311C1A64}"/>
                </a:ext>
              </a:extLst>
            </p:cNvPr>
            <p:cNvSpPr/>
            <p:nvPr/>
          </p:nvSpPr>
          <p:spPr bwMode="auto">
            <a:xfrm rot="18818165">
              <a:off x="1811382" y="2855774"/>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5" name="Cross 34">
              <a:extLst>
                <a:ext uri="{FF2B5EF4-FFF2-40B4-BE49-F238E27FC236}">
                  <a16:creationId xmlns:a16="http://schemas.microsoft.com/office/drawing/2014/main" id="{C61800FF-4773-4597-B5CC-A01415FDFE05}"/>
                </a:ext>
              </a:extLst>
            </p:cNvPr>
            <p:cNvSpPr/>
            <p:nvPr/>
          </p:nvSpPr>
          <p:spPr bwMode="auto">
            <a:xfrm rot="18818165">
              <a:off x="1851941" y="3172593"/>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7" name="Cross 36">
              <a:extLst>
                <a:ext uri="{FF2B5EF4-FFF2-40B4-BE49-F238E27FC236}">
                  <a16:creationId xmlns:a16="http://schemas.microsoft.com/office/drawing/2014/main" id="{EC8BD356-65E2-4024-8E49-B5164DFEB3CF}"/>
                </a:ext>
              </a:extLst>
            </p:cNvPr>
            <p:cNvSpPr/>
            <p:nvPr/>
          </p:nvSpPr>
          <p:spPr bwMode="auto">
            <a:xfrm rot="18818165">
              <a:off x="2933874" y="2814589"/>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0" name="Cross 39">
              <a:extLst>
                <a:ext uri="{FF2B5EF4-FFF2-40B4-BE49-F238E27FC236}">
                  <a16:creationId xmlns:a16="http://schemas.microsoft.com/office/drawing/2014/main" id="{D5A2E558-B5EC-4FE7-A084-685D10A17431}"/>
                </a:ext>
              </a:extLst>
            </p:cNvPr>
            <p:cNvSpPr/>
            <p:nvPr/>
          </p:nvSpPr>
          <p:spPr bwMode="auto">
            <a:xfrm rot="18818165">
              <a:off x="3131515" y="2378350"/>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1" name="Cross 40">
              <a:extLst>
                <a:ext uri="{FF2B5EF4-FFF2-40B4-BE49-F238E27FC236}">
                  <a16:creationId xmlns:a16="http://schemas.microsoft.com/office/drawing/2014/main" id="{51C2DA10-CFD5-47EB-91D1-D912A6C47FE6}"/>
                </a:ext>
              </a:extLst>
            </p:cNvPr>
            <p:cNvSpPr/>
            <p:nvPr/>
          </p:nvSpPr>
          <p:spPr bwMode="auto">
            <a:xfrm rot="18818165">
              <a:off x="2751906" y="2493233"/>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2" name="Cross 41">
              <a:extLst>
                <a:ext uri="{FF2B5EF4-FFF2-40B4-BE49-F238E27FC236}">
                  <a16:creationId xmlns:a16="http://schemas.microsoft.com/office/drawing/2014/main" id="{E213641C-9E4C-4CCD-B8D4-B526C938184B}"/>
                </a:ext>
              </a:extLst>
            </p:cNvPr>
            <p:cNvSpPr/>
            <p:nvPr/>
          </p:nvSpPr>
          <p:spPr bwMode="auto">
            <a:xfrm rot="18818165">
              <a:off x="2139429" y="2252968"/>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3" name="Cross 42">
              <a:extLst>
                <a:ext uri="{FF2B5EF4-FFF2-40B4-BE49-F238E27FC236}">
                  <a16:creationId xmlns:a16="http://schemas.microsoft.com/office/drawing/2014/main" id="{25D73E5D-7D60-421A-916D-9BD5D8DB1846}"/>
                </a:ext>
              </a:extLst>
            </p:cNvPr>
            <p:cNvSpPr/>
            <p:nvPr/>
          </p:nvSpPr>
          <p:spPr bwMode="auto">
            <a:xfrm rot="18818165">
              <a:off x="2860676" y="2076189"/>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4" name="Cross 43">
              <a:extLst>
                <a:ext uri="{FF2B5EF4-FFF2-40B4-BE49-F238E27FC236}">
                  <a16:creationId xmlns:a16="http://schemas.microsoft.com/office/drawing/2014/main" id="{B0012B73-4DE8-48D2-AEAF-829A7D412CEE}"/>
                </a:ext>
              </a:extLst>
            </p:cNvPr>
            <p:cNvSpPr/>
            <p:nvPr/>
          </p:nvSpPr>
          <p:spPr bwMode="auto">
            <a:xfrm rot="18818165">
              <a:off x="2751907" y="1742539"/>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5" name="Cross 44">
              <a:extLst>
                <a:ext uri="{FF2B5EF4-FFF2-40B4-BE49-F238E27FC236}">
                  <a16:creationId xmlns:a16="http://schemas.microsoft.com/office/drawing/2014/main" id="{6D69E9DA-26A6-4980-A57E-CB2E2D11393E}"/>
                </a:ext>
              </a:extLst>
            </p:cNvPr>
            <p:cNvSpPr/>
            <p:nvPr/>
          </p:nvSpPr>
          <p:spPr bwMode="auto">
            <a:xfrm rot="18818165">
              <a:off x="3069986" y="3329105"/>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55" name="Cross 54">
              <a:extLst>
                <a:ext uri="{FF2B5EF4-FFF2-40B4-BE49-F238E27FC236}">
                  <a16:creationId xmlns:a16="http://schemas.microsoft.com/office/drawing/2014/main" id="{159BF18A-0D45-4D88-A4FE-0DEE18DC197F}"/>
                </a:ext>
              </a:extLst>
            </p:cNvPr>
            <p:cNvSpPr/>
            <p:nvPr/>
          </p:nvSpPr>
          <p:spPr bwMode="auto">
            <a:xfrm rot="18818165">
              <a:off x="2842777" y="1900196"/>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56" name="Cross 55">
              <a:extLst>
                <a:ext uri="{FF2B5EF4-FFF2-40B4-BE49-F238E27FC236}">
                  <a16:creationId xmlns:a16="http://schemas.microsoft.com/office/drawing/2014/main" id="{298BB957-CEB4-4CB8-A8DE-B579432848D1}"/>
                </a:ext>
              </a:extLst>
            </p:cNvPr>
            <p:cNvSpPr/>
            <p:nvPr/>
          </p:nvSpPr>
          <p:spPr bwMode="auto">
            <a:xfrm rot="18818165">
              <a:off x="3113617" y="1997023"/>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57" name="Cross 56">
              <a:extLst>
                <a:ext uri="{FF2B5EF4-FFF2-40B4-BE49-F238E27FC236}">
                  <a16:creationId xmlns:a16="http://schemas.microsoft.com/office/drawing/2014/main" id="{1E57DA0D-CAC5-4E2C-86BF-B90ADB59B6B1}"/>
                </a:ext>
              </a:extLst>
            </p:cNvPr>
            <p:cNvSpPr/>
            <p:nvPr/>
          </p:nvSpPr>
          <p:spPr bwMode="auto">
            <a:xfrm rot="18818165">
              <a:off x="2933873" y="1690887"/>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58" name="Cross 57">
              <a:extLst>
                <a:ext uri="{FF2B5EF4-FFF2-40B4-BE49-F238E27FC236}">
                  <a16:creationId xmlns:a16="http://schemas.microsoft.com/office/drawing/2014/main" id="{DD0D8B16-523E-4A16-85D8-AFFF78CF54B7}"/>
                </a:ext>
              </a:extLst>
            </p:cNvPr>
            <p:cNvSpPr/>
            <p:nvPr/>
          </p:nvSpPr>
          <p:spPr bwMode="auto">
            <a:xfrm rot="18818165">
              <a:off x="2777836" y="2316804"/>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59" name="Cross 58">
              <a:extLst>
                <a:ext uri="{FF2B5EF4-FFF2-40B4-BE49-F238E27FC236}">
                  <a16:creationId xmlns:a16="http://schemas.microsoft.com/office/drawing/2014/main" id="{A597D2DA-1E93-4D29-AF85-FBE558BB8E19}"/>
                </a:ext>
              </a:extLst>
            </p:cNvPr>
            <p:cNvSpPr/>
            <p:nvPr/>
          </p:nvSpPr>
          <p:spPr bwMode="auto">
            <a:xfrm rot="18818165">
              <a:off x="2384850" y="3180443"/>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60" name="Cross 59">
              <a:extLst>
                <a:ext uri="{FF2B5EF4-FFF2-40B4-BE49-F238E27FC236}">
                  <a16:creationId xmlns:a16="http://schemas.microsoft.com/office/drawing/2014/main" id="{29563F83-3D43-4F59-9C6A-01D58A398617}"/>
                </a:ext>
              </a:extLst>
            </p:cNvPr>
            <p:cNvSpPr/>
            <p:nvPr/>
          </p:nvSpPr>
          <p:spPr bwMode="auto">
            <a:xfrm rot="18818165">
              <a:off x="2505872" y="2594376"/>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sp>
        <p:nvSpPr>
          <p:cNvPr id="61" name="TextBox 60">
            <a:extLst>
              <a:ext uri="{FF2B5EF4-FFF2-40B4-BE49-F238E27FC236}">
                <a16:creationId xmlns:a16="http://schemas.microsoft.com/office/drawing/2014/main" id="{3C068B48-A5E4-4D3E-A955-CFAC667E0702}"/>
              </a:ext>
            </a:extLst>
          </p:cNvPr>
          <p:cNvSpPr txBox="1"/>
          <p:nvPr/>
        </p:nvSpPr>
        <p:spPr>
          <a:xfrm>
            <a:off x="354611" y="3769287"/>
            <a:ext cx="4454456" cy="461665"/>
          </a:xfrm>
          <a:prstGeom prst="rect">
            <a:avLst/>
          </a:prstGeom>
          <a:solidFill>
            <a:schemeClr val="bg1"/>
          </a:solidFill>
        </p:spPr>
        <p:txBody>
          <a:bodyPr wrap="square" rtlCol="0">
            <a:spAutoFit/>
          </a:bodyPr>
          <a:lstStyle/>
          <a:p>
            <a:pPr algn="ctr"/>
            <a:r>
              <a:rPr lang="en-US" sz="2400" dirty="0">
                <a:solidFill>
                  <a:schemeClr val="accent2"/>
                </a:solidFill>
                <a:latin typeface="+mj-lt"/>
              </a:rPr>
              <a:t>Network Component Damage</a:t>
            </a:r>
          </a:p>
        </p:txBody>
      </p:sp>
      <p:sp>
        <p:nvSpPr>
          <p:cNvPr id="62" name="TextBox 61">
            <a:extLst>
              <a:ext uri="{FF2B5EF4-FFF2-40B4-BE49-F238E27FC236}">
                <a16:creationId xmlns:a16="http://schemas.microsoft.com/office/drawing/2014/main" id="{A6A300E9-2FDC-4B46-9DA4-D500284B12ED}"/>
              </a:ext>
            </a:extLst>
          </p:cNvPr>
          <p:cNvSpPr txBox="1"/>
          <p:nvPr/>
        </p:nvSpPr>
        <p:spPr>
          <a:xfrm>
            <a:off x="2355885" y="6389694"/>
            <a:ext cx="4454456" cy="461665"/>
          </a:xfrm>
          <a:prstGeom prst="rect">
            <a:avLst/>
          </a:prstGeom>
          <a:noFill/>
        </p:spPr>
        <p:txBody>
          <a:bodyPr wrap="square" rtlCol="0">
            <a:spAutoFit/>
          </a:bodyPr>
          <a:lstStyle/>
          <a:p>
            <a:pPr algn="ctr"/>
            <a:r>
              <a:rPr lang="en-US" sz="2400" dirty="0">
                <a:solidFill>
                  <a:schemeClr val="accent2"/>
                </a:solidFill>
                <a:latin typeface="+mj-lt"/>
              </a:rPr>
              <a:t>Network Performance</a:t>
            </a:r>
          </a:p>
        </p:txBody>
      </p:sp>
      <p:cxnSp>
        <p:nvCxnSpPr>
          <p:cNvPr id="63" name="Elbow Connector 8">
            <a:extLst>
              <a:ext uri="{FF2B5EF4-FFF2-40B4-BE49-F238E27FC236}">
                <a16:creationId xmlns:a16="http://schemas.microsoft.com/office/drawing/2014/main" id="{68C6D590-6B07-4447-8C20-883CDD72FD43}"/>
              </a:ext>
            </a:extLst>
          </p:cNvPr>
          <p:cNvCxnSpPr>
            <a:cxnSpLocks/>
          </p:cNvCxnSpPr>
          <p:nvPr/>
        </p:nvCxnSpPr>
        <p:spPr bwMode="auto">
          <a:xfrm>
            <a:off x="4003430" y="2610323"/>
            <a:ext cx="916775" cy="1"/>
          </a:xfrm>
          <a:prstGeom prst="bentConnector3">
            <a:avLst>
              <a:gd name="adj1" fmla="val 50000"/>
            </a:avLst>
          </a:prstGeom>
          <a:noFill/>
          <a:ln w="76200" cap="flat" cmpd="sng" algn="ctr">
            <a:solidFill>
              <a:schemeClr val="accent1"/>
            </a:solidFill>
            <a:prstDash val="solid"/>
            <a:round/>
            <a:headEnd type="none" w="med" len="med"/>
            <a:tailEnd type="arrow"/>
          </a:ln>
          <a:effectLst/>
        </p:spPr>
      </p:cxnSp>
      <p:cxnSp>
        <p:nvCxnSpPr>
          <p:cNvPr id="64" name="Elbow Connector 8">
            <a:extLst>
              <a:ext uri="{FF2B5EF4-FFF2-40B4-BE49-F238E27FC236}">
                <a16:creationId xmlns:a16="http://schemas.microsoft.com/office/drawing/2014/main" id="{681BBDF7-ADFF-4D35-A2C0-AA5D6B750A04}"/>
              </a:ext>
            </a:extLst>
          </p:cNvPr>
          <p:cNvCxnSpPr>
            <a:cxnSpLocks/>
          </p:cNvCxnSpPr>
          <p:nvPr/>
        </p:nvCxnSpPr>
        <p:spPr bwMode="auto">
          <a:xfrm rot="5400000">
            <a:off x="5831105" y="4351678"/>
            <a:ext cx="1125420" cy="914401"/>
          </a:xfrm>
          <a:prstGeom prst="bentConnector3">
            <a:avLst>
              <a:gd name="adj1" fmla="val 99605"/>
            </a:avLst>
          </a:prstGeom>
          <a:noFill/>
          <a:ln w="76200" cap="flat" cmpd="sng" algn="ctr">
            <a:solidFill>
              <a:schemeClr val="accent1"/>
            </a:solidFill>
            <a:prstDash val="solid"/>
            <a:round/>
            <a:headEnd type="none" w="med" len="med"/>
            <a:tailEnd type="arrow"/>
          </a:ln>
          <a:effectLst/>
        </p:spPr>
      </p:cxnSp>
    </p:spTree>
    <p:extLst>
      <p:ext uri="{BB962C8B-B14F-4D97-AF65-F5344CB8AC3E}">
        <p14:creationId xmlns:p14="http://schemas.microsoft.com/office/powerpoint/2010/main" val="18133523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0977D-4D95-4E1E-9B5C-C9FF655E4E27}"/>
              </a:ext>
            </a:extLst>
          </p:cNvPr>
          <p:cNvSpPr>
            <a:spLocks noGrp="1"/>
          </p:cNvSpPr>
          <p:nvPr>
            <p:ph type="title"/>
          </p:nvPr>
        </p:nvSpPr>
        <p:spPr/>
        <p:txBody>
          <a:bodyPr/>
          <a:lstStyle/>
          <a:p>
            <a:r>
              <a:rPr lang="en-US" dirty="0"/>
              <a:t>Network Performance Estimation</a:t>
            </a:r>
          </a:p>
        </p:txBody>
      </p:sp>
      <p:sp>
        <p:nvSpPr>
          <p:cNvPr id="3" name="Content Placeholder 2">
            <a:extLst>
              <a:ext uri="{FF2B5EF4-FFF2-40B4-BE49-F238E27FC236}">
                <a16:creationId xmlns:a16="http://schemas.microsoft.com/office/drawing/2014/main" id="{4C1792F1-77C5-48EB-A59E-3F0115AE6D68}"/>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DAEDE921-8F57-4DAE-8EFB-1EC548251DC9}"/>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pic>
        <p:nvPicPr>
          <p:cNvPr id="31" name="Picture 30">
            <a:extLst>
              <a:ext uri="{FF2B5EF4-FFF2-40B4-BE49-F238E27FC236}">
                <a16:creationId xmlns:a16="http://schemas.microsoft.com/office/drawing/2014/main" id="{8560216B-4C4E-40C9-97C4-7AB85F82D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953" y="4126948"/>
            <a:ext cx="3077335" cy="2308001"/>
          </a:xfrm>
          <a:prstGeom prst="rect">
            <a:avLst/>
          </a:prstGeom>
        </p:spPr>
      </p:pic>
      <p:grpSp>
        <p:nvGrpSpPr>
          <p:cNvPr id="32" name="Group 31">
            <a:extLst>
              <a:ext uri="{FF2B5EF4-FFF2-40B4-BE49-F238E27FC236}">
                <a16:creationId xmlns:a16="http://schemas.microsoft.com/office/drawing/2014/main" id="{4FC7DADF-6759-465A-A9E4-16DB28F5A16D}"/>
              </a:ext>
            </a:extLst>
          </p:cNvPr>
          <p:cNvGrpSpPr/>
          <p:nvPr/>
        </p:nvGrpSpPr>
        <p:grpSpPr>
          <a:xfrm>
            <a:off x="1030667" y="1473540"/>
            <a:ext cx="2886060" cy="2413420"/>
            <a:chOff x="1030667" y="1473540"/>
            <a:chExt cx="2886060" cy="2413420"/>
          </a:xfrm>
        </p:grpSpPr>
        <p:pic>
          <p:nvPicPr>
            <p:cNvPr id="33" name="Picture 32">
              <a:extLst>
                <a:ext uri="{FF2B5EF4-FFF2-40B4-BE49-F238E27FC236}">
                  <a16:creationId xmlns:a16="http://schemas.microsoft.com/office/drawing/2014/main" id="{ECF187FC-3633-4B0F-89D6-577BC546B5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667" y="1473540"/>
              <a:ext cx="2886060" cy="2413420"/>
            </a:xfrm>
            <a:prstGeom prst="rect">
              <a:avLst/>
            </a:prstGeom>
          </p:spPr>
        </p:pic>
        <p:sp>
          <p:nvSpPr>
            <p:cNvPr id="34" name="Cross 33">
              <a:extLst>
                <a:ext uri="{FF2B5EF4-FFF2-40B4-BE49-F238E27FC236}">
                  <a16:creationId xmlns:a16="http://schemas.microsoft.com/office/drawing/2014/main" id="{EB72AFC8-F0A5-4F01-B38F-6BE74E796294}"/>
                </a:ext>
              </a:extLst>
            </p:cNvPr>
            <p:cNvSpPr/>
            <p:nvPr/>
          </p:nvSpPr>
          <p:spPr bwMode="auto">
            <a:xfrm rot="18818165">
              <a:off x="1811382" y="2855774"/>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5" name="Cross 34">
              <a:extLst>
                <a:ext uri="{FF2B5EF4-FFF2-40B4-BE49-F238E27FC236}">
                  <a16:creationId xmlns:a16="http://schemas.microsoft.com/office/drawing/2014/main" id="{7302A818-3B54-439C-B545-35B38029ED93}"/>
                </a:ext>
              </a:extLst>
            </p:cNvPr>
            <p:cNvSpPr/>
            <p:nvPr/>
          </p:nvSpPr>
          <p:spPr bwMode="auto">
            <a:xfrm rot="18818165">
              <a:off x="1851941" y="3172593"/>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7" name="Cross 36">
              <a:extLst>
                <a:ext uri="{FF2B5EF4-FFF2-40B4-BE49-F238E27FC236}">
                  <a16:creationId xmlns:a16="http://schemas.microsoft.com/office/drawing/2014/main" id="{3526498C-4B0B-4491-B020-9FBC118534FD}"/>
                </a:ext>
              </a:extLst>
            </p:cNvPr>
            <p:cNvSpPr/>
            <p:nvPr/>
          </p:nvSpPr>
          <p:spPr bwMode="auto">
            <a:xfrm rot="18818165">
              <a:off x="2933874" y="2814589"/>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0" name="Cross 39">
              <a:extLst>
                <a:ext uri="{FF2B5EF4-FFF2-40B4-BE49-F238E27FC236}">
                  <a16:creationId xmlns:a16="http://schemas.microsoft.com/office/drawing/2014/main" id="{F82E284B-E8EF-4E5E-A8DB-D4DAB6DD13B0}"/>
                </a:ext>
              </a:extLst>
            </p:cNvPr>
            <p:cNvSpPr/>
            <p:nvPr/>
          </p:nvSpPr>
          <p:spPr bwMode="auto">
            <a:xfrm rot="18818165">
              <a:off x="3131515" y="2378350"/>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1" name="Cross 40">
              <a:extLst>
                <a:ext uri="{FF2B5EF4-FFF2-40B4-BE49-F238E27FC236}">
                  <a16:creationId xmlns:a16="http://schemas.microsoft.com/office/drawing/2014/main" id="{A11ECB84-6051-477F-9551-379C49659500}"/>
                </a:ext>
              </a:extLst>
            </p:cNvPr>
            <p:cNvSpPr/>
            <p:nvPr/>
          </p:nvSpPr>
          <p:spPr bwMode="auto">
            <a:xfrm rot="18818165">
              <a:off x="2751906" y="2493233"/>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2" name="Cross 41">
              <a:extLst>
                <a:ext uri="{FF2B5EF4-FFF2-40B4-BE49-F238E27FC236}">
                  <a16:creationId xmlns:a16="http://schemas.microsoft.com/office/drawing/2014/main" id="{20B7C010-45B9-407D-BDAF-769B5CB37759}"/>
                </a:ext>
              </a:extLst>
            </p:cNvPr>
            <p:cNvSpPr/>
            <p:nvPr/>
          </p:nvSpPr>
          <p:spPr bwMode="auto">
            <a:xfrm rot="18818165">
              <a:off x="2139429" y="2252968"/>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3" name="Cross 42">
              <a:extLst>
                <a:ext uri="{FF2B5EF4-FFF2-40B4-BE49-F238E27FC236}">
                  <a16:creationId xmlns:a16="http://schemas.microsoft.com/office/drawing/2014/main" id="{25A821C9-B1A7-4744-8CA5-9AEA18880A71}"/>
                </a:ext>
              </a:extLst>
            </p:cNvPr>
            <p:cNvSpPr/>
            <p:nvPr/>
          </p:nvSpPr>
          <p:spPr bwMode="auto">
            <a:xfrm rot="18818165">
              <a:off x="2860676" y="2076189"/>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4" name="Cross 43">
              <a:extLst>
                <a:ext uri="{FF2B5EF4-FFF2-40B4-BE49-F238E27FC236}">
                  <a16:creationId xmlns:a16="http://schemas.microsoft.com/office/drawing/2014/main" id="{6F7E9446-E798-4DDB-A96B-2AA1B6DB282E}"/>
                </a:ext>
              </a:extLst>
            </p:cNvPr>
            <p:cNvSpPr/>
            <p:nvPr/>
          </p:nvSpPr>
          <p:spPr bwMode="auto">
            <a:xfrm rot="18818165">
              <a:off x="2751907" y="1742539"/>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5" name="Cross 44">
              <a:extLst>
                <a:ext uri="{FF2B5EF4-FFF2-40B4-BE49-F238E27FC236}">
                  <a16:creationId xmlns:a16="http://schemas.microsoft.com/office/drawing/2014/main" id="{AF3694D6-B08C-48E9-AA7E-F19AA972432C}"/>
                </a:ext>
              </a:extLst>
            </p:cNvPr>
            <p:cNvSpPr/>
            <p:nvPr/>
          </p:nvSpPr>
          <p:spPr bwMode="auto">
            <a:xfrm rot="18818165">
              <a:off x="3069986" y="3329105"/>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55" name="Cross 54">
              <a:extLst>
                <a:ext uri="{FF2B5EF4-FFF2-40B4-BE49-F238E27FC236}">
                  <a16:creationId xmlns:a16="http://schemas.microsoft.com/office/drawing/2014/main" id="{664DCE7B-2B60-49EA-AFFE-A74EE66670C2}"/>
                </a:ext>
              </a:extLst>
            </p:cNvPr>
            <p:cNvSpPr/>
            <p:nvPr/>
          </p:nvSpPr>
          <p:spPr bwMode="auto">
            <a:xfrm rot="18818165">
              <a:off x="2842777" y="1900196"/>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56" name="Cross 55">
              <a:extLst>
                <a:ext uri="{FF2B5EF4-FFF2-40B4-BE49-F238E27FC236}">
                  <a16:creationId xmlns:a16="http://schemas.microsoft.com/office/drawing/2014/main" id="{DA1C405D-E097-4F3B-9EB8-938937083BFB}"/>
                </a:ext>
              </a:extLst>
            </p:cNvPr>
            <p:cNvSpPr/>
            <p:nvPr/>
          </p:nvSpPr>
          <p:spPr bwMode="auto">
            <a:xfrm rot="18818165">
              <a:off x="3113617" y="1997023"/>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57" name="Cross 56">
              <a:extLst>
                <a:ext uri="{FF2B5EF4-FFF2-40B4-BE49-F238E27FC236}">
                  <a16:creationId xmlns:a16="http://schemas.microsoft.com/office/drawing/2014/main" id="{A50E8157-A271-472D-B905-1E7F7656054F}"/>
                </a:ext>
              </a:extLst>
            </p:cNvPr>
            <p:cNvSpPr/>
            <p:nvPr/>
          </p:nvSpPr>
          <p:spPr bwMode="auto">
            <a:xfrm rot="18818165">
              <a:off x="2933873" y="1690887"/>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58" name="Cross 57">
              <a:extLst>
                <a:ext uri="{FF2B5EF4-FFF2-40B4-BE49-F238E27FC236}">
                  <a16:creationId xmlns:a16="http://schemas.microsoft.com/office/drawing/2014/main" id="{97FB0AC6-3A33-4AEA-B85E-D7EBD631083B}"/>
                </a:ext>
              </a:extLst>
            </p:cNvPr>
            <p:cNvSpPr/>
            <p:nvPr/>
          </p:nvSpPr>
          <p:spPr bwMode="auto">
            <a:xfrm rot="18818165">
              <a:off x="2777836" y="2316804"/>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59" name="Cross 58">
              <a:extLst>
                <a:ext uri="{FF2B5EF4-FFF2-40B4-BE49-F238E27FC236}">
                  <a16:creationId xmlns:a16="http://schemas.microsoft.com/office/drawing/2014/main" id="{FC16E0BF-8467-48D4-9345-25516D6D3765}"/>
                </a:ext>
              </a:extLst>
            </p:cNvPr>
            <p:cNvSpPr/>
            <p:nvPr/>
          </p:nvSpPr>
          <p:spPr bwMode="auto">
            <a:xfrm rot="18818165">
              <a:off x="2384850" y="3180443"/>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60" name="Cross 59">
              <a:extLst>
                <a:ext uri="{FF2B5EF4-FFF2-40B4-BE49-F238E27FC236}">
                  <a16:creationId xmlns:a16="http://schemas.microsoft.com/office/drawing/2014/main" id="{89836BA1-5609-4FF2-925F-CB6312151C09}"/>
                </a:ext>
              </a:extLst>
            </p:cNvPr>
            <p:cNvSpPr/>
            <p:nvPr/>
          </p:nvSpPr>
          <p:spPr bwMode="auto">
            <a:xfrm rot="18818165">
              <a:off x="2505872" y="2594376"/>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sp>
        <p:nvSpPr>
          <p:cNvPr id="61" name="TextBox 60">
            <a:extLst>
              <a:ext uri="{FF2B5EF4-FFF2-40B4-BE49-F238E27FC236}">
                <a16:creationId xmlns:a16="http://schemas.microsoft.com/office/drawing/2014/main" id="{C66626AE-8404-4DA3-9DF6-2551FAF9E0D2}"/>
              </a:ext>
            </a:extLst>
          </p:cNvPr>
          <p:cNvSpPr txBox="1"/>
          <p:nvPr/>
        </p:nvSpPr>
        <p:spPr>
          <a:xfrm>
            <a:off x="354611" y="3769287"/>
            <a:ext cx="4454456" cy="461665"/>
          </a:xfrm>
          <a:prstGeom prst="rect">
            <a:avLst/>
          </a:prstGeom>
          <a:solidFill>
            <a:schemeClr val="bg1"/>
          </a:solidFill>
        </p:spPr>
        <p:txBody>
          <a:bodyPr wrap="square" rtlCol="0">
            <a:spAutoFit/>
          </a:bodyPr>
          <a:lstStyle/>
          <a:p>
            <a:pPr algn="ctr"/>
            <a:r>
              <a:rPr lang="en-US" sz="2400" dirty="0">
                <a:solidFill>
                  <a:schemeClr val="accent2"/>
                </a:solidFill>
                <a:latin typeface="+mj-lt"/>
              </a:rPr>
              <a:t>Network Component Damage</a:t>
            </a:r>
          </a:p>
        </p:txBody>
      </p:sp>
      <p:cxnSp>
        <p:nvCxnSpPr>
          <p:cNvPr id="62" name="Elbow Connector 8">
            <a:extLst>
              <a:ext uri="{FF2B5EF4-FFF2-40B4-BE49-F238E27FC236}">
                <a16:creationId xmlns:a16="http://schemas.microsoft.com/office/drawing/2014/main" id="{B78679DE-5A85-42EF-BFDA-C27A1050D45B}"/>
              </a:ext>
            </a:extLst>
          </p:cNvPr>
          <p:cNvCxnSpPr>
            <a:cxnSpLocks/>
          </p:cNvCxnSpPr>
          <p:nvPr/>
        </p:nvCxnSpPr>
        <p:spPr bwMode="auto">
          <a:xfrm>
            <a:off x="4003430" y="2610323"/>
            <a:ext cx="916775" cy="1"/>
          </a:xfrm>
          <a:prstGeom prst="bentConnector3">
            <a:avLst>
              <a:gd name="adj1" fmla="val 50000"/>
            </a:avLst>
          </a:prstGeom>
          <a:noFill/>
          <a:ln w="76200" cap="flat" cmpd="sng" algn="ctr">
            <a:solidFill>
              <a:schemeClr val="accent1"/>
            </a:solidFill>
            <a:prstDash val="solid"/>
            <a:round/>
            <a:headEnd type="none" w="med" len="med"/>
            <a:tailEnd type="arrow"/>
          </a:ln>
          <a:effectLst/>
        </p:spPr>
      </p:cxnSp>
      <p:cxnSp>
        <p:nvCxnSpPr>
          <p:cNvPr id="63" name="Elbow Connector 8">
            <a:extLst>
              <a:ext uri="{FF2B5EF4-FFF2-40B4-BE49-F238E27FC236}">
                <a16:creationId xmlns:a16="http://schemas.microsoft.com/office/drawing/2014/main" id="{DAD1EE48-E90B-4D35-82AA-DEC1BF55863E}"/>
              </a:ext>
            </a:extLst>
          </p:cNvPr>
          <p:cNvCxnSpPr>
            <a:cxnSpLocks/>
          </p:cNvCxnSpPr>
          <p:nvPr/>
        </p:nvCxnSpPr>
        <p:spPr bwMode="auto">
          <a:xfrm rot="5400000">
            <a:off x="5831105" y="4351678"/>
            <a:ext cx="1125420" cy="914401"/>
          </a:xfrm>
          <a:prstGeom prst="bentConnector3">
            <a:avLst>
              <a:gd name="adj1" fmla="val 99605"/>
            </a:avLst>
          </a:prstGeom>
          <a:noFill/>
          <a:ln w="76200" cap="flat" cmpd="sng" algn="ctr">
            <a:solidFill>
              <a:schemeClr val="accent1"/>
            </a:solidFill>
            <a:prstDash val="solid"/>
            <a:round/>
            <a:headEnd type="none" w="med" len="med"/>
            <a:tailEnd type="arrow"/>
          </a:ln>
          <a:effectLst/>
        </p:spPr>
      </p:cxnSp>
      <p:sp>
        <p:nvSpPr>
          <p:cNvPr id="64" name="TextBox 63">
            <a:extLst>
              <a:ext uri="{FF2B5EF4-FFF2-40B4-BE49-F238E27FC236}">
                <a16:creationId xmlns:a16="http://schemas.microsoft.com/office/drawing/2014/main" id="{5221F6FA-4342-450C-B627-6BB7F50039BA}"/>
              </a:ext>
            </a:extLst>
          </p:cNvPr>
          <p:cNvSpPr txBox="1"/>
          <p:nvPr/>
        </p:nvSpPr>
        <p:spPr>
          <a:xfrm>
            <a:off x="2355885" y="6389694"/>
            <a:ext cx="4454456" cy="461665"/>
          </a:xfrm>
          <a:prstGeom prst="rect">
            <a:avLst/>
          </a:prstGeom>
          <a:noFill/>
        </p:spPr>
        <p:txBody>
          <a:bodyPr wrap="square" rtlCol="0">
            <a:spAutoFit/>
          </a:bodyPr>
          <a:lstStyle/>
          <a:p>
            <a:pPr algn="ctr"/>
            <a:r>
              <a:rPr lang="en-US" sz="2400" dirty="0">
                <a:solidFill>
                  <a:schemeClr val="accent2"/>
                </a:solidFill>
                <a:latin typeface="+mj-lt"/>
              </a:rPr>
              <a:t>Network Performance</a:t>
            </a:r>
          </a:p>
        </p:txBody>
      </p:sp>
      <p:sp>
        <p:nvSpPr>
          <p:cNvPr id="29" name="Rectangle 28">
            <a:extLst>
              <a:ext uri="{FF2B5EF4-FFF2-40B4-BE49-F238E27FC236}">
                <a16:creationId xmlns:a16="http://schemas.microsoft.com/office/drawing/2014/main" id="{7C5C74FD-BC91-43B9-B4F9-D09AEA9C185F}"/>
              </a:ext>
            </a:extLst>
          </p:cNvPr>
          <p:cNvSpPr/>
          <p:nvPr/>
        </p:nvSpPr>
        <p:spPr bwMode="auto">
          <a:xfrm>
            <a:off x="5062007" y="1612165"/>
            <a:ext cx="3665351" cy="2386584"/>
          </a:xfrm>
          <a:prstGeom prst="rect">
            <a:avLst/>
          </a:prstGeom>
          <a:solidFill>
            <a:schemeClr val="tx1"/>
          </a:solidFill>
          <a:ln w="19050"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800" b="0" i="0" u="none" strike="noStrike" cap="none" normalizeH="0" baseline="0" dirty="0">
                <a:ln>
                  <a:noFill/>
                </a:ln>
                <a:solidFill>
                  <a:schemeClr val="bg1"/>
                </a:solidFill>
                <a:effectLst/>
                <a:latin typeface="Times New Roman" pitchFamily="18" charset="0"/>
              </a:rPr>
              <a:t>Statistical Learning Model?</a:t>
            </a:r>
          </a:p>
        </p:txBody>
      </p:sp>
    </p:spTree>
    <p:extLst>
      <p:ext uri="{BB962C8B-B14F-4D97-AF65-F5344CB8AC3E}">
        <p14:creationId xmlns:p14="http://schemas.microsoft.com/office/powerpoint/2010/main" val="29939304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69BEE-D76F-47A4-A78C-D7687D2B4657}"/>
              </a:ext>
            </a:extLst>
          </p:cNvPr>
          <p:cNvSpPr>
            <a:spLocks noGrp="1"/>
          </p:cNvSpPr>
          <p:nvPr>
            <p:ph type="title"/>
          </p:nvPr>
        </p:nvSpPr>
        <p:spPr/>
        <p:txBody>
          <a:bodyPr/>
          <a:lstStyle/>
          <a:p>
            <a:r>
              <a:rPr lang="en-US" dirty="0"/>
              <a:t>Random Forest</a:t>
            </a:r>
          </a:p>
        </p:txBody>
      </p:sp>
      <p:sp>
        <p:nvSpPr>
          <p:cNvPr id="3" name="Content Placeholder 2">
            <a:extLst>
              <a:ext uri="{FF2B5EF4-FFF2-40B4-BE49-F238E27FC236}">
                <a16:creationId xmlns:a16="http://schemas.microsoft.com/office/drawing/2014/main" id="{CB6D9E5C-3B03-401D-BD46-D923E9EE85D8}"/>
              </a:ext>
            </a:extLst>
          </p:cNvPr>
          <p:cNvSpPr>
            <a:spLocks noGrp="1"/>
          </p:cNvSpPr>
          <p:nvPr>
            <p:ph idx="1"/>
          </p:nvPr>
        </p:nvSpPr>
        <p:spPr/>
        <p:txBody>
          <a:bodyPr/>
          <a:lstStyle/>
          <a:p>
            <a:r>
              <a:rPr lang="en-US" dirty="0"/>
              <a:t>Breiman (2001)</a:t>
            </a:r>
          </a:p>
          <a:p>
            <a:endParaRPr lang="en-US" dirty="0"/>
          </a:p>
          <a:p>
            <a:r>
              <a:rPr lang="en-US" dirty="0"/>
              <a:t>Aggregate of many trees</a:t>
            </a:r>
          </a:p>
          <a:p>
            <a:endParaRPr lang="en-US" dirty="0"/>
          </a:p>
          <a:p>
            <a:r>
              <a:rPr lang="en-US" dirty="0"/>
              <a:t>For each tree:</a:t>
            </a:r>
          </a:p>
          <a:p>
            <a:pPr lvl="1"/>
            <a:r>
              <a:rPr lang="en-US" dirty="0"/>
              <a:t>Bootstrap training data</a:t>
            </a:r>
          </a:p>
          <a:p>
            <a:pPr lvl="1"/>
            <a:r>
              <a:rPr lang="en-US" dirty="0"/>
              <a:t>Subset of variables (30%)</a:t>
            </a:r>
          </a:p>
          <a:p>
            <a:pPr lvl="1"/>
            <a:endParaRPr lang="en-US" dirty="0"/>
          </a:p>
          <a:p>
            <a:pPr lvl="1"/>
            <a:endParaRPr lang="en-US" dirty="0"/>
          </a:p>
          <a:p>
            <a:pPr lvl="1"/>
            <a:endParaRPr lang="en-US" dirty="0"/>
          </a:p>
        </p:txBody>
      </p:sp>
      <p:sp>
        <p:nvSpPr>
          <p:cNvPr id="28" name="TextBox 27">
            <a:extLst>
              <a:ext uri="{FF2B5EF4-FFF2-40B4-BE49-F238E27FC236}">
                <a16:creationId xmlns:a16="http://schemas.microsoft.com/office/drawing/2014/main" id="{C659DC48-A823-47CA-9C72-8C111878C54E}"/>
              </a:ext>
            </a:extLst>
          </p:cNvPr>
          <p:cNvSpPr txBox="1"/>
          <p:nvPr/>
        </p:nvSpPr>
        <p:spPr>
          <a:xfrm>
            <a:off x="6176573" y="1265827"/>
            <a:ext cx="1083951" cy="461665"/>
          </a:xfrm>
          <a:prstGeom prst="rect">
            <a:avLst/>
          </a:prstGeom>
          <a:solidFill>
            <a:schemeClr val="bg1"/>
          </a:solidFill>
        </p:spPr>
        <p:txBody>
          <a:bodyPr wrap="none" rtlCol="0">
            <a:spAutoFit/>
          </a:bodyPr>
          <a:lstStyle/>
          <a:p>
            <a:pPr algn="ctr"/>
            <a:r>
              <a:rPr lang="en-US" sz="2400" dirty="0">
                <a:solidFill>
                  <a:schemeClr val="accent2"/>
                </a:solidFill>
                <a:latin typeface="+mj-lt"/>
              </a:rPr>
              <a:t>X</a:t>
            </a:r>
            <a:r>
              <a:rPr lang="en-US" sz="2400" baseline="-25000" dirty="0">
                <a:solidFill>
                  <a:schemeClr val="accent2"/>
                </a:solidFill>
                <a:latin typeface="+mj-lt"/>
              </a:rPr>
              <a:t>1 </a:t>
            </a:r>
            <a:r>
              <a:rPr lang="en-US" sz="2400" dirty="0">
                <a:solidFill>
                  <a:schemeClr val="accent2"/>
                </a:solidFill>
                <a:latin typeface="+mj-lt"/>
              </a:rPr>
              <a:t>&lt; x</a:t>
            </a:r>
            <a:r>
              <a:rPr lang="en-US" sz="2400" baseline="-25000" dirty="0">
                <a:solidFill>
                  <a:schemeClr val="accent2"/>
                </a:solidFill>
                <a:latin typeface="+mj-lt"/>
              </a:rPr>
              <a:t>1</a:t>
            </a:r>
            <a:endParaRPr lang="en-US" sz="2400" dirty="0">
              <a:solidFill>
                <a:schemeClr val="accent2"/>
              </a:solidFill>
              <a:latin typeface="+mj-lt"/>
            </a:endParaRPr>
          </a:p>
        </p:txBody>
      </p:sp>
      <p:sp>
        <p:nvSpPr>
          <p:cNvPr id="29" name="TextBox 28">
            <a:extLst>
              <a:ext uri="{FF2B5EF4-FFF2-40B4-BE49-F238E27FC236}">
                <a16:creationId xmlns:a16="http://schemas.microsoft.com/office/drawing/2014/main" id="{AA171EA7-19D8-4685-9BF3-C7630E0196BC}"/>
              </a:ext>
            </a:extLst>
          </p:cNvPr>
          <p:cNvSpPr txBox="1"/>
          <p:nvPr/>
        </p:nvSpPr>
        <p:spPr>
          <a:xfrm>
            <a:off x="4940167" y="2550342"/>
            <a:ext cx="1083951" cy="461665"/>
          </a:xfrm>
          <a:prstGeom prst="rect">
            <a:avLst/>
          </a:prstGeom>
          <a:solidFill>
            <a:schemeClr val="bg1"/>
          </a:solidFill>
        </p:spPr>
        <p:txBody>
          <a:bodyPr wrap="none" rtlCol="0">
            <a:spAutoFit/>
          </a:bodyPr>
          <a:lstStyle/>
          <a:p>
            <a:pPr algn="ctr"/>
            <a:r>
              <a:rPr lang="en-US" sz="2400" dirty="0">
                <a:solidFill>
                  <a:schemeClr val="accent2"/>
                </a:solidFill>
                <a:latin typeface="+mj-lt"/>
              </a:rPr>
              <a:t>X</a:t>
            </a:r>
            <a:r>
              <a:rPr lang="en-US" sz="2400" baseline="-25000" dirty="0">
                <a:solidFill>
                  <a:schemeClr val="accent2"/>
                </a:solidFill>
                <a:latin typeface="+mj-lt"/>
              </a:rPr>
              <a:t>2 </a:t>
            </a:r>
            <a:r>
              <a:rPr lang="en-US" sz="2400" dirty="0">
                <a:solidFill>
                  <a:schemeClr val="accent2"/>
                </a:solidFill>
                <a:latin typeface="+mj-lt"/>
              </a:rPr>
              <a:t>&lt; x</a:t>
            </a:r>
            <a:r>
              <a:rPr lang="en-US" sz="2400" baseline="-25000" dirty="0">
                <a:solidFill>
                  <a:schemeClr val="accent2"/>
                </a:solidFill>
                <a:latin typeface="+mj-lt"/>
              </a:rPr>
              <a:t>2</a:t>
            </a:r>
            <a:endParaRPr lang="en-US" sz="2400" dirty="0">
              <a:solidFill>
                <a:schemeClr val="accent2"/>
              </a:solidFill>
              <a:latin typeface="+mj-lt"/>
            </a:endParaRPr>
          </a:p>
        </p:txBody>
      </p:sp>
      <p:sp>
        <p:nvSpPr>
          <p:cNvPr id="30" name="TextBox 29">
            <a:extLst>
              <a:ext uri="{FF2B5EF4-FFF2-40B4-BE49-F238E27FC236}">
                <a16:creationId xmlns:a16="http://schemas.microsoft.com/office/drawing/2014/main" id="{D677EBA9-397C-428A-95C3-CAC57E748EEA}"/>
              </a:ext>
            </a:extLst>
          </p:cNvPr>
          <p:cNvSpPr txBox="1"/>
          <p:nvPr/>
        </p:nvSpPr>
        <p:spPr>
          <a:xfrm>
            <a:off x="7405590" y="2550342"/>
            <a:ext cx="1083951" cy="461665"/>
          </a:xfrm>
          <a:prstGeom prst="rect">
            <a:avLst/>
          </a:prstGeom>
          <a:solidFill>
            <a:schemeClr val="bg1"/>
          </a:solidFill>
        </p:spPr>
        <p:txBody>
          <a:bodyPr wrap="none" rtlCol="0">
            <a:spAutoFit/>
          </a:bodyPr>
          <a:lstStyle/>
          <a:p>
            <a:pPr algn="ctr"/>
            <a:r>
              <a:rPr lang="en-US" sz="2400" dirty="0">
                <a:solidFill>
                  <a:schemeClr val="accent2"/>
                </a:solidFill>
                <a:latin typeface="+mj-lt"/>
              </a:rPr>
              <a:t>X</a:t>
            </a:r>
            <a:r>
              <a:rPr lang="en-US" sz="2400" baseline="-25000" dirty="0">
                <a:solidFill>
                  <a:schemeClr val="accent2"/>
                </a:solidFill>
                <a:latin typeface="+mj-lt"/>
              </a:rPr>
              <a:t>3 </a:t>
            </a:r>
            <a:r>
              <a:rPr lang="en-US" sz="2400" dirty="0">
                <a:solidFill>
                  <a:schemeClr val="accent2"/>
                </a:solidFill>
                <a:latin typeface="+mj-lt"/>
              </a:rPr>
              <a:t>&lt; x</a:t>
            </a:r>
            <a:r>
              <a:rPr lang="en-US" sz="2400" baseline="-25000" dirty="0">
                <a:solidFill>
                  <a:schemeClr val="accent2"/>
                </a:solidFill>
                <a:latin typeface="+mj-lt"/>
              </a:rPr>
              <a:t>3</a:t>
            </a:r>
            <a:endParaRPr lang="en-US" sz="2400" dirty="0">
              <a:solidFill>
                <a:schemeClr val="accent2"/>
              </a:solidFill>
              <a:latin typeface="+mj-lt"/>
            </a:endParaRPr>
          </a:p>
        </p:txBody>
      </p:sp>
      <p:sp>
        <p:nvSpPr>
          <p:cNvPr id="41" name="TextBox 40">
            <a:extLst>
              <a:ext uri="{FF2B5EF4-FFF2-40B4-BE49-F238E27FC236}">
                <a16:creationId xmlns:a16="http://schemas.microsoft.com/office/drawing/2014/main" id="{F6B97F0C-EF00-4884-8AF8-46EFCF9F4074}"/>
              </a:ext>
            </a:extLst>
          </p:cNvPr>
          <p:cNvSpPr txBox="1"/>
          <p:nvPr/>
        </p:nvSpPr>
        <p:spPr>
          <a:xfrm>
            <a:off x="4604994" y="3538172"/>
            <a:ext cx="1083951" cy="461665"/>
          </a:xfrm>
          <a:prstGeom prst="rect">
            <a:avLst/>
          </a:prstGeom>
          <a:solidFill>
            <a:schemeClr val="bg1"/>
          </a:solidFill>
        </p:spPr>
        <p:txBody>
          <a:bodyPr wrap="none" rtlCol="0">
            <a:spAutoFit/>
          </a:bodyPr>
          <a:lstStyle/>
          <a:p>
            <a:pPr algn="ctr"/>
            <a:r>
              <a:rPr lang="en-US" sz="2400" dirty="0">
                <a:solidFill>
                  <a:schemeClr val="accent2"/>
                </a:solidFill>
                <a:latin typeface="+mj-lt"/>
              </a:rPr>
              <a:t>X</a:t>
            </a:r>
            <a:r>
              <a:rPr lang="en-US" sz="2400" baseline="-25000" dirty="0">
                <a:solidFill>
                  <a:schemeClr val="accent2"/>
                </a:solidFill>
                <a:latin typeface="+mj-lt"/>
              </a:rPr>
              <a:t>4 </a:t>
            </a:r>
            <a:r>
              <a:rPr lang="en-US" sz="2400" dirty="0">
                <a:solidFill>
                  <a:schemeClr val="accent2"/>
                </a:solidFill>
                <a:latin typeface="+mj-lt"/>
              </a:rPr>
              <a:t>&lt; x</a:t>
            </a:r>
            <a:r>
              <a:rPr lang="en-US" sz="2400" baseline="-25000" dirty="0">
                <a:solidFill>
                  <a:schemeClr val="accent2"/>
                </a:solidFill>
                <a:latin typeface="+mj-lt"/>
              </a:rPr>
              <a:t>4</a:t>
            </a:r>
            <a:endParaRPr lang="en-US" sz="2400" dirty="0">
              <a:solidFill>
                <a:schemeClr val="accent2"/>
              </a:solidFill>
              <a:latin typeface="+mj-lt"/>
            </a:endParaRPr>
          </a:p>
        </p:txBody>
      </p:sp>
      <p:sp>
        <p:nvSpPr>
          <p:cNvPr id="22" name="Oval 21">
            <a:extLst>
              <a:ext uri="{FF2B5EF4-FFF2-40B4-BE49-F238E27FC236}">
                <a16:creationId xmlns:a16="http://schemas.microsoft.com/office/drawing/2014/main" id="{1FB70507-876B-4A12-B660-2D27297DDCAF}"/>
              </a:ext>
            </a:extLst>
          </p:cNvPr>
          <p:cNvSpPr/>
          <p:nvPr/>
        </p:nvSpPr>
        <p:spPr bwMode="auto">
          <a:xfrm>
            <a:off x="6540024" y="1733007"/>
            <a:ext cx="357051" cy="330925"/>
          </a:xfrm>
          <a:prstGeom prst="ellipse">
            <a:avLst/>
          </a:prstGeom>
          <a:solidFill>
            <a:schemeClr val="accent2"/>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24" name="Straight Connector 23">
            <a:extLst>
              <a:ext uri="{FF2B5EF4-FFF2-40B4-BE49-F238E27FC236}">
                <a16:creationId xmlns:a16="http://schemas.microsoft.com/office/drawing/2014/main" id="{6595CEEB-2BA3-42F8-95E1-36528C53E7B6}"/>
              </a:ext>
            </a:extLst>
          </p:cNvPr>
          <p:cNvCxnSpPr>
            <a:cxnSpLocks/>
            <a:stCxn id="22" idx="3"/>
            <a:endCxn id="31" idx="0"/>
          </p:cNvCxnSpPr>
          <p:nvPr/>
        </p:nvCxnSpPr>
        <p:spPr bwMode="auto">
          <a:xfrm flipH="1">
            <a:off x="6279016" y="2015469"/>
            <a:ext cx="313297" cy="665613"/>
          </a:xfrm>
          <a:prstGeom prst="line">
            <a:avLst/>
          </a:prstGeom>
          <a:noFill/>
          <a:ln w="19050" cap="flat" cmpd="sng" algn="ctr">
            <a:solidFill>
              <a:schemeClr val="tx1"/>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1F5086E9-1A5E-4243-860C-23BD58960430}"/>
              </a:ext>
            </a:extLst>
          </p:cNvPr>
          <p:cNvCxnSpPr>
            <a:cxnSpLocks/>
            <a:stCxn id="22" idx="5"/>
            <a:endCxn id="32" idx="0"/>
          </p:cNvCxnSpPr>
          <p:nvPr/>
        </p:nvCxnSpPr>
        <p:spPr bwMode="auto">
          <a:xfrm>
            <a:off x="6844786" y="2015469"/>
            <a:ext cx="209664" cy="656905"/>
          </a:xfrm>
          <a:prstGeom prst="line">
            <a:avLst/>
          </a:prstGeom>
          <a:noFill/>
          <a:ln w="19050" cap="flat" cmpd="sng" algn="ctr">
            <a:solidFill>
              <a:schemeClr val="tx1"/>
            </a:solidFill>
            <a:prstDash val="solid"/>
            <a:round/>
            <a:headEnd type="none" w="med" len="med"/>
            <a:tailEnd type="none" w="med" len="med"/>
          </a:ln>
          <a:effectLst/>
        </p:spPr>
      </p:cxnSp>
      <p:sp>
        <p:nvSpPr>
          <p:cNvPr id="31" name="Oval 30">
            <a:extLst>
              <a:ext uri="{FF2B5EF4-FFF2-40B4-BE49-F238E27FC236}">
                <a16:creationId xmlns:a16="http://schemas.microsoft.com/office/drawing/2014/main" id="{6ACA88C3-02C1-470A-936E-33AC1FC4526F}"/>
              </a:ext>
            </a:extLst>
          </p:cNvPr>
          <p:cNvSpPr/>
          <p:nvPr/>
        </p:nvSpPr>
        <p:spPr bwMode="auto">
          <a:xfrm>
            <a:off x="6100490" y="2681082"/>
            <a:ext cx="357051" cy="330925"/>
          </a:xfrm>
          <a:prstGeom prst="ellipse">
            <a:avLst/>
          </a:prstGeom>
          <a:solidFill>
            <a:schemeClr val="accent2"/>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2" name="Oval 31">
            <a:extLst>
              <a:ext uri="{FF2B5EF4-FFF2-40B4-BE49-F238E27FC236}">
                <a16:creationId xmlns:a16="http://schemas.microsoft.com/office/drawing/2014/main" id="{54D5C135-F87F-4EC9-B13D-74749E9434E0}"/>
              </a:ext>
            </a:extLst>
          </p:cNvPr>
          <p:cNvSpPr/>
          <p:nvPr/>
        </p:nvSpPr>
        <p:spPr bwMode="auto">
          <a:xfrm>
            <a:off x="6875924" y="2672374"/>
            <a:ext cx="357051" cy="330925"/>
          </a:xfrm>
          <a:prstGeom prst="ellipse">
            <a:avLst/>
          </a:prstGeom>
          <a:solidFill>
            <a:schemeClr val="accent2"/>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35" name="Straight Connector 34">
            <a:extLst>
              <a:ext uri="{FF2B5EF4-FFF2-40B4-BE49-F238E27FC236}">
                <a16:creationId xmlns:a16="http://schemas.microsoft.com/office/drawing/2014/main" id="{D2569F04-6413-4510-9AFE-59BF03C5D239}"/>
              </a:ext>
            </a:extLst>
          </p:cNvPr>
          <p:cNvCxnSpPr>
            <a:cxnSpLocks/>
            <a:stCxn id="31" idx="3"/>
            <a:endCxn id="40" idx="0"/>
          </p:cNvCxnSpPr>
          <p:nvPr/>
        </p:nvCxnSpPr>
        <p:spPr bwMode="auto">
          <a:xfrm flipH="1">
            <a:off x="5993582" y="2963544"/>
            <a:ext cx="159197" cy="696080"/>
          </a:xfrm>
          <a:prstGeom prst="line">
            <a:avLst/>
          </a:prstGeom>
          <a:noFill/>
          <a:ln w="1905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3583825A-4055-4293-973B-135FB290601F}"/>
              </a:ext>
            </a:extLst>
          </p:cNvPr>
          <p:cNvCxnSpPr>
            <a:cxnSpLocks/>
            <a:stCxn id="31" idx="5"/>
          </p:cNvCxnSpPr>
          <p:nvPr/>
        </p:nvCxnSpPr>
        <p:spPr bwMode="auto">
          <a:xfrm>
            <a:off x="6405252" y="2963544"/>
            <a:ext cx="128661" cy="686598"/>
          </a:xfrm>
          <a:prstGeom prst="line">
            <a:avLst/>
          </a:prstGeom>
          <a:noFill/>
          <a:ln w="19050" cap="flat" cmpd="sng" algn="ctr">
            <a:solidFill>
              <a:schemeClr val="tx1"/>
            </a:solidFill>
            <a:prstDash val="solid"/>
            <a:round/>
            <a:headEnd type="none" w="med" len="med"/>
            <a:tailEnd type="none" w="med" len="med"/>
          </a:ln>
          <a:effectLst/>
        </p:spPr>
      </p:cxnSp>
      <p:sp>
        <p:nvSpPr>
          <p:cNvPr id="40" name="Oval 39">
            <a:extLst>
              <a:ext uri="{FF2B5EF4-FFF2-40B4-BE49-F238E27FC236}">
                <a16:creationId xmlns:a16="http://schemas.microsoft.com/office/drawing/2014/main" id="{8D97DF2D-5B38-4415-AC69-2CB5FE5B3855}"/>
              </a:ext>
            </a:extLst>
          </p:cNvPr>
          <p:cNvSpPr/>
          <p:nvPr/>
        </p:nvSpPr>
        <p:spPr bwMode="auto">
          <a:xfrm>
            <a:off x="5815056" y="3659624"/>
            <a:ext cx="357051" cy="330925"/>
          </a:xfrm>
          <a:prstGeom prst="ellipse">
            <a:avLst/>
          </a:prstGeom>
          <a:solidFill>
            <a:schemeClr val="accent2"/>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43" name="Straight Connector 42">
            <a:extLst>
              <a:ext uri="{FF2B5EF4-FFF2-40B4-BE49-F238E27FC236}">
                <a16:creationId xmlns:a16="http://schemas.microsoft.com/office/drawing/2014/main" id="{56D46FB9-65CF-40E7-A406-491EBBB4FFE1}"/>
              </a:ext>
            </a:extLst>
          </p:cNvPr>
          <p:cNvCxnSpPr>
            <a:cxnSpLocks/>
            <a:stCxn id="32" idx="3"/>
          </p:cNvCxnSpPr>
          <p:nvPr/>
        </p:nvCxnSpPr>
        <p:spPr bwMode="auto">
          <a:xfrm flipH="1">
            <a:off x="6832181" y="2954836"/>
            <a:ext cx="96032" cy="695306"/>
          </a:xfrm>
          <a:prstGeom prst="line">
            <a:avLst/>
          </a:prstGeom>
          <a:noFill/>
          <a:ln w="19050" cap="flat" cmpd="sng" algn="ctr">
            <a:solidFill>
              <a:schemeClr val="tx1"/>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61E468F8-7A8C-4F7E-AA10-F9A50EC6D340}"/>
              </a:ext>
            </a:extLst>
          </p:cNvPr>
          <p:cNvCxnSpPr>
            <a:cxnSpLocks/>
            <a:stCxn id="32" idx="5"/>
          </p:cNvCxnSpPr>
          <p:nvPr/>
        </p:nvCxnSpPr>
        <p:spPr bwMode="auto">
          <a:xfrm>
            <a:off x="7180686" y="2954836"/>
            <a:ext cx="147757" cy="695306"/>
          </a:xfrm>
          <a:prstGeom prst="line">
            <a:avLst/>
          </a:prstGeom>
          <a:noFill/>
          <a:ln w="1905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5C9D65FF-04AD-45CF-99C9-77D131E9A1A3}"/>
              </a:ext>
            </a:extLst>
          </p:cNvPr>
          <p:cNvCxnSpPr>
            <a:stCxn id="40" idx="3"/>
          </p:cNvCxnSpPr>
          <p:nvPr/>
        </p:nvCxnSpPr>
        <p:spPr bwMode="auto">
          <a:xfrm flipH="1">
            <a:off x="5688945" y="3942086"/>
            <a:ext cx="178400" cy="612497"/>
          </a:xfrm>
          <a:prstGeom prst="line">
            <a:avLst/>
          </a:prstGeom>
          <a:noFill/>
          <a:ln w="19050" cap="flat" cmpd="sng" algn="ctr">
            <a:solidFill>
              <a:schemeClr val="tx1"/>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3AAF6B2A-F1BA-4A71-9219-EA8BC6A56C3F}"/>
              </a:ext>
            </a:extLst>
          </p:cNvPr>
          <p:cNvCxnSpPr>
            <a:cxnSpLocks/>
            <a:stCxn id="40" idx="5"/>
          </p:cNvCxnSpPr>
          <p:nvPr/>
        </p:nvCxnSpPr>
        <p:spPr bwMode="auto">
          <a:xfrm>
            <a:off x="6119818" y="3942086"/>
            <a:ext cx="178400" cy="625459"/>
          </a:xfrm>
          <a:prstGeom prst="line">
            <a:avLst/>
          </a:prstGeom>
          <a:noFill/>
          <a:ln w="19050" cap="flat" cmpd="sng" algn="ctr">
            <a:solidFill>
              <a:schemeClr val="tx1"/>
            </a:solidFill>
            <a:prstDash val="solid"/>
            <a:round/>
            <a:headEnd type="none" w="med" len="med"/>
            <a:tailEnd type="none" w="med" len="med"/>
          </a:ln>
          <a:effectLst/>
        </p:spPr>
      </p:cxnSp>
      <p:sp>
        <p:nvSpPr>
          <p:cNvPr id="53" name="TextBox 52">
            <a:extLst>
              <a:ext uri="{FF2B5EF4-FFF2-40B4-BE49-F238E27FC236}">
                <a16:creationId xmlns:a16="http://schemas.microsoft.com/office/drawing/2014/main" id="{7469B531-611E-4CB0-8BDA-3DA779F262E7}"/>
              </a:ext>
            </a:extLst>
          </p:cNvPr>
          <p:cNvSpPr txBox="1"/>
          <p:nvPr/>
        </p:nvSpPr>
        <p:spPr>
          <a:xfrm>
            <a:off x="6405252" y="4635979"/>
            <a:ext cx="615553" cy="451407"/>
          </a:xfrm>
          <a:prstGeom prst="rect">
            <a:avLst/>
          </a:prstGeom>
          <a:noFill/>
        </p:spPr>
        <p:txBody>
          <a:bodyPr vert="eaVert" wrap="none" rtlCol="0">
            <a:spAutoFit/>
          </a:bodyPr>
          <a:lstStyle/>
          <a:p>
            <a:pPr algn="ctr"/>
            <a:r>
              <a:rPr lang="en-US" sz="2800" dirty="0">
                <a:solidFill>
                  <a:schemeClr val="accent2"/>
                </a:solidFill>
                <a:latin typeface="+mj-lt"/>
              </a:rPr>
              <a:t>…</a:t>
            </a:r>
          </a:p>
        </p:txBody>
      </p:sp>
      <p:sp>
        <p:nvSpPr>
          <p:cNvPr id="66" name="TextBox 65">
            <a:extLst>
              <a:ext uri="{FF2B5EF4-FFF2-40B4-BE49-F238E27FC236}">
                <a16:creationId xmlns:a16="http://schemas.microsoft.com/office/drawing/2014/main" id="{18366BD0-C07D-4C8D-A5EF-55A87026B7D3}"/>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cxnSp>
        <p:nvCxnSpPr>
          <p:cNvPr id="5" name="Straight Connector 4">
            <a:extLst>
              <a:ext uri="{FF2B5EF4-FFF2-40B4-BE49-F238E27FC236}">
                <a16:creationId xmlns:a16="http://schemas.microsoft.com/office/drawing/2014/main" id="{5AE822E6-24CB-41F7-83D0-92D624D3D302}"/>
              </a:ext>
            </a:extLst>
          </p:cNvPr>
          <p:cNvCxnSpPr>
            <a:cxnSpLocks/>
          </p:cNvCxnSpPr>
          <p:nvPr/>
        </p:nvCxnSpPr>
        <p:spPr bwMode="auto">
          <a:xfrm flipH="1">
            <a:off x="5631243" y="5341573"/>
            <a:ext cx="2860" cy="521363"/>
          </a:xfrm>
          <a:prstGeom prst="line">
            <a:avLst/>
          </a:prstGeom>
          <a:noFill/>
          <a:ln w="19050" cap="flat" cmpd="sng" algn="ctr">
            <a:solidFill>
              <a:schemeClr val="tx1"/>
            </a:solidFill>
            <a:prstDash val="solid"/>
            <a:round/>
            <a:headEnd type="none" w="med" len="med"/>
            <a:tailEnd type="none" w="med" len="med"/>
          </a:ln>
          <a:effectLst/>
        </p:spPr>
      </p:cxnSp>
      <p:sp>
        <p:nvSpPr>
          <p:cNvPr id="6" name="Isosceles Triangle 5">
            <a:extLst>
              <a:ext uri="{FF2B5EF4-FFF2-40B4-BE49-F238E27FC236}">
                <a16:creationId xmlns:a16="http://schemas.microsoft.com/office/drawing/2014/main" id="{4D6C932B-DD1B-4C30-BC9B-C850207954C7}"/>
              </a:ext>
            </a:extLst>
          </p:cNvPr>
          <p:cNvSpPr/>
          <p:nvPr/>
        </p:nvSpPr>
        <p:spPr bwMode="auto">
          <a:xfrm>
            <a:off x="5405130" y="5862936"/>
            <a:ext cx="457947" cy="394636"/>
          </a:xfrm>
          <a:prstGeom prst="triangl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4" name="TextBox 33">
            <a:extLst>
              <a:ext uri="{FF2B5EF4-FFF2-40B4-BE49-F238E27FC236}">
                <a16:creationId xmlns:a16="http://schemas.microsoft.com/office/drawing/2014/main" id="{53CA81C7-B7D2-477B-8230-2AD42AB767BB}"/>
              </a:ext>
            </a:extLst>
          </p:cNvPr>
          <p:cNvSpPr txBox="1"/>
          <p:nvPr/>
        </p:nvSpPr>
        <p:spPr>
          <a:xfrm rot="16200000">
            <a:off x="6510240" y="5657419"/>
            <a:ext cx="615553" cy="451407"/>
          </a:xfrm>
          <a:prstGeom prst="rect">
            <a:avLst/>
          </a:prstGeom>
          <a:noFill/>
        </p:spPr>
        <p:txBody>
          <a:bodyPr vert="eaVert" wrap="none" rtlCol="0">
            <a:spAutoFit/>
          </a:bodyPr>
          <a:lstStyle/>
          <a:p>
            <a:pPr algn="ctr"/>
            <a:r>
              <a:rPr lang="en-US" sz="2800" dirty="0">
                <a:solidFill>
                  <a:schemeClr val="accent2"/>
                </a:solidFill>
                <a:latin typeface="+mj-lt"/>
              </a:rPr>
              <a:t>…</a:t>
            </a:r>
          </a:p>
        </p:txBody>
      </p:sp>
      <p:cxnSp>
        <p:nvCxnSpPr>
          <p:cNvPr id="36" name="Straight Connector 35">
            <a:extLst>
              <a:ext uri="{FF2B5EF4-FFF2-40B4-BE49-F238E27FC236}">
                <a16:creationId xmlns:a16="http://schemas.microsoft.com/office/drawing/2014/main" id="{657EA3CF-DE5B-4041-B08D-F95B05F69E7B}"/>
              </a:ext>
            </a:extLst>
          </p:cNvPr>
          <p:cNvCxnSpPr>
            <a:cxnSpLocks/>
          </p:cNvCxnSpPr>
          <p:nvPr/>
        </p:nvCxnSpPr>
        <p:spPr bwMode="auto">
          <a:xfrm flipH="1">
            <a:off x="6257570" y="5341573"/>
            <a:ext cx="2860" cy="521363"/>
          </a:xfrm>
          <a:prstGeom prst="line">
            <a:avLst/>
          </a:prstGeom>
          <a:noFill/>
          <a:ln w="19050" cap="flat" cmpd="sng" algn="ctr">
            <a:solidFill>
              <a:schemeClr val="tx1"/>
            </a:solidFill>
            <a:prstDash val="solid"/>
            <a:round/>
            <a:headEnd type="none" w="med" len="med"/>
            <a:tailEnd type="none" w="med" len="med"/>
          </a:ln>
          <a:effectLst/>
        </p:spPr>
      </p:cxnSp>
      <p:sp>
        <p:nvSpPr>
          <p:cNvPr id="38" name="Isosceles Triangle 37">
            <a:extLst>
              <a:ext uri="{FF2B5EF4-FFF2-40B4-BE49-F238E27FC236}">
                <a16:creationId xmlns:a16="http://schemas.microsoft.com/office/drawing/2014/main" id="{F4737B0B-CF8B-4DF9-86AE-A43F9ADD1B20}"/>
              </a:ext>
            </a:extLst>
          </p:cNvPr>
          <p:cNvSpPr/>
          <p:nvPr/>
        </p:nvSpPr>
        <p:spPr bwMode="auto">
          <a:xfrm>
            <a:off x="6031457" y="5862936"/>
            <a:ext cx="457947" cy="394636"/>
          </a:xfrm>
          <a:prstGeom prst="triangle">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2" name="TextBox 11">
            <a:extLst>
              <a:ext uri="{FF2B5EF4-FFF2-40B4-BE49-F238E27FC236}">
                <a16:creationId xmlns:a16="http://schemas.microsoft.com/office/drawing/2014/main" id="{09B7484C-8463-411B-A0BB-DCA5CC30F834}"/>
              </a:ext>
            </a:extLst>
          </p:cNvPr>
          <p:cNvSpPr txBox="1"/>
          <p:nvPr/>
        </p:nvSpPr>
        <p:spPr>
          <a:xfrm>
            <a:off x="2443501" y="5829421"/>
            <a:ext cx="2467342" cy="461665"/>
          </a:xfrm>
          <a:prstGeom prst="rect">
            <a:avLst/>
          </a:prstGeom>
          <a:solidFill>
            <a:schemeClr val="bg1"/>
          </a:solidFill>
        </p:spPr>
        <p:txBody>
          <a:bodyPr wrap="none" rtlCol="0">
            <a:spAutoFit/>
          </a:bodyPr>
          <a:lstStyle/>
          <a:p>
            <a:r>
              <a:rPr lang="en-US" sz="2400" dirty="0">
                <a:solidFill>
                  <a:schemeClr val="accent2"/>
                </a:solidFill>
                <a:latin typeface="+mj-lt"/>
              </a:rPr>
              <a:t>Y = f(X</a:t>
            </a:r>
            <a:r>
              <a:rPr lang="en-US" sz="2400" baseline="-25000" dirty="0">
                <a:solidFill>
                  <a:schemeClr val="accent2"/>
                </a:solidFill>
                <a:latin typeface="+mj-lt"/>
              </a:rPr>
              <a:t>1</a:t>
            </a:r>
            <a:r>
              <a:rPr lang="en-US" sz="2400" dirty="0">
                <a:solidFill>
                  <a:schemeClr val="accent2"/>
                </a:solidFill>
                <a:latin typeface="+mj-lt"/>
              </a:rPr>
              <a:t>,X</a:t>
            </a:r>
            <a:r>
              <a:rPr lang="en-US" sz="2400" baseline="-25000" dirty="0">
                <a:solidFill>
                  <a:schemeClr val="accent2"/>
                </a:solidFill>
                <a:latin typeface="+mj-lt"/>
              </a:rPr>
              <a:t>2</a:t>
            </a:r>
            <a:r>
              <a:rPr lang="en-US" sz="2400" dirty="0">
                <a:solidFill>
                  <a:schemeClr val="accent2"/>
                </a:solidFill>
                <a:latin typeface="+mj-lt"/>
              </a:rPr>
              <a:t>,X</a:t>
            </a:r>
            <a:r>
              <a:rPr lang="en-US" sz="2400" baseline="-25000" dirty="0">
                <a:solidFill>
                  <a:schemeClr val="accent2"/>
                </a:solidFill>
                <a:latin typeface="+mj-lt"/>
              </a:rPr>
              <a:t>3</a:t>
            </a:r>
            <a:r>
              <a:rPr lang="en-US" sz="2400" dirty="0">
                <a:solidFill>
                  <a:schemeClr val="accent2"/>
                </a:solidFill>
                <a:latin typeface="+mj-lt"/>
              </a:rPr>
              <a:t>,…)</a:t>
            </a:r>
          </a:p>
        </p:txBody>
      </p:sp>
    </p:spTree>
    <p:extLst>
      <p:ext uri="{BB962C8B-B14F-4D97-AF65-F5344CB8AC3E}">
        <p14:creationId xmlns:p14="http://schemas.microsoft.com/office/powerpoint/2010/main" val="10003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41" grpId="0" animBg="1"/>
      <p:bldP spid="22" grpId="0" animBg="1"/>
      <p:bldP spid="31" grpId="0" animBg="1"/>
      <p:bldP spid="32" grpId="0" animBg="1"/>
      <p:bldP spid="40" grpId="0" animBg="1"/>
      <p:bldP spid="53" grpId="0"/>
      <p:bldP spid="6" grpId="0" animBg="1"/>
      <p:bldP spid="34" grpId="0"/>
      <p:bldP spid="38" grpId="0" animBg="1"/>
      <p:bldP spid="1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69BEE-D76F-47A4-A78C-D7687D2B4657}"/>
              </a:ext>
            </a:extLst>
          </p:cNvPr>
          <p:cNvSpPr>
            <a:spLocks noGrp="1"/>
          </p:cNvSpPr>
          <p:nvPr>
            <p:ph type="title"/>
          </p:nvPr>
        </p:nvSpPr>
        <p:spPr/>
        <p:txBody>
          <a:bodyPr/>
          <a:lstStyle/>
          <a:p>
            <a:r>
              <a:rPr lang="en-US" dirty="0"/>
              <a:t>Random Forest</a:t>
            </a:r>
          </a:p>
        </p:txBody>
      </p:sp>
      <p:sp>
        <p:nvSpPr>
          <p:cNvPr id="3" name="Content Placeholder 2">
            <a:extLst>
              <a:ext uri="{FF2B5EF4-FFF2-40B4-BE49-F238E27FC236}">
                <a16:creationId xmlns:a16="http://schemas.microsoft.com/office/drawing/2014/main" id="{CB6D9E5C-3B03-401D-BD46-D923E9EE85D8}"/>
              </a:ext>
            </a:extLst>
          </p:cNvPr>
          <p:cNvSpPr>
            <a:spLocks noGrp="1"/>
          </p:cNvSpPr>
          <p:nvPr>
            <p:ph idx="1"/>
          </p:nvPr>
        </p:nvSpPr>
        <p:spPr/>
        <p:txBody>
          <a:bodyPr/>
          <a:lstStyle/>
          <a:p>
            <a:r>
              <a:rPr lang="en-US" dirty="0"/>
              <a:t>Breiman (2001)</a:t>
            </a:r>
          </a:p>
          <a:p>
            <a:endParaRPr lang="en-US" dirty="0"/>
          </a:p>
          <a:p>
            <a:r>
              <a:rPr lang="en-US" dirty="0"/>
              <a:t>Aggregate of many trees</a:t>
            </a:r>
          </a:p>
          <a:p>
            <a:endParaRPr lang="en-US" dirty="0"/>
          </a:p>
          <a:p>
            <a:r>
              <a:rPr lang="en-US" dirty="0"/>
              <a:t>For each tree:</a:t>
            </a:r>
          </a:p>
          <a:p>
            <a:pPr lvl="1"/>
            <a:r>
              <a:rPr lang="en-US" dirty="0"/>
              <a:t>Bootstrap training data</a:t>
            </a:r>
          </a:p>
          <a:p>
            <a:pPr lvl="1"/>
            <a:r>
              <a:rPr lang="en-US" dirty="0"/>
              <a:t>Subset of variables (30%)</a:t>
            </a:r>
          </a:p>
          <a:p>
            <a:pPr lvl="1"/>
            <a:endParaRPr lang="en-US" dirty="0"/>
          </a:p>
          <a:p>
            <a:pPr lvl="1"/>
            <a:endParaRPr lang="en-US" dirty="0"/>
          </a:p>
          <a:p>
            <a:pPr lvl="1"/>
            <a:endParaRPr lang="en-US" dirty="0"/>
          </a:p>
          <a:p>
            <a:r>
              <a:rPr lang="en-US" dirty="0"/>
              <a:t>Easy to use, minimal tuning</a:t>
            </a:r>
          </a:p>
          <a:p>
            <a:r>
              <a:rPr lang="en-US" dirty="0"/>
              <a:t>Relatively quick calculation</a:t>
            </a:r>
          </a:p>
          <a:p>
            <a:r>
              <a:rPr lang="en-US" dirty="0"/>
              <a:t>Captures complex interactions between predictor variables</a:t>
            </a:r>
          </a:p>
          <a:p>
            <a:r>
              <a:rPr lang="en-US" dirty="0"/>
              <a:t>Low bias, low variance</a:t>
            </a:r>
          </a:p>
        </p:txBody>
      </p:sp>
      <p:sp>
        <p:nvSpPr>
          <p:cNvPr id="4" name="TextBox 3">
            <a:extLst>
              <a:ext uri="{FF2B5EF4-FFF2-40B4-BE49-F238E27FC236}">
                <a16:creationId xmlns:a16="http://schemas.microsoft.com/office/drawing/2014/main" id="{5730DB2A-5D24-4658-A137-88B7A6E72D8D}"/>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grpSp>
        <p:nvGrpSpPr>
          <p:cNvPr id="22" name="Group 21">
            <a:extLst>
              <a:ext uri="{FF2B5EF4-FFF2-40B4-BE49-F238E27FC236}">
                <a16:creationId xmlns:a16="http://schemas.microsoft.com/office/drawing/2014/main" id="{4859A455-4D9B-4D41-AA53-CF1EF0C9E51B}"/>
              </a:ext>
            </a:extLst>
          </p:cNvPr>
          <p:cNvGrpSpPr/>
          <p:nvPr/>
        </p:nvGrpSpPr>
        <p:grpSpPr>
          <a:xfrm>
            <a:off x="4604994" y="1265827"/>
            <a:ext cx="3884547" cy="3821559"/>
            <a:chOff x="4604994" y="1265827"/>
            <a:chExt cx="3884547" cy="3821559"/>
          </a:xfrm>
        </p:grpSpPr>
        <p:sp>
          <p:nvSpPr>
            <p:cNvPr id="5" name="TextBox 4">
              <a:extLst>
                <a:ext uri="{FF2B5EF4-FFF2-40B4-BE49-F238E27FC236}">
                  <a16:creationId xmlns:a16="http://schemas.microsoft.com/office/drawing/2014/main" id="{0B06F2D9-AB31-4950-849D-F3FE6DB3DE63}"/>
                </a:ext>
              </a:extLst>
            </p:cNvPr>
            <p:cNvSpPr txBox="1"/>
            <p:nvPr/>
          </p:nvSpPr>
          <p:spPr>
            <a:xfrm>
              <a:off x="6176573" y="1265827"/>
              <a:ext cx="1083951" cy="461665"/>
            </a:xfrm>
            <a:prstGeom prst="rect">
              <a:avLst/>
            </a:prstGeom>
            <a:solidFill>
              <a:schemeClr val="bg1"/>
            </a:solidFill>
          </p:spPr>
          <p:txBody>
            <a:bodyPr wrap="none" rtlCol="0">
              <a:spAutoFit/>
            </a:bodyPr>
            <a:lstStyle/>
            <a:p>
              <a:pPr algn="ctr"/>
              <a:r>
                <a:rPr lang="en-US" sz="2400" dirty="0">
                  <a:solidFill>
                    <a:schemeClr val="accent2"/>
                  </a:solidFill>
                  <a:latin typeface="+mj-lt"/>
                </a:rPr>
                <a:t>X</a:t>
              </a:r>
              <a:r>
                <a:rPr lang="en-US" sz="2400" baseline="-25000" dirty="0">
                  <a:solidFill>
                    <a:schemeClr val="accent2"/>
                  </a:solidFill>
                  <a:latin typeface="+mj-lt"/>
                </a:rPr>
                <a:t>1 </a:t>
              </a:r>
              <a:r>
                <a:rPr lang="en-US" sz="2400" dirty="0">
                  <a:solidFill>
                    <a:schemeClr val="accent2"/>
                  </a:solidFill>
                  <a:latin typeface="+mj-lt"/>
                </a:rPr>
                <a:t>&lt; x</a:t>
              </a:r>
              <a:r>
                <a:rPr lang="en-US" sz="2400" baseline="-25000" dirty="0">
                  <a:solidFill>
                    <a:schemeClr val="accent2"/>
                  </a:solidFill>
                  <a:latin typeface="+mj-lt"/>
                </a:rPr>
                <a:t>1</a:t>
              </a:r>
              <a:endParaRPr lang="en-US" sz="2400" dirty="0">
                <a:solidFill>
                  <a:schemeClr val="accent2"/>
                </a:solidFill>
                <a:latin typeface="+mj-lt"/>
              </a:endParaRPr>
            </a:p>
          </p:txBody>
        </p:sp>
        <p:sp>
          <p:nvSpPr>
            <p:cNvPr id="6" name="TextBox 5">
              <a:extLst>
                <a:ext uri="{FF2B5EF4-FFF2-40B4-BE49-F238E27FC236}">
                  <a16:creationId xmlns:a16="http://schemas.microsoft.com/office/drawing/2014/main" id="{B377031C-CA90-46D2-9998-325EFD7D00B9}"/>
                </a:ext>
              </a:extLst>
            </p:cNvPr>
            <p:cNvSpPr txBox="1"/>
            <p:nvPr/>
          </p:nvSpPr>
          <p:spPr>
            <a:xfrm>
              <a:off x="4940167" y="2550342"/>
              <a:ext cx="1083951" cy="461665"/>
            </a:xfrm>
            <a:prstGeom prst="rect">
              <a:avLst/>
            </a:prstGeom>
            <a:solidFill>
              <a:schemeClr val="bg1"/>
            </a:solidFill>
          </p:spPr>
          <p:txBody>
            <a:bodyPr wrap="none" rtlCol="0">
              <a:spAutoFit/>
            </a:bodyPr>
            <a:lstStyle/>
            <a:p>
              <a:pPr algn="ctr"/>
              <a:r>
                <a:rPr lang="en-US" sz="2400" dirty="0">
                  <a:solidFill>
                    <a:schemeClr val="accent2"/>
                  </a:solidFill>
                  <a:latin typeface="+mj-lt"/>
                </a:rPr>
                <a:t>X</a:t>
              </a:r>
              <a:r>
                <a:rPr lang="en-US" sz="2400" baseline="-25000" dirty="0">
                  <a:solidFill>
                    <a:schemeClr val="accent2"/>
                  </a:solidFill>
                  <a:latin typeface="+mj-lt"/>
                </a:rPr>
                <a:t>2 </a:t>
              </a:r>
              <a:r>
                <a:rPr lang="en-US" sz="2400" dirty="0">
                  <a:solidFill>
                    <a:schemeClr val="accent2"/>
                  </a:solidFill>
                  <a:latin typeface="+mj-lt"/>
                </a:rPr>
                <a:t>&lt; x</a:t>
              </a:r>
              <a:r>
                <a:rPr lang="en-US" sz="2400" baseline="-25000" dirty="0">
                  <a:solidFill>
                    <a:schemeClr val="accent2"/>
                  </a:solidFill>
                  <a:latin typeface="+mj-lt"/>
                </a:rPr>
                <a:t>2</a:t>
              </a:r>
              <a:endParaRPr lang="en-US" sz="2400" dirty="0">
                <a:solidFill>
                  <a:schemeClr val="accent2"/>
                </a:solidFill>
                <a:latin typeface="+mj-lt"/>
              </a:endParaRPr>
            </a:p>
          </p:txBody>
        </p:sp>
        <p:sp>
          <p:nvSpPr>
            <p:cNvPr id="7" name="TextBox 6">
              <a:extLst>
                <a:ext uri="{FF2B5EF4-FFF2-40B4-BE49-F238E27FC236}">
                  <a16:creationId xmlns:a16="http://schemas.microsoft.com/office/drawing/2014/main" id="{2F7E2588-D30C-4649-9031-27F4190D153E}"/>
                </a:ext>
              </a:extLst>
            </p:cNvPr>
            <p:cNvSpPr txBox="1"/>
            <p:nvPr/>
          </p:nvSpPr>
          <p:spPr>
            <a:xfrm>
              <a:off x="7405590" y="2550342"/>
              <a:ext cx="1083951" cy="461665"/>
            </a:xfrm>
            <a:prstGeom prst="rect">
              <a:avLst/>
            </a:prstGeom>
            <a:solidFill>
              <a:schemeClr val="bg1"/>
            </a:solidFill>
          </p:spPr>
          <p:txBody>
            <a:bodyPr wrap="none" rtlCol="0">
              <a:spAutoFit/>
            </a:bodyPr>
            <a:lstStyle/>
            <a:p>
              <a:pPr algn="ctr"/>
              <a:r>
                <a:rPr lang="en-US" sz="2400" dirty="0">
                  <a:solidFill>
                    <a:schemeClr val="accent2"/>
                  </a:solidFill>
                  <a:latin typeface="+mj-lt"/>
                </a:rPr>
                <a:t>X</a:t>
              </a:r>
              <a:r>
                <a:rPr lang="en-US" sz="2400" baseline="-25000" dirty="0">
                  <a:solidFill>
                    <a:schemeClr val="accent2"/>
                  </a:solidFill>
                  <a:latin typeface="+mj-lt"/>
                </a:rPr>
                <a:t>3 </a:t>
              </a:r>
              <a:r>
                <a:rPr lang="en-US" sz="2400" dirty="0">
                  <a:solidFill>
                    <a:schemeClr val="accent2"/>
                  </a:solidFill>
                  <a:latin typeface="+mj-lt"/>
                </a:rPr>
                <a:t>&lt; x</a:t>
              </a:r>
              <a:r>
                <a:rPr lang="en-US" sz="2400" baseline="-25000" dirty="0">
                  <a:solidFill>
                    <a:schemeClr val="accent2"/>
                  </a:solidFill>
                  <a:latin typeface="+mj-lt"/>
                </a:rPr>
                <a:t>3</a:t>
              </a:r>
              <a:endParaRPr lang="en-US" sz="2400" dirty="0">
                <a:solidFill>
                  <a:schemeClr val="accent2"/>
                </a:solidFill>
                <a:latin typeface="+mj-lt"/>
              </a:endParaRPr>
            </a:p>
          </p:txBody>
        </p:sp>
        <p:sp>
          <p:nvSpPr>
            <p:cNvPr id="8" name="TextBox 7">
              <a:extLst>
                <a:ext uri="{FF2B5EF4-FFF2-40B4-BE49-F238E27FC236}">
                  <a16:creationId xmlns:a16="http://schemas.microsoft.com/office/drawing/2014/main" id="{A0E45318-2E14-4ED9-8B60-63D315C5B476}"/>
                </a:ext>
              </a:extLst>
            </p:cNvPr>
            <p:cNvSpPr txBox="1"/>
            <p:nvPr/>
          </p:nvSpPr>
          <p:spPr>
            <a:xfrm>
              <a:off x="4604994" y="3538172"/>
              <a:ext cx="1083951" cy="461665"/>
            </a:xfrm>
            <a:prstGeom prst="rect">
              <a:avLst/>
            </a:prstGeom>
            <a:solidFill>
              <a:schemeClr val="bg1"/>
            </a:solidFill>
          </p:spPr>
          <p:txBody>
            <a:bodyPr wrap="none" rtlCol="0">
              <a:spAutoFit/>
            </a:bodyPr>
            <a:lstStyle/>
            <a:p>
              <a:pPr algn="ctr"/>
              <a:r>
                <a:rPr lang="en-US" sz="2400" dirty="0">
                  <a:solidFill>
                    <a:schemeClr val="accent2"/>
                  </a:solidFill>
                  <a:latin typeface="+mj-lt"/>
                </a:rPr>
                <a:t>X</a:t>
              </a:r>
              <a:r>
                <a:rPr lang="en-US" sz="2400" baseline="-25000" dirty="0">
                  <a:solidFill>
                    <a:schemeClr val="accent2"/>
                  </a:solidFill>
                  <a:latin typeface="+mj-lt"/>
                </a:rPr>
                <a:t>4 </a:t>
              </a:r>
              <a:r>
                <a:rPr lang="en-US" sz="2400" dirty="0">
                  <a:solidFill>
                    <a:schemeClr val="accent2"/>
                  </a:solidFill>
                  <a:latin typeface="+mj-lt"/>
                </a:rPr>
                <a:t>&lt; x</a:t>
              </a:r>
              <a:r>
                <a:rPr lang="en-US" sz="2400" baseline="-25000" dirty="0">
                  <a:solidFill>
                    <a:schemeClr val="accent2"/>
                  </a:solidFill>
                  <a:latin typeface="+mj-lt"/>
                </a:rPr>
                <a:t>4</a:t>
              </a:r>
              <a:endParaRPr lang="en-US" sz="2400" dirty="0">
                <a:solidFill>
                  <a:schemeClr val="accent2"/>
                </a:solidFill>
                <a:latin typeface="+mj-lt"/>
              </a:endParaRPr>
            </a:p>
          </p:txBody>
        </p:sp>
        <p:sp>
          <p:nvSpPr>
            <p:cNvPr id="9" name="Oval 8">
              <a:extLst>
                <a:ext uri="{FF2B5EF4-FFF2-40B4-BE49-F238E27FC236}">
                  <a16:creationId xmlns:a16="http://schemas.microsoft.com/office/drawing/2014/main" id="{563712F6-6977-4706-81F6-7033E37674B9}"/>
                </a:ext>
              </a:extLst>
            </p:cNvPr>
            <p:cNvSpPr/>
            <p:nvPr/>
          </p:nvSpPr>
          <p:spPr bwMode="auto">
            <a:xfrm>
              <a:off x="6540024" y="1733007"/>
              <a:ext cx="357051" cy="330925"/>
            </a:xfrm>
            <a:prstGeom prst="ellipse">
              <a:avLst/>
            </a:prstGeom>
            <a:solidFill>
              <a:schemeClr val="accent2"/>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10" name="Straight Connector 9">
              <a:extLst>
                <a:ext uri="{FF2B5EF4-FFF2-40B4-BE49-F238E27FC236}">
                  <a16:creationId xmlns:a16="http://schemas.microsoft.com/office/drawing/2014/main" id="{A1DCB284-4D26-4780-8842-FDB3FF5A58D8}"/>
                </a:ext>
              </a:extLst>
            </p:cNvPr>
            <p:cNvCxnSpPr>
              <a:cxnSpLocks/>
              <a:stCxn id="9" idx="3"/>
              <a:endCxn id="12" idx="0"/>
            </p:cNvCxnSpPr>
            <p:nvPr/>
          </p:nvCxnSpPr>
          <p:spPr bwMode="auto">
            <a:xfrm flipH="1">
              <a:off x="6279016" y="2015469"/>
              <a:ext cx="313297" cy="665613"/>
            </a:xfrm>
            <a:prstGeom prst="line">
              <a:avLst/>
            </a:prstGeom>
            <a:noFill/>
            <a:ln w="19050"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6C1A46EC-8239-4229-A236-4E78AF564A7E}"/>
                </a:ext>
              </a:extLst>
            </p:cNvPr>
            <p:cNvCxnSpPr>
              <a:cxnSpLocks/>
              <a:stCxn id="9" idx="5"/>
              <a:endCxn id="13" idx="0"/>
            </p:cNvCxnSpPr>
            <p:nvPr/>
          </p:nvCxnSpPr>
          <p:spPr bwMode="auto">
            <a:xfrm>
              <a:off x="6844786" y="2015469"/>
              <a:ext cx="209664" cy="656905"/>
            </a:xfrm>
            <a:prstGeom prst="line">
              <a:avLst/>
            </a:prstGeom>
            <a:noFill/>
            <a:ln w="19050" cap="flat" cmpd="sng" algn="ctr">
              <a:solidFill>
                <a:schemeClr val="tx1"/>
              </a:solidFill>
              <a:prstDash val="solid"/>
              <a:round/>
              <a:headEnd type="none" w="med" len="med"/>
              <a:tailEnd type="none" w="med" len="med"/>
            </a:ln>
            <a:effectLst/>
          </p:spPr>
        </p:cxnSp>
        <p:sp>
          <p:nvSpPr>
            <p:cNvPr id="12" name="Oval 11">
              <a:extLst>
                <a:ext uri="{FF2B5EF4-FFF2-40B4-BE49-F238E27FC236}">
                  <a16:creationId xmlns:a16="http://schemas.microsoft.com/office/drawing/2014/main" id="{506E011A-12A9-4C2F-A1D5-B4860789170E}"/>
                </a:ext>
              </a:extLst>
            </p:cNvPr>
            <p:cNvSpPr/>
            <p:nvPr/>
          </p:nvSpPr>
          <p:spPr bwMode="auto">
            <a:xfrm>
              <a:off x="6100490" y="2681082"/>
              <a:ext cx="357051" cy="330925"/>
            </a:xfrm>
            <a:prstGeom prst="ellipse">
              <a:avLst/>
            </a:prstGeom>
            <a:solidFill>
              <a:schemeClr val="accent2"/>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 name="Oval 12">
              <a:extLst>
                <a:ext uri="{FF2B5EF4-FFF2-40B4-BE49-F238E27FC236}">
                  <a16:creationId xmlns:a16="http://schemas.microsoft.com/office/drawing/2014/main" id="{B6539E11-1386-4164-90C6-3375F6FDFA0D}"/>
                </a:ext>
              </a:extLst>
            </p:cNvPr>
            <p:cNvSpPr/>
            <p:nvPr/>
          </p:nvSpPr>
          <p:spPr bwMode="auto">
            <a:xfrm>
              <a:off x="6875924" y="2672374"/>
              <a:ext cx="357051" cy="330925"/>
            </a:xfrm>
            <a:prstGeom prst="ellipse">
              <a:avLst/>
            </a:prstGeom>
            <a:solidFill>
              <a:schemeClr val="accent2"/>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14" name="Straight Connector 13">
              <a:extLst>
                <a:ext uri="{FF2B5EF4-FFF2-40B4-BE49-F238E27FC236}">
                  <a16:creationId xmlns:a16="http://schemas.microsoft.com/office/drawing/2014/main" id="{E2EBDC8D-A562-44E3-A776-0C8C2A60C35F}"/>
                </a:ext>
              </a:extLst>
            </p:cNvPr>
            <p:cNvCxnSpPr>
              <a:cxnSpLocks/>
              <a:stCxn id="12" idx="3"/>
              <a:endCxn id="16" idx="0"/>
            </p:cNvCxnSpPr>
            <p:nvPr/>
          </p:nvCxnSpPr>
          <p:spPr bwMode="auto">
            <a:xfrm flipH="1">
              <a:off x="5993582" y="2963544"/>
              <a:ext cx="159197" cy="696080"/>
            </a:xfrm>
            <a:prstGeom prst="line">
              <a:avLst/>
            </a:prstGeom>
            <a:noFill/>
            <a:ln w="19050"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51975AEB-C37A-417B-ADEA-22D7655ADB98}"/>
                </a:ext>
              </a:extLst>
            </p:cNvPr>
            <p:cNvCxnSpPr>
              <a:cxnSpLocks/>
              <a:stCxn id="12" idx="5"/>
            </p:cNvCxnSpPr>
            <p:nvPr/>
          </p:nvCxnSpPr>
          <p:spPr bwMode="auto">
            <a:xfrm>
              <a:off x="6405252" y="2963544"/>
              <a:ext cx="128661" cy="686598"/>
            </a:xfrm>
            <a:prstGeom prst="line">
              <a:avLst/>
            </a:prstGeom>
            <a:noFill/>
            <a:ln w="19050" cap="flat" cmpd="sng" algn="ctr">
              <a:solidFill>
                <a:schemeClr val="tx1"/>
              </a:solidFill>
              <a:prstDash val="solid"/>
              <a:round/>
              <a:headEnd type="none" w="med" len="med"/>
              <a:tailEnd type="none" w="med" len="med"/>
            </a:ln>
            <a:effectLst/>
          </p:spPr>
        </p:cxnSp>
        <p:sp>
          <p:nvSpPr>
            <p:cNvPr id="16" name="Oval 15">
              <a:extLst>
                <a:ext uri="{FF2B5EF4-FFF2-40B4-BE49-F238E27FC236}">
                  <a16:creationId xmlns:a16="http://schemas.microsoft.com/office/drawing/2014/main" id="{692FB77C-967F-4990-9521-73D7D5AB1B1D}"/>
                </a:ext>
              </a:extLst>
            </p:cNvPr>
            <p:cNvSpPr/>
            <p:nvPr/>
          </p:nvSpPr>
          <p:spPr bwMode="auto">
            <a:xfrm>
              <a:off x="5815056" y="3659624"/>
              <a:ext cx="357051" cy="330925"/>
            </a:xfrm>
            <a:prstGeom prst="ellipse">
              <a:avLst/>
            </a:prstGeom>
            <a:solidFill>
              <a:schemeClr val="accent2"/>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17" name="Straight Connector 16">
              <a:extLst>
                <a:ext uri="{FF2B5EF4-FFF2-40B4-BE49-F238E27FC236}">
                  <a16:creationId xmlns:a16="http://schemas.microsoft.com/office/drawing/2014/main" id="{77BF1141-2EDC-4DCF-9506-501E523FA36E}"/>
                </a:ext>
              </a:extLst>
            </p:cNvPr>
            <p:cNvCxnSpPr>
              <a:cxnSpLocks/>
              <a:stCxn id="13" idx="3"/>
            </p:cNvCxnSpPr>
            <p:nvPr/>
          </p:nvCxnSpPr>
          <p:spPr bwMode="auto">
            <a:xfrm flipH="1">
              <a:off x="6832181" y="2954836"/>
              <a:ext cx="96032" cy="695306"/>
            </a:xfrm>
            <a:prstGeom prst="line">
              <a:avLst/>
            </a:prstGeom>
            <a:noFill/>
            <a:ln w="19050"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9AA691B7-945B-414D-B8B5-C03D067D76B6}"/>
                </a:ext>
              </a:extLst>
            </p:cNvPr>
            <p:cNvCxnSpPr>
              <a:cxnSpLocks/>
              <a:stCxn id="13" idx="5"/>
            </p:cNvCxnSpPr>
            <p:nvPr/>
          </p:nvCxnSpPr>
          <p:spPr bwMode="auto">
            <a:xfrm>
              <a:off x="7180686" y="2954836"/>
              <a:ext cx="147757" cy="695306"/>
            </a:xfrm>
            <a:prstGeom prst="line">
              <a:avLst/>
            </a:prstGeom>
            <a:noFill/>
            <a:ln w="19050"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C8E471A8-78AA-4A66-8586-0A7E3F280D4B}"/>
                </a:ext>
              </a:extLst>
            </p:cNvPr>
            <p:cNvCxnSpPr>
              <a:stCxn id="16" idx="3"/>
            </p:cNvCxnSpPr>
            <p:nvPr/>
          </p:nvCxnSpPr>
          <p:spPr bwMode="auto">
            <a:xfrm flipH="1">
              <a:off x="5688945" y="3942086"/>
              <a:ext cx="178400" cy="612497"/>
            </a:xfrm>
            <a:prstGeom prst="line">
              <a:avLst/>
            </a:prstGeom>
            <a:noFill/>
            <a:ln w="1905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61A6CDFD-B572-4144-B02D-7BCCA88A7B22}"/>
                </a:ext>
              </a:extLst>
            </p:cNvPr>
            <p:cNvCxnSpPr>
              <a:cxnSpLocks/>
              <a:stCxn id="16" idx="5"/>
            </p:cNvCxnSpPr>
            <p:nvPr/>
          </p:nvCxnSpPr>
          <p:spPr bwMode="auto">
            <a:xfrm>
              <a:off x="6119818" y="3942086"/>
              <a:ext cx="178400" cy="625459"/>
            </a:xfrm>
            <a:prstGeom prst="line">
              <a:avLst/>
            </a:prstGeom>
            <a:noFill/>
            <a:ln w="19050" cap="flat" cmpd="sng" algn="ctr">
              <a:solidFill>
                <a:schemeClr val="tx1"/>
              </a:solidFill>
              <a:prstDash val="solid"/>
              <a:round/>
              <a:headEnd type="none" w="med" len="med"/>
              <a:tailEnd type="none" w="med" len="med"/>
            </a:ln>
            <a:effectLst/>
          </p:spPr>
        </p:cxnSp>
        <p:sp>
          <p:nvSpPr>
            <p:cNvPr id="21" name="TextBox 20">
              <a:extLst>
                <a:ext uri="{FF2B5EF4-FFF2-40B4-BE49-F238E27FC236}">
                  <a16:creationId xmlns:a16="http://schemas.microsoft.com/office/drawing/2014/main" id="{3DBD0AC4-3FF1-4B2C-9A09-208F950C80B2}"/>
                </a:ext>
              </a:extLst>
            </p:cNvPr>
            <p:cNvSpPr txBox="1"/>
            <p:nvPr/>
          </p:nvSpPr>
          <p:spPr>
            <a:xfrm>
              <a:off x="6405252" y="4635979"/>
              <a:ext cx="615553" cy="451407"/>
            </a:xfrm>
            <a:prstGeom prst="rect">
              <a:avLst/>
            </a:prstGeom>
            <a:noFill/>
          </p:spPr>
          <p:txBody>
            <a:bodyPr vert="eaVert" wrap="none" rtlCol="0">
              <a:spAutoFit/>
            </a:bodyPr>
            <a:lstStyle/>
            <a:p>
              <a:pPr algn="ctr"/>
              <a:r>
                <a:rPr lang="en-US" sz="2800" dirty="0">
                  <a:solidFill>
                    <a:schemeClr val="accent2"/>
                  </a:solidFill>
                  <a:latin typeface="+mj-lt"/>
                </a:rPr>
                <a:t>…</a:t>
              </a:r>
            </a:p>
          </p:txBody>
        </p:sp>
      </p:grpSp>
    </p:spTree>
    <p:extLst>
      <p:ext uri="{BB962C8B-B14F-4D97-AF65-F5344CB8AC3E}">
        <p14:creationId xmlns:p14="http://schemas.microsoft.com/office/powerpoint/2010/main" val="17653722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5672F-9575-4996-8AAF-A6CC4AA4F4CE}"/>
              </a:ext>
            </a:extLst>
          </p:cNvPr>
          <p:cNvSpPr>
            <a:spLocks noGrp="1"/>
          </p:cNvSpPr>
          <p:nvPr>
            <p:ph type="title"/>
          </p:nvPr>
        </p:nvSpPr>
        <p:spPr/>
        <p:txBody>
          <a:bodyPr/>
          <a:lstStyle/>
          <a:p>
            <a:r>
              <a:rPr lang="en-US" dirty="0"/>
              <a:t>Naïve Strategy</a:t>
            </a:r>
          </a:p>
        </p:txBody>
      </p:sp>
      <p:sp>
        <p:nvSpPr>
          <p:cNvPr id="3" name="Content Placeholder 2">
            <a:extLst>
              <a:ext uri="{FF2B5EF4-FFF2-40B4-BE49-F238E27FC236}">
                <a16:creationId xmlns:a16="http://schemas.microsoft.com/office/drawing/2014/main" id="{9A01D00A-DE51-4B29-AD3C-C6CEC993D8DA}"/>
              </a:ext>
            </a:extLst>
          </p:cNvPr>
          <p:cNvSpPr>
            <a:spLocks noGrp="1"/>
          </p:cNvSpPr>
          <p:nvPr>
            <p:ph idx="1"/>
          </p:nvPr>
        </p:nvSpPr>
        <p:spPr/>
        <p:txBody>
          <a:bodyPr/>
          <a:lstStyle/>
          <a:p>
            <a:r>
              <a:rPr lang="en-US" dirty="0"/>
              <a:t>Component states as predictor variables </a:t>
            </a:r>
            <a:br>
              <a:rPr lang="en-US" dirty="0"/>
            </a:br>
            <a:r>
              <a:rPr lang="en-US" dirty="0">
                <a:sym typeface="Wingdings" panose="05000000000000000000" pitchFamily="2" charset="2"/>
              </a:rPr>
              <a:t> 6,307 variables</a:t>
            </a:r>
            <a:endParaRPr lang="en-US" dirty="0"/>
          </a:p>
        </p:txBody>
      </p:sp>
      <p:cxnSp>
        <p:nvCxnSpPr>
          <p:cNvPr id="5" name="Elbow Connector 8">
            <a:extLst>
              <a:ext uri="{FF2B5EF4-FFF2-40B4-BE49-F238E27FC236}">
                <a16:creationId xmlns:a16="http://schemas.microsoft.com/office/drawing/2014/main" id="{5505F2E7-A6E1-4F54-9165-0D353F74C2AC}"/>
              </a:ext>
            </a:extLst>
          </p:cNvPr>
          <p:cNvCxnSpPr>
            <a:cxnSpLocks/>
          </p:cNvCxnSpPr>
          <p:nvPr/>
        </p:nvCxnSpPr>
        <p:spPr bwMode="auto">
          <a:xfrm>
            <a:off x="3278551" y="4049202"/>
            <a:ext cx="916775" cy="1"/>
          </a:xfrm>
          <a:prstGeom prst="bentConnector3">
            <a:avLst>
              <a:gd name="adj1" fmla="val 50000"/>
            </a:avLst>
          </a:prstGeom>
          <a:noFill/>
          <a:ln w="76200" cap="flat" cmpd="sng" algn="ctr">
            <a:solidFill>
              <a:schemeClr val="accent1"/>
            </a:solidFill>
            <a:prstDash val="solid"/>
            <a:round/>
            <a:headEnd type="none" w="med" len="med"/>
            <a:tailEnd type="arrow"/>
          </a:ln>
          <a:effectLst/>
        </p:spPr>
      </p:cxnSp>
      <p:grpSp>
        <p:nvGrpSpPr>
          <p:cNvPr id="9" name="Group 8">
            <a:extLst>
              <a:ext uri="{FF2B5EF4-FFF2-40B4-BE49-F238E27FC236}">
                <a16:creationId xmlns:a16="http://schemas.microsoft.com/office/drawing/2014/main" id="{A3B6E3C3-FA1A-4E7F-84CC-EB3A5FD19725}"/>
              </a:ext>
            </a:extLst>
          </p:cNvPr>
          <p:cNvGrpSpPr/>
          <p:nvPr/>
        </p:nvGrpSpPr>
        <p:grpSpPr>
          <a:xfrm>
            <a:off x="4434108" y="2438306"/>
            <a:ext cx="759322" cy="3416320"/>
            <a:chOff x="6000206" y="1694915"/>
            <a:chExt cx="759322" cy="3416320"/>
          </a:xfrm>
        </p:grpSpPr>
        <p:sp>
          <p:nvSpPr>
            <p:cNvPr id="6" name="Double Brace 5">
              <a:extLst>
                <a:ext uri="{FF2B5EF4-FFF2-40B4-BE49-F238E27FC236}">
                  <a16:creationId xmlns:a16="http://schemas.microsoft.com/office/drawing/2014/main" id="{C9844889-4B4E-4BAF-814E-2119EE1943AB}"/>
                </a:ext>
              </a:extLst>
            </p:cNvPr>
            <p:cNvSpPr/>
            <p:nvPr/>
          </p:nvSpPr>
          <p:spPr bwMode="auto">
            <a:xfrm>
              <a:off x="6000206" y="1793966"/>
              <a:ext cx="759322" cy="3013165"/>
            </a:xfrm>
            <a:prstGeom prst="bracePair">
              <a:avLst/>
            </a:prstGeom>
            <a:no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7" name="TextBox 6">
              <a:extLst>
                <a:ext uri="{FF2B5EF4-FFF2-40B4-BE49-F238E27FC236}">
                  <a16:creationId xmlns:a16="http://schemas.microsoft.com/office/drawing/2014/main" id="{9297D3CA-B89E-4DA0-811F-E60C54801F90}"/>
                </a:ext>
              </a:extLst>
            </p:cNvPr>
            <p:cNvSpPr txBox="1"/>
            <p:nvPr/>
          </p:nvSpPr>
          <p:spPr>
            <a:xfrm>
              <a:off x="6148252" y="1694915"/>
              <a:ext cx="496388" cy="3416320"/>
            </a:xfrm>
            <a:prstGeom prst="rect">
              <a:avLst/>
            </a:prstGeom>
            <a:solidFill>
              <a:schemeClr val="bg1"/>
            </a:solidFill>
          </p:spPr>
          <p:txBody>
            <a:bodyPr wrap="square" rtlCol="0">
              <a:spAutoFit/>
            </a:bodyPr>
            <a:lstStyle/>
            <a:p>
              <a:pPr algn="ctr"/>
              <a:r>
                <a:rPr lang="en-US" sz="2400" dirty="0">
                  <a:solidFill>
                    <a:schemeClr val="accent2"/>
                  </a:solidFill>
                  <a:latin typeface="+mj-lt"/>
                </a:rPr>
                <a:t>0</a:t>
              </a:r>
            </a:p>
            <a:p>
              <a:pPr algn="ctr"/>
              <a:r>
                <a:rPr lang="en-US" sz="2400" dirty="0">
                  <a:solidFill>
                    <a:schemeClr val="accent2"/>
                  </a:solidFill>
                  <a:latin typeface="+mj-lt"/>
                </a:rPr>
                <a:t>1</a:t>
              </a:r>
            </a:p>
            <a:p>
              <a:pPr algn="ctr"/>
              <a:r>
                <a:rPr lang="en-US" sz="2400" dirty="0">
                  <a:solidFill>
                    <a:schemeClr val="accent2"/>
                  </a:solidFill>
                  <a:latin typeface="+mj-lt"/>
                </a:rPr>
                <a:t>0</a:t>
              </a:r>
            </a:p>
            <a:p>
              <a:pPr algn="ctr"/>
              <a:r>
                <a:rPr lang="en-US" sz="2400" dirty="0">
                  <a:solidFill>
                    <a:schemeClr val="accent2"/>
                  </a:solidFill>
                  <a:latin typeface="+mj-lt"/>
                </a:rPr>
                <a:t>0</a:t>
              </a:r>
            </a:p>
            <a:p>
              <a:pPr algn="ctr"/>
              <a:r>
                <a:rPr lang="en-US" sz="2400" dirty="0">
                  <a:solidFill>
                    <a:schemeClr val="accent2"/>
                  </a:solidFill>
                  <a:latin typeface="+mj-lt"/>
                </a:rPr>
                <a:t>0</a:t>
              </a:r>
            </a:p>
            <a:p>
              <a:pPr algn="ctr"/>
              <a:r>
                <a:rPr lang="en-US" sz="2400" dirty="0">
                  <a:solidFill>
                    <a:schemeClr val="accent2"/>
                  </a:solidFill>
                  <a:latin typeface="+mj-lt"/>
                </a:rPr>
                <a:t>1</a:t>
              </a:r>
            </a:p>
            <a:p>
              <a:pPr algn="ctr"/>
              <a:r>
                <a:rPr lang="en-US" sz="2400" dirty="0">
                  <a:solidFill>
                    <a:schemeClr val="accent2"/>
                  </a:solidFill>
                  <a:latin typeface="+mj-lt"/>
                </a:rPr>
                <a:t>1</a:t>
              </a:r>
            </a:p>
            <a:p>
              <a:pPr algn="ctr"/>
              <a:endParaRPr lang="en-US" sz="2400" dirty="0">
                <a:solidFill>
                  <a:schemeClr val="accent2"/>
                </a:solidFill>
                <a:latin typeface="+mj-lt"/>
              </a:endParaRPr>
            </a:p>
            <a:p>
              <a:pPr algn="ctr"/>
              <a:endParaRPr lang="en-US" sz="2400" dirty="0">
                <a:solidFill>
                  <a:schemeClr val="accent2"/>
                </a:solidFill>
                <a:latin typeface="+mj-lt"/>
              </a:endParaRPr>
            </a:p>
          </p:txBody>
        </p:sp>
        <p:sp>
          <p:nvSpPr>
            <p:cNvPr id="8" name="TextBox 7">
              <a:extLst>
                <a:ext uri="{FF2B5EF4-FFF2-40B4-BE49-F238E27FC236}">
                  <a16:creationId xmlns:a16="http://schemas.microsoft.com/office/drawing/2014/main" id="{61AAD02E-899C-4A05-ABF0-4D5CD04A0498}"/>
                </a:ext>
              </a:extLst>
            </p:cNvPr>
            <p:cNvSpPr txBox="1"/>
            <p:nvPr/>
          </p:nvSpPr>
          <p:spPr>
            <a:xfrm>
              <a:off x="6205529" y="4359017"/>
              <a:ext cx="553998" cy="400111"/>
            </a:xfrm>
            <a:prstGeom prst="rect">
              <a:avLst/>
            </a:prstGeom>
            <a:noFill/>
          </p:spPr>
          <p:txBody>
            <a:bodyPr vert="eaVert" wrap="none" rtlCol="0">
              <a:spAutoFit/>
            </a:bodyPr>
            <a:lstStyle/>
            <a:p>
              <a:pPr algn="ctr"/>
              <a:r>
                <a:rPr lang="en-US" sz="2400" dirty="0">
                  <a:solidFill>
                    <a:schemeClr val="accent2"/>
                  </a:solidFill>
                  <a:latin typeface="+mj-lt"/>
                </a:rPr>
                <a:t>…</a:t>
              </a:r>
            </a:p>
          </p:txBody>
        </p:sp>
      </p:grpSp>
      <p:grpSp>
        <p:nvGrpSpPr>
          <p:cNvPr id="10" name="Group 9">
            <a:extLst>
              <a:ext uri="{FF2B5EF4-FFF2-40B4-BE49-F238E27FC236}">
                <a16:creationId xmlns:a16="http://schemas.microsoft.com/office/drawing/2014/main" id="{9202B0ED-8E05-465F-B22F-4ABAD1118A34}"/>
              </a:ext>
            </a:extLst>
          </p:cNvPr>
          <p:cNvGrpSpPr/>
          <p:nvPr/>
        </p:nvGrpSpPr>
        <p:grpSpPr>
          <a:xfrm>
            <a:off x="468313" y="2769417"/>
            <a:ext cx="2886060" cy="2413420"/>
            <a:chOff x="1030667" y="1694915"/>
            <a:chExt cx="2886060" cy="2413420"/>
          </a:xfrm>
        </p:grpSpPr>
        <p:pic>
          <p:nvPicPr>
            <p:cNvPr id="11" name="Picture 10">
              <a:extLst>
                <a:ext uri="{FF2B5EF4-FFF2-40B4-BE49-F238E27FC236}">
                  <a16:creationId xmlns:a16="http://schemas.microsoft.com/office/drawing/2014/main" id="{7CB8E702-6DFF-4A58-98DD-31C851E6B8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667" y="1694915"/>
              <a:ext cx="2886060" cy="2413420"/>
            </a:xfrm>
            <a:prstGeom prst="rect">
              <a:avLst/>
            </a:prstGeom>
          </p:spPr>
        </p:pic>
        <p:sp>
          <p:nvSpPr>
            <p:cNvPr id="12" name="Cross 11">
              <a:extLst>
                <a:ext uri="{FF2B5EF4-FFF2-40B4-BE49-F238E27FC236}">
                  <a16:creationId xmlns:a16="http://schemas.microsoft.com/office/drawing/2014/main" id="{A2D0F668-EAE8-4A0D-8940-98E804DABEB9}"/>
                </a:ext>
              </a:extLst>
            </p:cNvPr>
            <p:cNvSpPr/>
            <p:nvPr/>
          </p:nvSpPr>
          <p:spPr bwMode="auto">
            <a:xfrm rot="18818165">
              <a:off x="1811382" y="3077149"/>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 name="Cross 12">
              <a:extLst>
                <a:ext uri="{FF2B5EF4-FFF2-40B4-BE49-F238E27FC236}">
                  <a16:creationId xmlns:a16="http://schemas.microsoft.com/office/drawing/2014/main" id="{0B613996-6B13-4457-87FE-89D75D452D45}"/>
                </a:ext>
              </a:extLst>
            </p:cNvPr>
            <p:cNvSpPr/>
            <p:nvPr/>
          </p:nvSpPr>
          <p:spPr bwMode="auto">
            <a:xfrm rot="18818165">
              <a:off x="1851941" y="3393968"/>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4" name="Cross 13">
              <a:extLst>
                <a:ext uri="{FF2B5EF4-FFF2-40B4-BE49-F238E27FC236}">
                  <a16:creationId xmlns:a16="http://schemas.microsoft.com/office/drawing/2014/main" id="{EF8D873B-3394-468E-A51C-95A7BFC3A8C0}"/>
                </a:ext>
              </a:extLst>
            </p:cNvPr>
            <p:cNvSpPr/>
            <p:nvPr/>
          </p:nvSpPr>
          <p:spPr bwMode="auto">
            <a:xfrm rot="18818165">
              <a:off x="2933874" y="3035964"/>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5" name="Cross 14">
              <a:extLst>
                <a:ext uri="{FF2B5EF4-FFF2-40B4-BE49-F238E27FC236}">
                  <a16:creationId xmlns:a16="http://schemas.microsoft.com/office/drawing/2014/main" id="{94DA8ED2-2FE3-482C-B1CD-13F825759726}"/>
                </a:ext>
              </a:extLst>
            </p:cNvPr>
            <p:cNvSpPr/>
            <p:nvPr/>
          </p:nvSpPr>
          <p:spPr bwMode="auto">
            <a:xfrm rot="18818165">
              <a:off x="3131515" y="2599725"/>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6" name="Cross 15">
              <a:extLst>
                <a:ext uri="{FF2B5EF4-FFF2-40B4-BE49-F238E27FC236}">
                  <a16:creationId xmlns:a16="http://schemas.microsoft.com/office/drawing/2014/main" id="{E9BFF474-A578-4774-AC58-2EB2E53BEF86}"/>
                </a:ext>
              </a:extLst>
            </p:cNvPr>
            <p:cNvSpPr/>
            <p:nvPr/>
          </p:nvSpPr>
          <p:spPr bwMode="auto">
            <a:xfrm rot="18818165">
              <a:off x="2751906" y="2714608"/>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7" name="Cross 16">
              <a:extLst>
                <a:ext uri="{FF2B5EF4-FFF2-40B4-BE49-F238E27FC236}">
                  <a16:creationId xmlns:a16="http://schemas.microsoft.com/office/drawing/2014/main" id="{2FDCA815-3D0A-4E35-A94F-DE3E3D76EE02}"/>
                </a:ext>
              </a:extLst>
            </p:cNvPr>
            <p:cNvSpPr/>
            <p:nvPr/>
          </p:nvSpPr>
          <p:spPr bwMode="auto">
            <a:xfrm rot="18818165">
              <a:off x="2139429" y="2474343"/>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8" name="Cross 17">
              <a:extLst>
                <a:ext uri="{FF2B5EF4-FFF2-40B4-BE49-F238E27FC236}">
                  <a16:creationId xmlns:a16="http://schemas.microsoft.com/office/drawing/2014/main" id="{5BF32452-13D7-4E3A-A12B-9DC73C4598A0}"/>
                </a:ext>
              </a:extLst>
            </p:cNvPr>
            <p:cNvSpPr/>
            <p:nvPr/>
          </p:nvSpPr>
          <p:spPr bwMode="auto">
            <a:xfrm rot="18818165">
              <a:off x="2860676" y="2297564"/>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9" name="Cross 18">
              <a:extLst>
                <a:ext uri="{FF2B5EF4-FFF2-40B4-BE49-F238E27FC236}">
                  <a16:creationId xmlns:a16="http://schemas.microsoft.com/office/drawing/2014/main" id="{2893BDD9-6871-43DC-B25A-118993DCF37B}"/>
                </a:ext>
              </a:extLst>
            </p:cNvPr>
            <p:cNvSpPr/>
            <p:nvPr/>
          </p:nvSpPr>
          <p:spPr bwMode="auto">
            <a:xfrm rot="18818165">
              <a:off x="2751907" y="1963914"/>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0" name="Cross 19">
              <a:extLst>
                <a:ext uri="{FF2B5EF4-FFF2-40B4-BE49-F238E27FC236}">
                  <a16:creationId xmlns:a16="http://schemas.microsoft.com/office/drawing/2014/main" id="{BC386BCE-DFA7-47E2-8D7E-EFF6DFAF6E34}"/>
                </a:ext>
              </a:extLst>
            </p:cNvPr>
            <p:cNvSpPr/>
            <p:nvPr/>
          </p:nvSpPr>
          <p:spPr bwMode="auto">
            <a:xfrm rot="18818165">
              <a:off x="3069986" y="3550480"/>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1" name="Cross 20">
              <a:extLst>
                <a:ext uri="{FF2B5EF4-FFF2-40B4-BE49-F238E27FC236}">
                  <a16:creationId xmlns:a16="http://schemas.microsoft.com/office/drawing/2014/main" id="{0BE7EF40-0B43-4ECD-9E3F-F73DE1919091}"/>
                </a:ext>
              </a:extLst>
            </p:cNvPr>
            <p:cNvSpPr/>
            <p:nvPr/>
          </p:nvSpPr>
          <p:spPr bwMode="auto">
            <a:xfrm rot="18818165">
              <a:off x="2842777" y="2121571"/>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2" name="Cross 21">
              <a:extLst>
                <a:ext uri="{FF2B5EF4-FFF2-40B4-BE49-F238E27FC236}">
                  <a16:creationId xmlns:a16="http://schemas.microsoft.com/office/drawing/2014/main" id="{176DD683-E40D-4BDC-90AE-9BD3232A2B03}"/>
                </a:ext>
              </a:extLst>
            </p:cNvPr>
            <p:cNvSpPr/>
            <p:nvPr/>
          </p:nvSpPr>
          <p:spPr bwMode="auto">
            <a:xfrm rot="18818165">
              <a:off x="3113617" y="2218398"/>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3" name="Cross 22">
              <a:extLst>
                <a:ext uri="{FF2B5EF4-FFF2-40B4-BE49-F238E27FC236}">
                  <a16:creationId xmlns:a16="http://schemas.microsoft.com/office/drawing/2014/main" id="{8F8B2A78-4181-4B97-B7BF-B4AD7E040AC9}"/>
                </a:ext>
              </a:extLst>
            </p:cNvPr>
            <p:cNvSpPr/>
            <p:nvPr/>
          </p:nvSpPr>
          <p:spPr bwMode="auto">
            <a:xfrm rot="18818165">
              <a:off x="2933873" y="1912262"/>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4" name="Cross 23">
              <a:extLst>
                <a:ext uri="{FF2B5EF4-FFF2-40B4-BE49-F238E27FC236}">
                  <a16:creationId xmlns:a16="http://schemas.microsoft.com/office/drawing/2014/main" id="{5F3BF373-0E73-406C-BB4A-8CB123465B8E}"/>
                </a:ext>
              </a:extLst>
            </p:cNvPr>
            <p:cNvSpPr/>
            <p:nvPr/>
          </p:nvSpPr>
          <p:spPr bwMode="auto">
            <a:xfrm rot="18818165">
              <a:off x="2777836" y="2538179"/>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5" name="Cross 24">
              <a:extLst>
                <a:ext uri="{FF2B5EF4-FFF2-40B4-BE49-F238E27FC236}">
                  <a16:creationId xmlns:a16="http://schemas.microsoft.com/office/drawing/2014/main" id="{EC42DA41-14C6-4160-AB59-DDA85D86C35A}"/>
                </a:ext>
              </a:extLst>
            </p:cNvPr>
            <p:cNvSpPr/>
            <p:nvPr/>
          </p:nvSpPr>
          <p:spPr bwMode="auto">
            <a:xfrm rot="18818165">
              <a:off x="2384850" y="3401818"/>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6" name="Cross 25">
              <a:extLst>
                <a:ext uri="{FF2B5EF4-FFF2-40B4-BE49-F238E27FC236}">
                  <a16:creationId xmlns:a16="http://schemas.microsoft.com/office/drawing/2014/main" id="{53FB4289-F266-49D0-9C82-47CD3CEC5DE0}"/>
                </a:ext>
              </a:extLst>
            </p:cNvPr>
            <p:cNvSpPr/>
            <p:nvPr/>
          </p:nvSpPr>
          <p:spPr bwMode="auto">
            <a:xfrm rot="18818165">
              <a:off x="2505872" y="2815751"/>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sp>
        <p:nvSpPr>
          <p:cNvPr id="27" name="TextBox 26">
            <a:extLst>
              <a:ext uri="{FF2B5EF4-FFF2-40B4-BE49-F238E27FC236}">
                <a16:creationId xmlns:a16="http://schemas.microsoft.com/office/drawing/2014/main" id="{479E080E-B3D5-46A0-AD7A-B900185A1BD1}"/>
              </a:ext>
            </a:extLst>
          </p:cNvPr>
          <p:cNvSpPr txBox="1"/>
          <p:nvPr/>
        </p:nvSpPr>
        <p:spPr>
          <a:xfrm>
            <a:off x="487896" y="5547527"/>
            <a:ext cx="2965291" cy="830997"/>
          </a:xfrm>
          <a:prstGeom prst="rect">
            <a:avLst/>
          </a:prstGeom>
          <a:solidFill>
            <a:schemeClr val="bg1"/>
          </a:solidFill>
        </p:spPr>
        <p:txBody>
          <a:bodyPr wrap="square" rtlCol="0">
            <a:spAutoFit/>
          </a:bodyPr>
          <a:lstStyle/>
          <a:p>
            <a:pPr algn="ctr"/>
            <a:r>
              <a:rPr lang="en-US" sz="2400" dirty="0">
                <a:solidFill>
                  <a:schemeClr val="accent2"/>
                </a:solidFill>
                <a:latin typeface="+mj-lt"/>
              </a:rPr>
              <a:t>Network </a:t>
            </a:r>
            <a:br>
              <a:rPr lang="en-US" sz="2400" dirty="0">
                <a:solidFill>
                  <a:schemeClr val="accent2"/>
                </a:solidFill>
                <a:latin typeface="+mj-lt"/>
              </a:rPr>
            </a:br>
            <a:r>
              <a:rPr lang="en-US" sz="2400" dirty="0">
                <a:solidFill>
                  <a:schemeClr val="accent2"/>
                </a:solidFill>
                <a:latin typeface="+mj-lt"/>
              </a:rPr>
              <a:t>Component Damage</a:t>
            </a:r>
          </a:p>
        </p:txBody>
      </p:sp>
      <p:sp>
        <p:nvSpPr>
          <p:cNvPr id="28" name="TextBox 27">
            <a:extLst>
              <a:ext uri="{FF2B5EF4-FFF2-40B4-BE49-F238E27FC236}">
                <a16:creationId xmlns:a16="http://schemas.microsoft.com/office/drawing/2014/main" id="{695582CD-B52C-48B4-8A98-660C4EB7494A}"/>
              </a:ext>
            </a:extLst>
          </p:cNvPr>
          <p:cNvSpPr txBox="1"/>
          <p:nvPr/>
        </p:nvSpPr>
        <p:spPr>
          <a:xfrm>
            <a:off x="3911118" y="5911290"/>
            <a:ext cx="1805302" cy="461665"/>
          </a:xfrm>
          <a:prstGeom prst="rect">
            <a:avLst/>
          </a:prstGeom>
          <a:solidFill>
            <a:schemeClr val="bg1"/>
          </a:solidFill>
        </p:spPr>
        <p:txBody>
          <a:bodyPr wrap="none" rtlCol="0">
            <a:spAutoFit/>
          </a:bodyPr>
          <a:lstStyle/>
          <a:p>
            <a:pPr algn="ctr"/>
            <a:r>
              <a:rPr lang="en-US" sz="2400" dirty="0">
                <a:solidFill>
                  <a:schemeClr val="accent2"/>
                </a:solidFill>
                <a:latin typeface="+mj-lt"/>
              </a:rPr>
              <a:t>Pipe Damage</a:t>
            </a:r>
          </a:p>
        </p:txBody>
      </p:sp>
      <p:cxnSp>
        <p:nvCxnSpPr>
          <p:cNvPr id="29" name="Elbow Connector 8">
            <a:extLst>
              <a:ext uri="{FF2B5EF4-FFF2-40B4-BE49-F238E27FC236}">
                <a16:creationId xmlns:a16="http://schemas.microsoft.com/office/drawing/2014/main" id="{76172F13-C67C-4C6F-9E0F-438FE6BF5DF1}"/>
              </a:ext>
            </a:extLst>
          </p:cNvPr>
          <p:cNvCxnSpPr>
            <a:cxnSpLocks/>
          </p:cNvCxnSpPr>
          <p:nvPr/>
        </p:nvCxnSpPr>
        <p:spPr bwMode="auto">
          <a:xfrm>
            <a:off x="5432212" y="4049202"/>
            <a:ext cx="916775" cy="1"/>
          </a:xfrm>
          <a:prstGeom prst="bentConnector3">
            <a:avLst>
              <a:gd name="adj1" fmla="val 50000"/>
            </a:avLst>
          </a:prstGeom>
          <a:noFill/>
          <a:ln w="76200" cap="flat" cmpd="sng" algn="ctr">
            <a:solidFill>
              <a:schemeClr val="accent1"/>
            </a:solidFill>
            <a:prstDash val="solid"/>
            <a:round/>
            <a:headEnd type="none" w="med" len="med"/>
            <a:tailEnd type="arrow"/>
          </a:ln>
          <a:effectLst/>
        </p:spPr>
      </p:cxnSp>
      <p:sp>
        <p:nvSpPr>
          <p:cNvPr id="30" name="TextBox 29">
            <a:extLst>
              <a:ext uri="{FF2B5EF4-FFF2-40B4-BE49-F238E27FC236}">
                <a16:creationId xmlns:a16="http://schemas.microsoft.com/office/drawing/2014/main" id="{C2DFCBC7-0C8B-4791-A2E2-05EFBA035E43}"/>
              </a:ext>
            </a:extLst>
          </p:cNvPr>
          <p:cNvSpPr txBox="1"/>
          <p:nvPr/>
        </p:nvSpPr>
        <p:spPr>
          <a:xfrm>
            <a:off x="6348987" y="5911289"/>
            <a:ext cx="2099037" cy="461665"/>
          </a:xfrm>
          <a:prstGeom prst="rect">
            <a:avLst/>
          </a:prstGeom>
          <a:solidFill>
            <a:schemeClr val="bg1"/>
          </a:solidFill>
        </p:spPr>
        <p:txBody>
          <a:bodyPr wrap="none" rtlCol="0">
            <a:spAutoFit/>
          </a:bodyPr>
          <a:lstStyle/>
          <a:p>
            <a:pPr algn="ctr"/>
            <a:r>
              <a:rPr lang="en-US" sz="2400" dirty="0">
                <a:solidFill>
                  <a:schemeClr val="accent2"/>
                </a:solidFill>
                <a:latin typeface="+mj-lt"/>
              </a:rPr>
              <a:t>Random Forest</a:t>
            </a:r>
          </a:p>
        </p:txBody>
      </p:sp>
      <p:grpSp>
        <p:nvGrpSpPr>
          <p:cNvPr id="31" name="Group 30">
            <a:extLst>
              <a:ext uri="{FF2B5EF4-FFF2-40B4-BE49-F238E27FC236}">
                <a16:creationId xmlns:a16="http://schemas.microsoft.com/office/drawing/2014/main" id="{E010D1E3-0AE6-4B0E-A1FA-9E2840D4128D}"/>
              </a:ext>
            </a:extLst>
          </p:cNvPr>
          <p:cNvGrpSpPr/>
          <p:nvPr/>
        </p:nvGrpSpPr>
        <p:grpSpPr>
          <a:xfrm>
            <a:off x="6532736" y="2673118"/>
            <a:ext cx="1639498" cy="2834538"/>
            <a:chOff x="5072927" y="1733007"/>
            <a:chExt cx="1639498" cy="2834538"/>
          </a:xfrm>
        </p:grpSpPr>
        <p:sp>
          <p:nvSpPr>
            <p:cNvPr id="32" name="Oval 31">
              <a:extLst>
                <a:ext uri="{FF2B5EF4-FFF2-40B4-BE49-F238E27FC236}">
                  <a16:creationId xmlns:a16="http://schemas.microsoft.com/office/drawing/2014/main" id="{06937AC2-FE49-45F4-B03C-DB544AB32EC1}"/>
                </a:ext>
              </a:extLst>
            </p:cNvPr>
            <p:cNvSpPr/>
            <p:nvPr/>
          </p:nvSpPr>
          <p:spPr bwMode="auto">
            <a:xfrm>
              <a:off x="5924006" y="1733007"/>
              <a:ext cx="357051" cy="330925"/>
            </a:xfrm>
            <a:prstGeom prst="ellipse">
              <a:avLst/>
            </a:prstGeom>
            <a:solidFill>
              <a:schemeClr val="accent2"/>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33" name="Straight Connector 32">
              <a:extLst>
                <a:ext uri="{FF2B5EF4-FFF2-40B4-BE49-F238E27FC236}">
                  <a16:creationId xmlns:a16="http://schemas.microsoft.com/office/drawing/2014/main" id="{364E3E19-B12B-422E-8436-F23D92736E65}"/>
                </a:ext>
              </a:extLst>
            </p:cNvPr>
            <p:cNvCxnSpPr>
              <a:cxnSpLocks/>
              <a:stCxn id="32" idx="3"/>
              <a:endCxn id="35" idx="0"/>
            </p:cNvCxnSpPr>
            <p:nvPr/>
          </p:nvCxnSpPr>
          <p:spPr bwMode="auto">
            <a:xfrm flipH="1">
              <a:off x="5662998" y="2015469"/>
              <a:ext cx="313297" cy="665613"/>
            </a:xfrm>
            <a:prstGeom prst="line">
              <a:avLst/>
            </a:prstGeom>
            <a:noFill/>
            <a:ln w="190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46011D85-D46E-48DD-B958-72EA42BC3015}"/>
                </a:ext>
              </a:extLst>
            </p:cNvPr>
            <p:cNvCxnSpPr>
              <a:cxnSpLocks/>
              <a:stCxn id="32" idx="5"/>
              <a:endCxn id="36" idx="0"/>
            </p:cNvCxnSpPr>
            <p:nvPr/>
          </p:nvCxnSpPr>
          <p:spPr bwMode="auto">
            <a:xfrm>
              <a:off x="6228768" y="2015469"/>
              <a:ext cx="209664" cy="656905"/>
            </a:xfrm>
            <a:prstGeom prst="line">
              <a:avLst/>
            </a:prstGeom>
            <a:noFill/>
            <a:ln w="19050" cap="flat" cmpd="sng" algn="ctr">
              <a:solidFill>
                <a:schemeClr val="tx1"/>
              </a:solidFill>
              <a:prstDash val="solid"/>
              <a:round/>
              <a:headEnd type="none" w="med" len="med"/>
              <a:tailEnd type="none" w="med" len="med"/>
            </a:ln>
            <a:effectLst/>
          </p:spPr>
        </p:cxnSp>
        <p:sp>
          <p:nvSpPr>
            <p:cNvPr id="35" name="Oval 34">
              <a:extLst>
                <a:ext uri="{FF2B5EF4-FFF2-40B4-BE49-F238E27FC236}">
                  <a16:creationId xmlns:a16="http://schemas.microsoft.com/office/drawing/2014/main" id="{E55C02D3-5115-467C-A34E-0A989C202181}"/>
                </a:ext>
              </a:extLst>
            </p:cNvPr>
            <p:cNvSpPr/>
            <p:nvPr/>
          </p:nvSpPr>
          <p:spPr bwMode="auto">
            <a:xfrm>
              <a:off x="5484472" y="2681082"/>
              <a:ext cx="357051" cy="330925"/>
            </a:xfrm>
            <a:prstGeom prst="ellipse">
              <a:avLst/>
            </a:prstGeom>
            <a:solidFill>
              <a:schemeClr val="accent2"/>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6" name="Oval 35">
              <a:extLst>
                <a:ext uri="{FF2B5EF4-FFF2-40B4-BE49-F238E27FC236}">
                  <a16:creationId xmlns:a16="http://schemas.microsoft.com/office/drawing/2014/main" id="{6886455A-D548-4FD0-AFA3-6D2EC99B2D9A}"/>
                </a:ext>
              </a:extLst>
            </p:cNvPr>
            <p:cNvSpPr/>
            <p:nvPr/>
          </p:nvSpPr>
          <p:spPr bwMode="auto">
            <a:xfrm>
              <a:off x="6259906" y="2672374"/>
              <a:ext cx="357051" cy="330925"/>
            </a:xfrm>
            <a:prstGeom prst="ellipse">
              <a:avLst/>
            </a:prstGeom>
            <a:solidFill>
              <a:schemeClr val="accent2"/>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37" name="Straight Connector 36">
              <a:extLst>
                <a:ext uri="{FF2B5EF4-FFF2-40B4-BE49-F238E27FC236}">
                  <a16:creationId xmlns:a16="http://schemas.microsoft.com/office/drawing/2014/main" id="{69FDB9A9-8A38-4C70-840F-4D16AECAC0C8}"/>
                </a:ext>
              </a:extLst>
            </p:cNvPr>
            <p:cNvCxnSpPr>
              <a:cxnSpLocks/>
              <a:stCxn id="35" idx="3"/>
              <a:endCxn id="39" idx="0"/>
            </p:cNvCxnSpPr>
            <p:nvPr/>
          </p:nvCxnSpPr>
          <p:spPr bwMode="auto">
            <a:xfrm flipH="1">
              <a:off x="5377564" y="2963544"/>
              <a:ext cx="159197" cy="696080"/>
            </a:xfrm>
            <a:prstGeom prst="line">
              <a:avLst/>
            </a:prstGeom>
            <a:noFill/>
            <a:ln w="19050"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9462A783-5849-4956-97D5-F7F3ACCF20C5}"/>
                </a:ext>
              </a:extLst>
            </p:cNvPr>
            <p:cNvCxnSpPr>
              <a:cxnSpLocks/>
              <a:stCxn id="35" idx="5"/>
            </p:cNvCxnSpPr>
            <p:nvPr/>
          </p:nvCxnSpPr>
          <p:spPr bwMode="auto">
            <a:xfrm>
              <a:off x="5789234" y="2963544"/>
              <a:ext cx="128661" cy="686598"/>
            </a:xfrm>
            <a:prstGeom prst="line">
              <a:avLst/>
            </a:prstGeom>
            <a:noFill/>
            <a:ln w="19050" cap="flat" cmpd="sng" algn="ctr">
              <a:solidFill>
                <a:schemeClr val="tx1"/>
              </a:solidFill>
              <a:prstDash val="solid"/>
              <a:round/>
              <a:headEnd type="none" w="med" len="med"/>
              <a:tailEnd type="none" w="med" len="med"/>
            </a:ln>
            <a:effectLst/>
          </p:spPr>
        </p:cxnSp>
        <p:sp>
          <p:nvSpPr>
            <p:cNvPr id="39" name="Oval 38">
              <a:extLst>
                <a:ext uri="{FF2B5EF4-FFF2-40B4-BE49-F238E27FC236}">
                  <a16:creationId xmlns:a16="http://schemas.microsoft.com/office/drawing/2014/main" id="{00CE2411-9659-471D-BA1E-E0A2DA07B365}"/>
                </a:ext>
              </a:extLst>
            </p:cNvPr>
            <p:cNvSpPr/>
            <p:nvPr/>
          </p:nvSpPr>
          <p:spPr bwMode="auto">
            <a:xfrm>
              <a:off x="5199038" y="3659624"/>
              <a:ext cx="357051" cy="330925"/>
            </a:xfrm>
            <a:prstGeom prst="ellipse">
              <a:avLst/>
            </a:prstGeom>
            <a:solidFill>
              <a:schemeClr val="accent2"/>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40" name="Straight Connector 39">
              <a:extLst>
                <a:ext uri="{FF2B5EF4-FFF2-40B4-BE49-F238E27FC236}">
                  <a16:creationId xmlns:a16="http://schemas.microsoft.com/office/drawing/2014/main" id="{A33B4DBD-3441-4056-9B37-78A5B0076E51}"/>
                </a:ext>
              </a:extLst>
            </p:cNvPr>
            <p:cNvCxnSpPr>
              <a:cxnSpLocks/>
              <a:stCxn id="36" idx="3"/>
            </p:cNvCxnSpPr>
            <p:nvPr/>
          </p:nvCxnSpPr>
          <p:spPr bwMode="auto">
            <a:xfrm flipH="1">
              <a:off x="6216163" y="2954836"/>
              <a:ext cx="96032" cy="695306"/>
            </a:xfrm>
            <a:prstGeom prst="line">
              <a:avLst/>
            </a:prstGeom>
            <a:noFill/>
            <a:ln w="19050" cap="flat" cmpd="sng" algn="ctr">
              <a:solidFill>
                <a:schemeClr val="tx1"/>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25837B8B-D5AD-4AEB-9AFD-71ED9F0B06AE}"/>
                </a:ext>
              </a:extLst>
            </p:cNvPr>
            <p:cNvCxnSpPr>
              <a:cxnSpLocks/>
              <a:stCxn id="36" idx="5"/>
            </p:cNvCxnSpPr>
            <p:nvPr/>
          </p:nvCxnSpPr>
          <p:spPr bwMode="auto">
            <a:xfrm>
              <a:off x="6564668" y="2954836"/>
              <a:ext cx="147757" cy="695306"/>
            </a:xfrm>
            <a:prstGeom prst="line">
              <a:avLst/>
            </a:prstGeom>
            <a:noFill/>
            <a:ln w="19050" cap="flat" cmpd="sng" algn="ctr">
              <a:solidFill>
                <a:schemeClr val="tx1"/>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26C16AE0-8410-449F-B397-873573FFA176}"/>
                </a:ext>
              </a:extLst>
            </p:cNvPr>
            <p:cNvCxnSpPr>
              <a:stCxn id="39" idx="3"/>
            </p:cNvCxnSpPr>
            <p:nvPr/>
          </p:nvCxnSpPr>
          <p:spPr bwMode="auto">
            <a:xfrm flipH="1">
              <a:off x="5072927" y="3942086"/>
              <a:ext cx="178400" cy="612497"/>
            </a:xfrm>
            <a:prstGeom prst="line">
              <a:avLst/>
            </a:prstGeom>
            <a:noFill/>
            <a:ln w="1905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A9157895-DEC4-41A1-B7C4-8C2AF6866991}"/>
                </a:ext>
              </a:extLst>
            </p:cNvPr>
            <p:cNvCxnSpPr>
              <a:cxnSpLocks/>
              <a:stCxn id="39" idx="5"/>
            </p:cNvCxnSpPr>
            <p:nvPr/>
          </p:nvCxnSpPr>
          <p:spPr bwMode="auto">
            <a:xfrm>
              <a:off x="5503800" y="3942086"/>
              <a:ext cx="178400" cy="625459"/>
            </a:xfrm>
            <a:prstGeom prst="line">
              <a:avLst/>
            </a:prstGeom>
            <a:noFill/>
            <a:ln w="19050" cap="flat" cmpd="sng" algn="ctr">
              <a:solidFill>
                <a:schemeClr val="tx1"/>
              </a:solidFill>
              <a:prstDash val="solid"/>
              <a:round/>
              <a:headEnd type="none" w="med" len="med"/>
              <a:tailEnd type="none" w="med" len="med"/>
            </a:ln>
            <a:effectLst/>
          </p:spPr>
        </p:cxnSp>
      </p:grpSp>
      <p:sp>
        <p:nvSpPr>
          <p:cNvPr id="44" name="TextBox 43">
            <a:extLst>
              <a:ext uri="{FF2B5EF4-FFF2-40B4-BE49-F238E27FC236}">
                <a16:creationId xmlns:a16="http://schemas.microsoft.com/office/drawing/2014/main" id="{A2FE09C0-FDB7-42A8-8832-C6E6D887BC00}"/>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spTree>
    <p:extLst>
      <p:ext uri="{BB962C8B-B14F-4D97-AF65-F5344CB8AC3E}">
        <p14:creationId xmlns:p14="http://schemas.microsoft.com/office/powerpoint/2010/main" val="20315520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B1021-CD3D-4C55-9664-CCA9E81DB067}"/>
              </a:ext>
            </a:extLst>
          </p:cNvPr>
          <p:cNvSpPr>
            <a:spLocks noGrp="1"/>
          </p:cNvSpPr>
          <p:nvPr>
            <p:ph type="title"/>
          </p:nvPr>
        </p:nvSpPr>
        <p:spPr/>
        <p:txBody>
          <a:bodyPr/>
          <a:lstStyle/>
          <a:p>
            <a:r>
              <a:rPr lang="en-US" dirty="0"/>
              <a:t>Metric Strategy</a:t>
            </a:r>
          </a:p>
        </p:txBody>
      </p:sp>
      <p:sp>
        <p:nvSpPr>
          <p:cNvPr id="3" name="Content Placeholder 2">
            <a:extLst>
              <a:ext uri="{FF2B5EF4-FFF2-40B4-BE49-F238E27FC236}">
                <a16:creationId xmlns:a16="http://schemas.microsoft.com/office/drawing/2014/main" id="{DB3557FC-BBFF-4901-9850-D8F5FB5C6FA2}"/>
              </a:ext>
            </a:extLst>
          </p:cNvPr>
          <p:cNvSpPr>
            <a:spLocks noGrp="1"/>
          </p:cNvSpPr>
          <p:nvPr>
            <p:ph idx="1"/>
          </p:nvPr>
        </p:nvSpPr>
        <p:spPr/>
        <p:txBody>
          <a:bodyPr/>
          <a:lstStyle/>
          <a:p>
            <a:r>
              <a:rPr lang="en-US" dirty="0"/>
              <a:t>Translate component states into explanatory metrics</a:t>
            </a:r>
          </a:p>
          <a:p>
            <a:endParaRPr lang="en-US" dirty="0"/>
          </a:p>
          <a:p>
            <a:r>
              <a:rPr lang="en-US" dirty="0"/>
              <a:t>Use metrics as predictor variables </a:t>
            </a:r>
          </a:p>
        </p:txBody>
      </p:sp>
      <p:grpSp>
        <p:nvGrpSpPr>
          <p:cNvPr id="5" name="Group 4">
            <a:extLst>
              <a:ext uri="{FF2B5EF4-FFF2-40B4-BE49-F238E27FC236}">
                <a16:creationId xmlns:a16="http://schemas.microsoft.com/office/drawing/2014/main" id="{14D412E6-3563-4045-BEC0-8FCF53AAE3A6}"/>
              </a:ext>
            </a:extLst>
          </p:cNvPr>
          <p:cNvGrpSpPr/>
          <p:nvPr/>
        </p:nvGrpSpPr>
        <p:grpSpPr>
          <a:xfrm>
            <a:off x="3929002" y="2438306"/>
            <a:ext cx="759322" cy="3416320"/>
            <a:chOff x="6000206" y="1694915"/>
            <a:chExt cx="759322" cy="3416320"/>
          </a:xfrm>
        </p:grpSpPr>
        <p:sp>
          <p:nvSpPr>
            <p:cNvPr id="6" name="Double Brace 5">
              <a:extLst>
                <a:ext uri="{FF2B5EF4-FFF2-40B4-BE49-F238E27FC236}">
                  <a16:creationId xmlns:a16="http://schemas.microsoft.com/office/drawing/2014/main" id="{D2A78185-7DDF-4ECA-8897-2E53FE355B88}"/>
                </a:ext>
              </a:extLst>
            </p:cNvPr>
            <p:cNvSpPr/>
            <p:nvPr/>
          </p:nvSpPr>
          <p:spPr bwMode="auto">
            <a:xfrm>
              <a:off x="6000206" y="1793966"/>
              <a:ext cx="759322" cy="3013165"/>
            </a:xfrm>
            <a:prstGeom prst="bracePair">
              <a:avLst/>
            </a:prstGeom>
            <a:no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7" name="TextBox 6">
              <a:extLst>
                <a:ext uri="{FF2B5EF4-FFF2-40B4-BE49-F238E27FC236}">
                  <a16:creationId xmlns:a16="http://schemas.microsoft.com/office/drawing/2014/main" id="{7BB32C86-992B-4A01-BF57-870EB5F93834}"/>
                </a:ext>
              </a:extLst>
            </p:cNvPr>
            <p:cNvSpPr txBox="1"/>
            <p:nvPr/>
          </p:nvSpPr>
          <p:spPr>
            <a:xfrm>
              <a:off x="6148252" y="1694915"/>
              <a:ext cx="496388" cy="3416320"/>
            </a:xfrm>
            <a:prstGeom prst="rect">
              <a:avLst/>
            </a:prstGeom>
            <a:solidFill>
              <a:schemeClr val="bg1"/>
            </a:solidFill>
          </p:spPr>
          <p:txBody>
            <a:bodyPr wrap="square" rtlCol="0">
              <a:spAutoFit/>
            </a:bodyPr>
            <a:lstStyle/>
            <a:p>
              <a:pPr algn="ctr"/>
              <a:r>
                <a:rPr lang="en-US" sz="2400" dirty="0">
                  <a:solidFill>
                    <a:schemeClr val="accent2"/>
                  </a:solidFill>
                  <a:latin typeface="+mj-lt"/>
                </a:rPr>
                <a:t>0</a:t>
              </a:r>
            </a:p>
            <a:p>
              <a:pPr algn="ctr"/>
              <a:r>
                <a:rPr lang="en-US" sz="2400" dirty="0">
                  <a:solidFill>
                    <a:schemeClr val="accent2"/>
                  </a:solidFill>
                  <a:latin typeface="+mj-lt"/>
                </a:rPr>
                <a:t>1</a:t>
              </a:r>
            </a:p>
            <a:p>
              <a:pPr algn="ctr"/>
              <a:r>
                <a:rPr lang="en-US" sz="2400" dirty="0">
                  <a:solidFill>
                    <a:schemeClr val="accent2"/>
                  </a:solidFill>
                  <a:latin typeface="+mj-lt"/>
                </a:rPr>
                <a:t>0</a:t>
              </a:r>
            </a:p>
            <a:p>
              <a:pPr algn="ctr"/>
              <a:r>
                <a:rPr lang="en-US" sz="2400" dirty="0">
                  <a:solidFill>
                    <a:schemeClr val="accent2"/>
                  </a:solidFill>
                  <a:latin typeface="+mj-lt"/>
                </a:rPr>
                <a:t>0</a:t>
              </a:r>
            </a:p>
            <a:p>
              <a:pPr algn="ctr"/>
              <a:r>
                <a:rPr lang="en-US" sz="2400" dirty="0">
                  <a:solidFill>
                    <a:schemeClr val="accent2"/>
                  </a:solidFill>
                  <a:latin typeface="+mj-lt"/>
                </a:rPr>
                <a:t>0</a:t>
              </a:r>
            </a:p>
            <a:p>
              <a:pPr algn="ctr"/>
              <a:r>
                <a:rPr lang="en-US" sz="2400" dirty="0">
                  <a:solidFill>
                    <a:schemeClr val="accent2"/>
                  </a:solidFill>
                  <a:latin typeface="+mj-lt"/>
                </a:rPr>
                <a:t>1</a:t>
              </a:r>
            </a:p>
            <a:p>
              <a:pPr algn="ctr"/>
              <a:r>
                <a:rPr lang="en-US" sz="2400" dirty="0">
                  <a:solidFill>
                    <a:schemeClr val="accent2"/>
                  </a:solidFill>
                  <a:latin typeface="+mj-lt"/>
                </a:rPr>
                <a:t>1</a:t>
              </a:r>
            </a:p>
            <a:p>
              <a:pPr algn="ctr"/>
              <a:endParaRPr lang="en-US" sz="2400" dirty="0">
                <a:solidFill>
                  <a:schemeClr val="accent2"/>
                </a:solidFill>
                <a:latin typeface="+mj-lt"/>
              </a:endParaRPr>
            </a:p>
            <a:p>
              <a:pPr algn="ctr"/>
              <a:endParaRPr lang="en-US" sz="2400" dirty="0">
                <a:solidFill>
                  <a:schemeClr val="accent2"/>
                </a:solidFill>
                <a:latin typeface="+mj-lt"/>
              </a:endParaRPr>
            </a:p>
          </p:txBody>
        </p:sp>
        <p:sp>
          <p:nvSpPr>
            <p:cNvPr id="8" name="TextBox 7">
              <a:extLst>
                <a:ext uri="{FF2B5EF4-FFF2-40B4-BE49-F238E27FC236}">
                  <a16:creationId xmlns:a16="http://schemas.microsoft.com/office/drawing/2014/main" id="{61D26EE5-6425-4E5E-836F-F54E615D971A}"/>
                </a:ext>
              </a:extLst>
            </p:cNvPr>
            <p:cNvSpPr txBox="1"/>
            <p:nvPr/>
          </p:nvSpPr>
          <p:spPr>
            <a:xfrm>
              <a:off x="6205529" y="4359017"/>
              <a:ext cx="553998" cy="400111"/>
            </a:xfrm>
            <a:prstGeom prst="rect">
              <a:avLst/>
            </a:prstGeom>
            <a:noFill/>
          </p:spPr>
          <p:txBody>
            <a:bodyPr vert="eaVert" wrap="none" rtlCol="0">
              <a:spAutoFit/>
            </a:bodyPr>
            <a:lstStyle/>
            <a:p>
              <a:pPr algn="ctr"/>
              <a:r>
                <a:rPr lang="en-US" sz="2400" dirty="0">
                  <a:solidFill>
                    <a:schemeClr val="accent2"/>
                  </a:solidFill>
                  <a:latin typeface="+mj-lt"/>
                </a:rPr>
                <a:t>…</a:t>
              </a:r>
            </a:p>
          </p:txBody>
        </p:sp>
      </p:grpSp>
      <p:grpSp>
        <p:nvGrpSpPr>
          <p:cNvPr id="9" name="Group 8">
            <a:extLst>
              <a:ext uri="{FF2B5EF4-FFF2-40B4-BE49-F238E27FC236}">
                <a16:creationId xmlns:a16="http://schemas.microsoft.com/office/drawing/2014/main" id="{D9525F69-AD73-4496-8C98-B4FC4CF4713A}"/>
              </a:ext>
            </a:extLst>
          </p:cNvPr>
          <p:cNvGrpSpPr/>
          <p:nvPr/>
        </p:nvGrpSpPr>
        <p:grpSpPr>
          <a:xfrm>
            <a:off x="468313" y="2769417"/>
            <a:ext cx="2886060" cy="2413420"/>
            <a:chOff x="1030667" y="1694915"/>
            <a:chExt cx="2886060" cy="2413420"/>
          </a:xfrm>
        </p:grpSpPr>
        <p:pic>
          <p:nvPicPr>
            <p:cNvPr id="10" name="Picture 9">
              <a:extLst>
                <a:ext uri="{FF2B5EF4-FFF2-40B4-BE49-F238E27FC236}">
                  <a16:creationId xmlns:a16="http://schemas.microsoft.com/office/drawing/2014/main" id="{C48C676B-6EC0-478E-9F23-788533834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667" y="1694915"/>
              <a:ext cx="2886060" cy="2413420"/>
            </a:xfrm>
            <a:prstGeom prst="rect">
              <a:avLst/>
            </a:prstGeom>
          </p:spPr>
        </p:pic>
        <p:sp>
          <p:nvSpPr>
            <p:cNvPr id="11" name="Cross 10">
              <a:extLst>
                <a:ext uri="{FF2B5EF4-FFF2-40B4-BE49-F238E27FC236}">
                  <a16:creationId xmlns:a16="http://schemas.microsoft.com/office/drawing/2014/main" id="{29E3CD0E-E78E-4372-BB73-1277A6F731F9}"/>
                </a:ext>
              </a:extLst>
            </p:cNvPr>
            <p:cNvSpPr/>
            <p:nvPr/>
          </p:nvSpPr>
          <p:spPr bwMode="auto">
            <a:xfrm rot="18818165">
              <a:off x="1811382" y="3077149"/>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2" name="Cross 11">
              <a:extLst>
                <a:ext uri="{FF2B5EF4-FFF2-40B4-BE49-F238E27FC236}">
                  <a16:creationId xmlns:a16="http://schemas.microsoft.com/office/drawing/2014/main" id="{5CC0671B-70AA-42CC-B88E-E118D79DFAE2}"/>
                </a:ext>
              </a:extLst>
            </p:cNvPr>
            <p:cNvSpPr/>
            <p:nvPr/>
          </p:nvSpPr>
          <p:spPr bwMode="auto">
            <a:xfrm rot="18818165">
              <a:off x="1851941" y="3393968"/>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3" name="Cross 12">
              <a:extLst>
                <a:ext uri="{FF2B5EF4-FFF2-40B4-BE49-F238E27FC236}">
                  <a16:creationId xmlns:a16="http://schemas.microsoft.com/office/drawing/2014/main" id="{8E046500-542D-446E-ADF7-FC314C2649B7}"/>
                </a:ext>
              </a:extLst>
            </p:cNvPr>
            <p:cNvSpPr/>
            <p:nvPr/>
          </p:nvSpPr>
          <p:spPr bwMode="auto">
            <a:xfrm rot="18818165">
              <a:off x="2933874" y="3035964"/>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4" name="Cross 13">
              <a:extLst>
                <a:ext uri="{FF2B5EF4-FFF2-40B4-BE49-F238E27FC236}">
                  <a16:creationId xmlns:a16="http://schemas.microsoft.com/office/drawing/2014/main" id="{E3703267-34B3-4EC3-A2DD-F822D05F12E0}"/>
                </a:ext>
              </a:extLst>
            </p:cNvPr>
            <p:cNvSpPr/>
            <p:nvPr/>
          </p:nvSpPr>
          <p:spPr bwMode="auto">
            <a:xfrm rot="18818165">
              <a:off x="3131515" y="2599725"/>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5" name="Cross 14">
              <a:extLst>
                <a:ext uri="{FF2B5EF4-FFF2-40B4-BE49-F238E27FC236}">
                  <a16:creationId xmlns:a16="http://schemas.microsoft.com/office/drawing/2014/main" id="{9AFAB8EF-4B7F-4238-9027-ACE5CD306DC9}"/>
                </a:ext>
              </a:extLst>
            </p:cNvPr>
            <p:cNvSpPr/>
            <p:nvPr/>
          </p:nvSpPr>
          <p:spPr bwMode="auto">
            <a:xfrm rot="18818165">
              <a:off x="2751906" y="2714608"/>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6" name="Cross 15">
              <a:extLst>
                <a:ext uri="{FF2B5EF4-FFF2-40B4-BE49-F238E27FC236}">
                  <a16:creationId xmlns:a16="http://schemas.microsoft.com/office/drawing/2014/main" id="{CCD98842-1D87-4B56-AD64-585FD31446F5}"/>
                </a:ext>
              </a:extLst>
            </p:cNvPr>
            <p:cNvSpPr/>
            <p:nvPr/>
          </p:nvSpPr>
          <p:spPr bwMode="auto">
            <a:xfrm rot="18818165">
              <a:off x="2139429" y="2474343"/>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7" name="Cross 16">
              <a:extLst>
                <a:ext uri="{FF2B5EF4-FFF2-40B4-BE49-F238E27FC236}">
                  <a16:creationId xmlns:a16="http://schemas.microsoft.com/office/drawing/2014/main" id="{87779007-5F4B-40E3-A6E8-E156F9CF5E25}"/>
                </a:ext>
              </a:extLst>
            </p:cNvPr>
            <p:cNvSpPr/>
            <p:nvPr/>
          </p:nvSpPr>
          <p:spPr bwMode="auto">
            <a:xfrm rot="18818165">
              <a:off x="2860676" y="2297564"/>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8" name="Cross 17">
              <a:extLst>
                <a:ext uri="{FF2B5EF4-FFF2-40B4-BE49-F238E27FC236}">
                  <a16:creationId xmlns:a16="http://schemas.microsoft.com/office/drawing/2014/main" id="{73207E68-A002-4053-A6A2-134AB75F6AE7}"/>
                </a:ext>
              </a:extLst>
            </p:cNvPr>
            <p:cNvSpPr/>
            <p:nvPr/>
          </p:nvSpPr>
          <p:spPr bwMode="auto">
            <a:xfrm rot="18818165">
              <a:off x="2751907" y="1963914"/>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19" name="Cross 18">
              <a:extLst>
                <a:ext uri="{FF2B5EF4-FFF2-40B4-BE49-F238E27FC236}">
                  <a16:creationId xmlns:a16="http://schemas.microsoft.com/office/drawing/2014/main" id="{54C306C6-A885-49E3-BEE4-86D2C6C4C8DD}"/>
                </a:ext>
              </a:extLst>
            </p:cNvPr>
            <p:cNvSpPr/>
            <p:nvPr/>
          </p:nvSpPr>
          <p:spPr bwMode="auto">
            <a:xfrm rot="18818165">
              <a:off x="3069986" y="3550480"/>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0" name="Cross 19">
              <a:extLst>
                <a:ext uri="{FF2B5EF4-FFF2-40B4-BE49-F238E27FC236}">
                  <a16:creationId xmlns:a16="http://schemas.microsoft.com/office/drawing/2014/main" id="{C61B2B64-24C4-4C2E-B138-6E2C621B5957}"/>
                </a:ext>
              </a:extLst>
            </p:cNvPr>
            <p:cNvSpPr/>
            <p:nvPr/>
          </p:nvSpPr>
          <p:spPr bwMode="auto">
            <a:xfrm rot="18818165">
              <a:off x="2842777" y="2121571"/>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1" name="Cross 20">
              <a:extLst>
                <a:ext uri="{FF2B5EF4-FFF2-40B4-BE49-F238E27FC236}">
                  <a16:creationId xmlns:a16="http://schemas.microsoft.com/office/drawing/2014/main" id="{B80C78A3-C530-4958-80DB-234E9CC416AE}"/>
                </a:ext>
              </a:extLst>
            </p:cNvPr>
            <p:cNvSpPr/>
            <p:nvPr/>
          </p:nvSpPr>
          <p:spPr bwMode="auto">
            <a:xfrm rot="18818165">
              <a:off x="3113617" y="2218398"/>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2" name="Cross 21">
              <a:extLst>
                <a:ext uri="{FF2B5EF4-FFF2-40B4-BE49-F238E27FC236}">
                  <a16:creationId xmlns:a16="http://schemas.microsoft.com/office/drawing/2014/main" id="{EFCBB17E-58B7-487D-A2E7-97B94BE87C48}"/>
                </a:ext>
              </a:extLst>
            </p:cNvPr>
            <p:cNvSpPr/>
            <p:nvPr/>
          </p:nvSpPr>
          <p:spPr bwMode="auto">
            <a:xfrm rot="18818165">
              <a:off x="2933873" y="1912262"/>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3" name="Cross 22">
              <a:extLst>
                <a:ext uri="{FF2B5EF4-FFF2-40B4-BE49-F238E27FC236}">
                  <a16:creationId xmlns:a16="http://schemas.microsoft.com/office/drawing/2014/main" id="{70A80F07-4705-44B3-8F14-1485D4A6F016}"/>
                </a:ext>
              </a:extLst>
            </p:cNvPr>
            <p:cNvSpPr/>
            <p:nvPr/>
          </p:nvSpPr>
          <p:spPr bwMode="auto">
            <a:xfrm rot="18818165">
              <a:off x="2777836" y="2538179"/>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4" name="Cross 23">
              <a:extLst>
                <a:ext uri="{FF2B5EF4-FFF2-40B4-BE49-F238E27FC236}">
                  <a16:creationId xmlns:a16="http://schemas.microsoft.com/office/drawing/2014/main" id="{6B785B1E-6CB9-4656-B9AE-F029CFBEA1FC}"/>
                </a:ext>
              </a:extLst>
            </p:cNvPr>
            <p:cNvSpPr/>
            <p:nvPr/>
          </p:nvSpPr>
          <p:spPr bwMode="auto">
            <a:xfrm rot="18818165">
              <a:off x="2384850" y="3401818"/>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25" name="Cross 24">
              <a:extLst>
                <a:ext uri="{FF2B5EF4-FFF2-40B4-BE49-F238E27FC236}">
                  <a16:creationId xmlns:a16="http://schemas.microsoft.com/office/drawing/2014/main" id="{4315C08B-7E66-4B81-970C-B73C989D0713}"/>
                </a:ext>
              </a:extLst>
            </p:cNvPr>
            <p:cNvSpPr/>
            <p:nvPr/>
          </p:nvSpPr>
          <p:spPr bwMode="auto">
            <a:xfrm rot="18818165">
              <a:off x="2505872" y="2815751"/>
              <a:ext cx="296092" cy="296092"/>
            </a:xfrm>
            <a:prstGeom prst="plus">
              <a:avLst>
                <a:gd name="adj" fmla="val 33824"/>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grpSp>
      <p:sp>
        <p:nvSpPr>
          <p:cNvPr id="26" name="TextBox 25">
            <a:extLst>
              <a:ext uri="{FF2B5EF4-FFF2-40B4-BE49-F238E27FC236}">
                <a16:creationId xmlns:a16="http://schemas.microsoft.com/office/drawing/2014/main" id="{16652A2C-FAD8-4EA5-AF2A-9F453AC1C8E8}"/>
              </a:ext>
            </a:extLst>
          </p:cNvPr>
          <p:cNvSpPr txBox="1"/>
          <p:nvPr/>
        </p:nvSpPr>
        <p:spPr>
          <a:xfrm>
            <a:off x="487896" y="5547527"/>
            <a:ext cx="2965291" cy="830997"/>
          </a:xfrm>
          <a:prstGeom prst="rect">
            <a:avLst/>
          </a:prstGeom>
          <a:solidFill>
            <a:schemeClr val="bg1"/>
          </a:solidFill>
        </p:spPr>
        <p:txBody>
          <a:bodyPr wrap="square" rtlCol="0">
            <a:spAutoFit/>
          </a:bodyPr>
          <a:lstStyle/>
          <a:p>
            <a:pPr algn="ctr"/>
            <a:r>
              <a:rPr lang="en-US" sz="2400" dirty="0">
                <a:solidFill>
                  <a:schemeClr val="accent2"/>
                </a:solidFill>
                <a:latin typeface="+mj-lt"/>
              </a:rPr>
              <a:t>Network </a:t>
            </a:r>
            <a:br>
              <a:rPr lang="en-US" sz="2400" dirty="0">
                <a:solidFill>
                  <a:schemeClr val="accent2"/>
                </a:solidFill>
                <a:latin typeface="+mj-lt"/>
              </a:rPr>
            </a:br>
            <a:r>
              <a:rPr lang="en-US" sz="2400" dirty="0">
                <a:solidFill>
                  <a:schemeClr val="accent2"/>
                </a:solidFill>
                <a:latin typeface="+mj-lt"/>
              </a:rPr>
              <a:t>Component Damage</a:t>
            </a:r>
          </a:p>
        </p:txBody>
      </p:sp>
      <p:sp>
        <p:nvSpPr>
          <p:cNvPr id="27" name="TextBox 26">
            <a:extLst>
              <a:ext uri="{FF2B5EF4-FFF2-40B4-BE49-F238E27FC236}">
                <a16:creationId xmlns:a16="http://schemas.microsoft.com/office/drawing/2014/main" id="{7EE8D951-95FB-478E-B9C3-AA08F15516A0}"/>
              </a:ext>
            </a:extLst>
          </p:cNvPr>
          <p:cNvSpPr txBox="1"/>
          <p:nvPr/>
        </p:nvSpPr>
        <p:spPr>
          <a:xfrm>
            <a:off x="3678070" y="5549711"/>
            <a:ext cx="1279516" cy="830997"/>
          </a:xfrm>
          <a:prstGeom prst="rect">
            <a:avLst/>
          </a:prstGeom>
          <a:solidFill>
            <a:schemeClr val="bg1"/>
          </a:solidFill>
        </p:spPr>
        <p:txBody>
          <a:bodyPr wrap="none" rtlCol="0">
            <a:spAutoFit/>
          </a:bodyPr>
          <a:lstStyle/>
          <a:p>
            <a:pPr algn="ctr"/>
            <a:r>
              <a:rPr lang="en-US" sz="2400" dirty="0">
                <a:solidFill>
                  <a:schemeClr val="accent2"/>
                </a:solidFill>
                <a:latin typeface="+mj-lt"/>
              </a:rPr>
              <a:t>Pipe</a:t>
            </a:r>
            <a:br>
              <a:rPr lang="en-US" sz="2400" dirty="0">
                <a:solidFill>
                  <a:schemeClr val="accent2"/>
                </a:solidFill>
                <a:latin typeface="+mj-lt"/>
              </a:rPr>
            </a:br>
            <a:r>
              <a:rPr lang="en-US" sz="2400" dirty="0">
                <a:solidFill>
                  <a:schemeClr val="accent2"/>
                </a:solidFill>
                <a:latin typeface="+mj-lt"/>
              </a:rPr>
              <a:t>Damage </a:t>
            </a:r>
          </a:p>
        </p:txBody>
      </p:sp>
      <p:sp>
        <p:nvSpPr>
          <p:cNvPr id="29" name="TextBox 28">
            <a:extLst>
              <a:ext uri="{FF2B5EF4-FFF2-40B4-BE49-F238E27FC236}">
                <a16:creationId xmlns:a16="http://schemas.microsoft.com/office/drawing/2014/main" id="{4C1DEEC8-4982-485B-A80A-C6744F60D1C3}"/>
              </a:ext>
            </a:extLst>
          </p:cNvPr>
          <p:cNvSpPr txBox="1"/>
          <p:nvPr/>
        </p:nvSpPr>
        <p:spPr>
          <a:xfrm>
            <a:off x="5301161" y="5541957"/>
            <a:ext cx="1668598" cy="830997"/>
          </a:xfrm>
          <a:prstGeom prst="rect">
            <a:avLst/>
          </a:prstGeom>
          <a:solidFill>
            <a:schemeClr val="bg1"/>
          </a:solidFill>
        </p:spPr>
        <p:txBody>
          <a:bodyPr wrap="none" rtlCol="0">
            <a:spAutoFit/>
          </a:bodyPr>
          <a:lstStyle/>
          <a:p>
            <a:pPr algn="ctr"/>
            <a:r>
              <a:rPr lang="en-US" sz="2400" dirty="0">
                <a:solidFill>
                  <a:schemeClr val="accent2"/>
                </a:solidFill>
                <a:latin typeface="+mj-lt"/>
              </a:rPr>
              <a:t>Explanatory</a:t>
            </a:r>
            <a:br>
              <a:rPr lang="en-US" sz="2400" dirty="0">
                <a:solidFill>
                  <a:schemeClr val="accent2"/>
                </a:solidFill>
                <a:latin typeface="+mj-lt"/>
              </a:rPr>
            </a:br>
            <a:r>
              <a:rPr lang="en-US" sz="2400" dirty="0">
                <a:solidFill>
                  <a:schemeClr val="accent2"/>
                </a:solidFill>
                <a:latin typeface="+mj-lt"/>
              </a:rPr>
              <a:t>Metrics</a:t>
            </a:r>
          </a:p>
        </p:txBody>
      </p:sp>
      <p:cxnSp>
        <p:nvCxnSpPr>
          <p:cNvPr id="32" name="Straight Arrow Connector 31">
            <a:extLst>
              <a:ext uri="{FF2B5EF4-FFF2-40B4-BE49-F238E27FC236}">
                <a16:creationId xmlns:a16="http://schemas.microsoft.com/office/drawing/2014/main" id="{0665B06A-9727-4C56-9420-DFA0A2D5860D}"/>
              </a:ext>
            </a:extLst>
          </p:cNvPr>
          <p:cNvCxnSpPr>
            <a:cxnSpLocks/>
          </p:cNvCxnSpPr>
          <p:nvPr/>
        </p:nvCxnSpPr>
        <p:spPr bwMode="auto">
          <a:xfrm>
            <a:off x="3215036" y="4049202"/>
            <a:ext cx="573193" cy="0"/>
          </a:xfrm>
          <a:prstGeom prst="straightConnector1">
            <a:avLst/>
          </a:prstGeom>
          <a:noFill/>
          <a:ln w="76200" cap="flat" cmpd="sng" algn="ctr">
            <a:solidFill>
              <a:schemeClr val="accent5">
                <a:lumMod val="75000"/>
              </a:schemeClr>
            </a:solidFill>
            <a:prstDash val="solid"/>
            <a:round/>
            <a:headEnd type="none" w="med" len="med"/>
            <a:tailEnd type="arrow"/>
          </a:ln>
          <a:effectLst/>
        </p:spPr>
      </p:cxnSp>
      <p:cxnSp>
        <p:nvCxnSpPr>
          <p:cNvPr id="33" name="Straight Arrow Connector 32">
            <a:extLst>
              <a:ext uri="{FF2B5EF4-FFF2-40B4-BE49-F238E27FC236}">
                <a16:creationId xmlns:a16="http://schemas.microsoft.com/office/drawing/2014/main" id="{92369253-993B-4762-A7CD-7BC89C8CAF40}"/>
              </a:ext>
            </a:extLst>
          </p:cNvPr>
          <p:cNvCxnSpPr>
            <a:cxnSpLocks/>
          </p:cNvCxnSpPr>
          <p:nvPr/>
        </p:nvCxnSpPr>
        <p:spPr bwMode="auto">
          <a:xfrm flipV="1">
            <a:off x="4894275" y="4049202"/>
            <a:ext cx="519707" cy="5977"/>
          </a:xfrm>
          <a:prstGeom prst="straightConnector1">
            <a:avLst/>
          </a:prstGeom>
          <a:noFill/>
          <a:ln w="76200" cap="flat" cmpd="sng" algn="ctr">
            <a:solidFill>
              <a:schemeClr val="accent5">
                <a:lumMod val="75000"/>
              </a:schemeClr>
            </a:solidFill>
            <a:prstDash val="solid"/>
            <a:round/>
            <a:headEnd type="none" w="med" len="med"/>
            <a:tailEnd type="arrow"/>
          </a:ln>
          <a:effectLst/>
        </p:spPr>
      </p:cxnSp>
      <p:grpSp>
        <p:nvGrpSpPr>
          <p:cNvPr id="34" name="Group 33">
            <a:extLst>
              <a:ext uri="{FF2B5EF4-FFF2-40B4-BE49-F238E27FC236}">
                <a16:creationId xmlns:a16="http://schemas.microsoft.com/office/drawing/2014/main" id="{29F78E2F-567A-4E0A-ADBE-483118DCEBDE}"/>
              </a:ext>
            </a:extLst>
          </p:cNvPr>
          <p:cNvGrpSpPr/>
          <p:nvPr/>
        </p:nvGrpSpPr>
        <p:grpSpPr>
          <a:xfrm>
            <a:off x="5540093" y="3297832"/>
            <a:ext cx="1205076" cy="1535497"/>
            <a:chOff x="6000206" y="1710741"/>
            <a:chExt cx="759322" cy="3096390"/>
          </a:xfrm>
        </p:grpSpPr>
        <p:sp>
          <p:nvSpPr>
            <p:cNvPr id="35" name="Double Brace 34">
              <a:extLst>
                <a:ext uri="{FF2B5EF4-FFF2-40B4-BE49-F238E27FC236}">
                  <a16:creationId xmlns:a16="http://schemas.microsoft.com/office/drawing/2014/main" id="{1C4A28A5-F4C0-4BA5-875D-6500EB56CD1F}"/>
                </a:ext>
              </a:extLst>
            </p:cNvPr>
            <p:cNvSpPr/>
            <p:nvPr/>
          </p:nvSpPr>
          <p:spPr bwMode="auto">
            <a:xfrm>
              <a:off x="6000206" y="1793966"/>
              <a:ext cx="759322" cy="3013165"/>
            </a:xfrm>
            <a:prstGeom prst="bracePair">
              <a:avLst/>
            </a:prstGeom>
            <a:no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36" name="TextBox 35">
              <a:extLst>
                <a:ext uri="{FF2B5EF4-FFF2-40B4-BE49-F238E27FC236}">
                  <a16:creationId xmlns:a16="http://schemas.microsoft.com/office/drawing/2014/main" id="{73DD3C5D-6778-48DC-8233-2CD57816B3F0}"/>
                </a:ext>
              </a:extLst>
            </p:cNvPr>
            <p:cNvSpPr txBox="1"/>
            <p:nvPr/>
          </p:nvSpPr>
          <p:spPr>
            <a:xfrm>
              <a:off x="6127155" y="1710741"/>
              <a:ext cx="496388" cy="1938993"/>
            </a:xfrm>
            <a:prstGeom prst="rect">
              <a:avLst/>
            </a:prstGeom>
            <a:solidFill>
              <a:schemeClr val="bg1"/>
            </a:solidFill>
          </p:spPr>
          <p:txBody>
            <a:bodyPr wrap="square" rtlCol="0">
              <a:spAutoFit/>
            </a:bodyPr>
            <a:lstStyle/>
            <a:p>
              <a:pPr algn="ctr"/>
              <a:r>
                <a:rPr lang="en-US" sz="2400" dirty="0">
                  <a:solidFill>
                    <a:schemeClr val="accent2"/>
                  </a:solidFill>
                  <a:latin typeface="+mj-lt"/>
                </a:rPr>
                <a:t>23</a:t>
              </a:r>
            </a:p>
            <a:p>
              <a:pPr algn="ctr"/>
              <a:r>
                <a:rPr lang="en-US" sz="2400" dirty="0">
                  <a:solidFill>
                    <a:schemeClr val="accent2"/>
                  </a:solidFill>
                  <a:latin typeface="+mj-lt"/>
                </a:rPr>
                <a:t>0.57</a:t>
              </a:r>
            </a:p>
            <a:p>
              <a:pPr algn="ctr"/>
              <a:r>
                <a:rPr lang="en-US" sz="2400" dirty="0">
                  <a:solidFill>
                    <a:schemeClr val="accent2"/>
                  </a:solidFill>
                  <a:latin typeface="+mj-lt"/>
                </a:rPr>
                <a:t>2e-3</a:t>
              </a:r>
            </a:p>
            <a:p>
              <a:pPr algn="ctr"/>
              <a:endParaRPr lang="en-US" sz="2400" dirty="0">
                <a:solidFill>
                  <a:schemeClr val="accent2"/>
                </a:solidFill>
                <a:latin typeface="+mj-lt"/>
              </a:endParaRPr>
            </a:p>
            <a:p>
              <a:pPr algn="ctr"/>
              <a:endParaRPr lang="en-US" sz="2400" dirty="0">
                <a:solidFill>
                  <a:schemeClr val="accent2"/>
                </a:solidFill>
                <a:latin typeface="+mj-lt"/>
              </a:endParaRPr>
            </a:p>
          </p:txBody>
        </p:sp>
        <p:sp>
          <p:nvSpPr>
            <p:cNvPr id="37" name="TextBox 36">
              <a:extLst>
                <a:ext uri="{FF2B5EF4-FFF2-40B4-BE49-F238E27FC236}">
                  <a16:creationId xmlns:a16="http://schemas.microsoft.com/office/drawing/2014/main" id="{324A03D5-D05F-49F1-8378-620922CF1563}"/>
                </a:ext>
              </a:extLst>
            </p:cNvPr>
            <p:cNvSpPr txBox="1"/>
            <p:nvPr/>
          </p:nvSpPr>
          <p:spPr>
            <a:xfrm>
              <a:off x="6042156" y="4142056"/>
              <a:ext cx="553998" cy="400112"/>
            </a:xfrm>
            <a:prstGeom prst="rect">
              <a:avLst/>
            </a:prstGeom>
            <a:noFill/>
          </p:spPr>
          <p:txBody>
            <a:bodyPr vert="eaVert" wrap="none" rtlCol="0">
              <a:spAutoFit/>
            </a:bodyPr>
            <a:lstStyle/>
            <a:p>
              <a:pPr algn="ctr"/>
              <a:r>
                <a:rPr lang="en-US" sz="2400" dirty="0">
                  <a:solidFill>
                    <a:schemeClr val="accent2"/>
                  </a:solidFill>
                  <a:latin typeface="+mj-lt"/>
                </a:rPr>
                <a:t>…</a:t>
              </a:r>
            </a:p>
          </p:txBody>
        </p:sp>
      </p:grpSp>
      <p:cxnSp>
        <p:nvCxnSpPr>
          <p:cNvPr id="40" name="Straight Arrow Connector 39">
            <a:extLst>
              <a:ext uri="{FF2B5EF4-FFF2-40B4-BE49-F238E27FC236}">
                <a16:creationId xmlns:a16="http://schemas.microsoft.com/office/drawing/2014/main" id="{7121DBC2-EEE7-4A9E-A277-3DE361A70A56}"/>
              </a:ext>
            </a:extLst>
          </p:cNvPr>
          <p:cNvCxnSpPr>
            <a:cxnSpLocks/>
          </p:cNvCxnSpPr>
          <p:nvPr/>
        </p:nvCxnSpPr>
        <p:spPr bwMode="auto">
          <a:xfrm flipV="1">
            <a:off x="6928780" y="4038299"/>
            <a:ext cx="519707" cy="5977"/>
          </a:xfrm>
          <a:prstGeom prst="straightConnector1">
            <a:avLst/>
          </a:prstGeom>
          <a:noFill/>
          <a:ln w="76200" cap="flat" cmpd="sng" algn="ctr">
            <a:solidFill>
              <a:schemeClr val="accent5">
                <a:lumMod val="75000"/>
              </a:schemeClr>
            </a:solidFill>
            <a:prstDash val="solid"/>
            <a:round/>
            <a:headEnd type="none" w="med" len="med"/>
            <a:tailEnd type="arrow"/>
          </a:ln>
          <a:effectLst/>
        </p:spPr>
      </p:cxnSp>
      <p:sp>
        <p:nvSpPr>
          <p:cNvPr id="41" name="TextBox 40">
            <a:extLst>
              <a:ext uri="{FF2B5EF4-FFF2-40B4-BE49-F238E27FC236}">
                <a16:creationId xmlns:a16="http://schemas.microsoft.com/office/drawing/2014/main" id="{D4132DBB-3DF8-4994-8023-64D0B3561E19}"/>
              </a:ext>
            </a:extLst>
          </p:cNvPr>
          <p:cNvSpPr txBox="1"/>
          <p:nvPr/>
        </p:nvSpPr>
        <p:spPr>
          <a:xfrm>
            <a:off x="7063089" y="5911289"/>
            <a:ext cx="2099037" cy="461665"/>
          </a:xfrm>
          <a:prstGeom prst="rect">
            <a:avLst/>
          </a:prstGeom>
          <a:noFill/>
        </p:spPr>
        <p:txBody>
          <a:bodyPr wrap="none" rtlCol="0">
            <a:spAutoFit/>
          </a:bodyPr>
          <a:lstStyle/>
          <a:p>
            <a:pPr algn="ctr"/>
            <a:r>
              <a:rPr lang="en-US" sz="2400" dirty="0">
                <a:solidFill>
                  <a:schemeClr val="accent2"/>
                </a:solidFill>
                <a:latin typeface="+mj-lt"/>
              </a:rPr>
              <a:t>Random Forest</a:t>
            </a:r>
          </a:p>
        </p:txBody>
      </p:sp>
      <p:grpSp>
        <p:nvGrpSpPr>
          <p:cNvPr id="42" name="Group 41">
            <a:extLst>
              <a:ext uri="{FF2B5EF4-FFF2-40B4-BE49-F238E27FC236}">
                <a16:creationId xmlns:a16="http://schemas.microsoft.com/office/drawing/2014/main" id="{618A9715-83A8-4768-8525-DDE4FE7C476C}"/>
              </a:ext>
            </a:extLst>
          </p:cNvPr>
          <p:cNvGrpSpPr/>
          <p:nvPr/>
        </p:nvGrpSpPr>
        <p:grpSpPr>
          <a:xfrm>
            <a:off x="7246838" y="2673118"/>
            <a:ext cx="1639498" cy="2834538"/>
            <a:chOff x="5072927" y="1733007"/>
            <a:chExt cx="1639498" cy="2834538"/>
          </a:xfrm>
        </p:grpSpPr>
        <p:sp>
          <p:nvSpPr>
            <p:cNvPr id="43" name="Oval 42">
              <a:extLst>
                <a:ext uri="{FF2B5EF4-FFF2-40B4-BE49-F238E27FC236}">
                  <a16:creationId xmlns:a16="http://schemas.microsoft.com/office/drawing/2014/main" id="{942E31EC-9487-4569-A124-B1F77BAAC0E6}"/>
                </a:ext>
              </a:extLst>
            </p:cNvPr>
            <p:cNvSpPr/>
            <p:nvPr/>
          </p:nvSpPr>
          <p:spPr bwMode="auto">
            <a:xfrm>
              <a:off x="5924006" y="1733007"/>
              <a:ext cx="357051" cy="330925"/>
            </a:xfrm>
            <a:prstGeom prst="ellipse">
              <a:avLst/>
            </a:prstGeom>
            <a:solidFill>
              <a:schemeClr val="accent2"/>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44" name="Straight Connector 43">
              <a:extLst>
                <a:ext uri="{FF2B5EF4-FFF2-40B4-BE49-F238E27FC236}">
                  <a16:creationId xmlns:a16="http://schemas.microsoft.com/office/drawing/2014/main" id="{1D1A6D5C-6D08-41AA-8D4A-30603370C7B3}"/>
                </a:ext>
              </a:extLst>
            </p:cNvPr>
            <p:cNvCxnSpPr>
              <a:cxnSpLocks/>
              <a:stCxn id="43" idx="3"/>
              <a:endCxn id="46" idx="0"/>
            </p:cNvCxnSpPr>
            <p:nvPr/>
          </p:nvCxnSpPr>
          <p:spPr bwMode="auto">
            <a:xfrm flipH="1">
              <a:off x="5662998" y="2015469"/>
              <a:ext cx="313297" cy="665613"/>
            </a:xfrm>
            <a:prstGeom prst="line">
              <a:avLst/>
            </a:prstGeom>
            <a:noFill/>
            <a:ln w="19050" cap="flat" cmpd="sng" algn="ctr">
              <a:solidFill>
                <a:schemeClr val="tx1"/>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620660CD-2A39-4A73-8940-95400A76ED3A}"/>
                </a:ext>
              </a:extLst>
            </p:cNvPr>
            <p:cNvCxnSpPr>
              <a:cxnSpLocks/>
              <a:stCxn id="43" idx="5"/>
              <a:endCxn id="47" idx="0"/>
            </p:cNvCxnSpPr>
            <p:nvPr/>
          </p:nvCxnSpPr>
          <p:spPr bwMode="auto">
            <a:xfrm>
              <a:off x="6228768" y="2015469"/>
              <a:ext cx="209664" cy="656905"/>
            </a:xfrm>
            <a:prstGeom prst="line">
              <a:avLst/>
            </a:prstGeom>
            <a:noFill/>
            <a:ln w="19050" cap="flat" cmpd="sng" algn="ctr">
              <a:solidFill>
                <a:schemeClr val="tx1"/>
              </a:solidFill>
              <a:prstDash val="solid"/>
              <a:round/>
              <a:headEnd type="none" w="med" len="med"/>
              <a:tailEnd type="none" w="med" len="med"/>
            </a:ln>
            <a:effectLst/>
          </p:spPr>
        </p:cxnSp>
        <p:sp>
          <p:nvSpPr>
            <p:cNvPr id="46" name="Oval 45">
              <a:extLst>
                <a:ext uri="{FF2B5EF4-FFF2-40B4-BE49-F238E27FC236}">
                  <a16:creationId xmlns:a16="http://schemas.microsoft.com/office/drawing/2014/main" id="{4FA72E27-19B1-461B-B92D-A8C9870AA212}"/>
                </a:ext>
              </a:extLst>
            </p:cNvPr>
            <p:cNvSpPr/>
            <p:nvPr/>
          </p:nvSpPr>
          <p:spPr bwMode="auto">
            <a:xfrm>
              <a:off x="5484472" y="2681082"/>
              <a:ext cx="357051" cy="330925"/>
            </a:xfrm>
            <a:prstGeom prst="ellipse">
              <a:avLst/>
            </a:prstGeom>
            <a:solidFill>
              <a:schemeClr val="accent2"/>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47" name="Oval 46">
              <a:extLst>
                <a:ext uri="{FF2B5EF4-FFF2-40B4-BE49-F238E27FC236}">
                  <a16:creationId xmlns:a16="http://schemas.microsoft.com/office/drawing/2014/main" id="{247F6AE0-E996-4EE9-A9CA-B25EFAC74475}"/>
                </a:ext>
              </a:extLst>
            </p:cNvPr>
            <p:cNvSpPr/>
            <p:nvPr/>
          </p:nvSpPr>
          <p:spPr bwMode="auto">
            <a:xfrm>
              <a:off x="6259906" y="2672374"/>
              <a:ext cx="357051" cy="330925"/>
            </a:xfrm>
            <a:prstGeom prst="ellipse">
              <a:avLst/>
            </a:prstGeom>
            <a:solidFill>
              <a:schemeClr val="accent2"/>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48" name="Straight Connector 47">
              <a:extLst>
                <a:ext uri="{FF2B5EF4-FFF2-40B4-BE49-F238E27FC236}">
                  <a16:creationId xmlns:a16="http://schemas.microsoft.com/office/drawing/2014/main" id="{50D309FD-029C-4C75-92EB-FE5CB2F8D407}"/>
                </a:ext>
              </a:extLst>
            </p:cNvPr>
            <p:cNvCxnSpPr>
              <a:cxnSpLocks/>
              <a:stCxn id="46" idx="3"/>
              <a:endCxn id="50" idx="0"/>
            </p:cNvCxnSpPr>
            <p:nvPr/>
          </p:nvCxnSpPr>
          <p:spPr bwMode="auto">
            <a:xfrm flipH="1">
              <a:off x="5377564" y="2963544"/>
              <a:ext cx="159197" cy="696080"/>
            </a:xfrm>
            <a:prstGeom prst="line">
              <a:avLst/>
            </a:prstGeom>
            <a:noFill/>
            <a:ln w="19050"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B8C1622D-0021-46E0-8C58-35626BDFE18F}"/>
                </a:ext>
              </a:extLst>
            </p:cNvPr>
            <p:cNvCxnSpPr>
              <a:cxnSpLocks/>
              <a:stCxn id="46" idx="5"/>
            </p:cNvCxnSpPr>
            <p:nvPr/>
          </p:nvCxnSpPr>
          <p:spPr bwMode="auto">
            <a:xfrm>
              <a:off x="5789234" y="2963544"/>
              <a:ext cx="128661" cy="686598"/>
            </a:xfrm>
            <a:prstGeom prst="line">
              <a:avLst/>
            </a:prstGeom>
            <a:noFill/>
            <a:ln w="19050" cap="flat" cmpd="sng" algn="ctr">
              <a:solidFill>
                <a:schemeClr val="tx1"/>
              </a:solidFill>
              <a:prstDash val="solid"/>
              <a:round/>
              <a:headEnd type="none" w="med" len="med"/>
              <a:tailEnd type="none" w="med" len="med"/>
            </a:ln>
            <a:effectLst/>
          </p:spPr>
        </p:cxnSp>
        <p:sp>
          <p:nvSpPr>
            <p:cNvPr id="50" name="Oval 49">
              <a:extLst>
                <a:ext uri="{FF2B5EF4-FFF2-40B4-BE49-F238E27FC236}">
                  <a16:creationId xmlns:a16="http://schemas.microsoft.com/office/drawing/2014/main" id="{BC83F34C-998D-41A5-A7E6-AB1E9367CA3C}"/>
                </a:ext>
              </a:extLst>
            </p:cNvPr>
            <p:cNvSpPr/>
            <p:nvPr/>
          </p:nvSpPr>
          <p:spPr bwMode="auto">
            <a:xfrm>
              <a:off x="5199038" y="3659624"/>
              <a:ext cx="357051" cy="330925"/>
            </a:xfrm>
            <a:prstGeom prst="ellipse">
              <a:avLst/>
            </a:prstGeom>
            <a:solidFill>
              <a:schemeClr val="accent2"/>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cxnSp>
          <p:nvCxnSpPr>
            <p:cNvPr id="51" name="Straight Connector 50">
              <a:extLst>
                <a:ext uri="{FF2B5EF4-FFF2-40B4-BE49-F238E27FC236}">
                  <a16:creationId xmlns:a16="http://schemas.microsoft.com/office/drawing/2014/main" id="{4AB33B23-EE5B-4BCB-8CE4-1B5C9ACC1899}"/>
                </a:ext>
              </a:extLst>
            </p:cNvPr>
            <p:cNvCxnSpPr>
              <a:cxnSpLocks/>
              <a:stCxn id="47" idx="3"/>
            </p:cNvCxnSpPr>
            <p:nvPr/>
          </p:nvCxnSpPr>
          <p:spPr bwMode="auto">
            <a:xfrm flipH="1">
              <a:off x="6216163" y="2954836"/>
              <a:ext cx="96032" cy="695306"/>
            </a:xfrm>
            <a:prstGeom prst="line">
              <a:avLst/>
            </a:prstGeom>
            <a:noFill/>
            <a:ln w="19050" cap="flat" cmpd="sng" algn="ctr">
              <a:solidFill>
                <a:schemeClr val="tx1"/>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3D39ECD1-ECDB-4679-BECA-673B2339BD68}"/>
                </a:ext>
              </a:extLst>
            </p:cNvPr>
            <p:cNvCxnSpPr>
              <a:cxnSpLocks/>
              <a:stCxn id="47" idx="5"/>
            </p:cNvCxnSpPr>
            <p:nvPr/>
          </p:nvCxnSpPr>
          <p:spPr bwMode="auto">
            <a:xfrm>
              <a:off x="6564668" y="2954836"/>
              <a:ext cx="147757" cy="695306"/>
            </a:xfrm>
            <a:prstGeom prst="line">
              <a:avLst/>
            </a:prstGeom>
            <a:noFill/>
            <a:ln w="19050" cap="flat" cmpd="sng" algn="ctr">
              <a:solidFill>
                <a:schemeClr val="tx1"/>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0EB9BFBA-DC8F-4956-A012-7E9E522B27D5}"/>
                </a:ext>
              </a:extLst>
            </p:cNvPr>
            <p:cNvCxnSpPr>
              <a:stCxn id="50" idx="3"/>
            </p:cNvCxnSpPr>
            <p:nvPr/>
          </p:nvCxnSpPr>
          <p:spPr bwMode="auto">
            <a:xfrm flipH="1">
              <a:off x="5072927" y="3942086"/>
              <a:ext cx="178400" cy="612497"/>
            </a:xfrm>
            <a:prstGeom prst="line">
              <a:avLst/>
            </a:prstGeom>
            <a:noFill/>
            <a:ln w="19050" cap="flat" cmpd="sng" algn="ctr">
              <a:solidFill>
                <a:schemeClr val="tx1"/>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2ECEB583-738C-4331-9A18-9ABAB60D1F50}"/>
                </a:ext>
              </a:extLst>
            </p:cNvPr>
            <p:cNvCxnSpPr>
              <a:cxnSpLocks/>
              <a:stCxn id="50" idx="5"/>
            </p:cNvCxnSpPr>
            <p:nvPr/>
          </p:nvCxnSpPr>
          <p:spPr bwMode="auto">
            <a:xfrm>
              <a:off x="5503800" y="3942086"/>
              <a:ext cx="178400" cy="625459"/>
            </a:xfrm>
            <a:prstGeom prst="line">
              <a:avLst/>
            </a:prstGeom>
            <a:noFill/>
            <a:ln w="19050" cap="flat" cmpd="sng" algn="ctr">
              <a:solidFill>
                <a:schemeClr val="tx1"/>
              </a:solidFill>
              <a:prstDash val="solid"/>
              <a:round/>
              <a:headEnd type="none" w="med" len="med"/>
              <a:tailEnd type="none" w="med" len="med"/>
            </a:ln>
            <a:effectLst/>
          </p:spPr>
        </p:cxnSp>
      </p:grpSp>
      <p:sp>
        <p:nvSpPr>
          <p:cNvPr id="55" name="TextBox 54">
            <a:extLst>
              <a:ext uri="{FF2B5EF4-FFF2-40B4-BE49-F238E27FC236}">
                <a16:creationId xmlns:a16="http://schemas.microsoft.com/office/drawing/2014/main" id="{965A64BF-B8F0-4EA6-B23F-5F69FCF925F7}"/>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spTree>
    <p:extLst>
      <p:ext uri="{BB962C8B-B14F-4D97-AF65-F5344CB8AC3E}">
        <p14:creationId xmlns:p14="http://schemas.microsoft.com/office/powerpoint/2010/main" val="8068479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8996D-F178-445A-B5FB-CA79FB503B65}"/>
              </a:ext>
            </a:extLst>
          </p:cNvPr>
          <p:cNvSpPr>
            <a:spLocks noGrp="1"/>
          </p:cNvSpPr>
          <p:nvPr>
            <p:ph type="title"/>
          </p:nvPr>
        </p:nvSpPr>
        <p:spPr/>
        <p:txBody>
          <a:bodyPr/>
          <a:lstStyle/>
          <a:p>
            <a:r>
              <a:rPr lang="en-US" dirty="0"/>
              <a:t>Explanatory Metrics</a:t>
            </a:r>
          </a:p>
        </p:txBody>
      </p:sp>
      <p:sp>
        <p:nvSpPr>
          <p:cNvPr id="3" name="Content Placeholder 2">
            <a:extLst>
              <a:ext uri="{FF2B5EF4-FFF2-40B4-BE49-F238E27FC236}">
                <a16:creationId xmlns:a16="http://schemas.microsoft.com/office/drawing/2014/main" id="{B35E45F3-CEFC-482A-AAD4-5FD50D430CE6}"/>
              </a:ext>
            </a:extLst>
          </p:cNvPr>
          <p:cNvSpPr>
            <a:spLocks noGrp="1"/>
          </p:cNvSpPr>
          <p:nvPr>
            <p:ph idx="1"/>
          </p:nvPr>
        </p:nvSpPr>
        <p:spPr/>
        <p:txBody>
          <a:bodyPr/>
          <a:lstStyle/>
          <a:p>
            <a:r>
              <a:rPr lang="en-US" dirty="0">
                <a:solidFill>
                  <a:schemeClr val="accent2"/>
                </a:solidFill>
              </a:rPr>
              <a:t>Metrics from literature</a:t>
            </a:r>
          </a:p>
          <a:p>
            <a:endParaRPr lang="en-US" dirty="0">
              <a:solidFill>
                <a:schemeClr val="accent2"/>
              </a:solidFill>
            </a:endParaRPr>
          </a:p>
          <a:p>
            <a:r>
              <a:rPr lang="en-US" dirty="0">
                <a:solidFill>
                  <a:schemeClr val="accent2"/>
                </a:solidFill>
              </a:rPr>
              <a:t>Metrics proposed here</a:t>
            </a:r>
          </a:p>
          <a:p>
            <a:endParaRPr lang="en-US" dirty="0"/>
          </a:p>
        </p:txBody>
      </p:sp>
      <p:sp>
        <p:nvSpPr>
          <p:cNvPr id="4" name="TextBox 3">
            <a:extLst>
              <a:ext uri="{FF2B5EF4-FFF2-40B4-BE49-F238E27FC236}">
                <a16:creationId xmlns:a16="http://schemas.microsoft.com/office/drawing/2014/main" id="{D457E953-4962-4066-883B-8AC6F4BB3A8D}"/>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spTree>
    <p:extLst>
      <p:ext uri="{BB962C8B-B14F-4D97-AF65-F5344CB8AC3E}">
        <p14:creationId xmlns:p14="http://schemas.microsoft.com/office/powerpoint/2010/main" val="398866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8996D-F178-445A-B5FB-CA79FB503B65}"/>
              </a:ext>
            </a:extLst>
          </p:cNvPr>
          <p:cNvSpPr>
            <a:spLocks noGrp="1"/>
          </p:cNvSpPr>
          <p:nvPr>
            <p:ph type="title"/>
          </p:nvPr>
        </p:nvSpPr>
        <p:spPr/>
        <p:txBody>
          <a:bodyPr/>
          <a:lstStyle/>
          <a:p>
            <a:r>
              <a:rPr lang="en-US" dirty="0"/>
              <a:t>Explanatory Metrics</a:t>
            </a:r>
          </a:p>
        </p:txBody>
      </p:sp>
      <p:sp>
        <p:nvSpPr>
          <p:cNvPr id="3" name="Content Placeholder 2">
            <a:extLst>
              <a:ext uri="{FF2B5EF4-FFF2-40B4-BE49-F238E27FC236}">
                <a16:creationId xmlns:a16="http://schemas.microsoft.com/office/drawing/2014/main" id="{B35E45F3-CEFC-482A-AAD4-5FD50D430CE6}"/>
              </a:ext>
            </a:extLst>
          </p:cNvPr>
          <p:cNvSpPr>
            <a:spLocks noGrp="1"/>
          </p:cNvSpPr>
          <p:nvPr>
            <p:ph idx="1"/>
          </p:nvPr>
        </p:nvSpPr>
        <p:spPr/>
        <p:txBody>
          <a:bodyPr/>
          <a:lstStyle/>
          <a:p>
            <a:r>
              <a:rPr lang="en-US" dirty="0"/>
              <a:t>Metrics from literature</a:t>
            </a:r>
          </a:p>
          <a:p>
            <a:endParaRPr lang="en-US" dirty="0"/>
          </a:p>
          <a:p>
            <a:r>
              <a:rPr lang="en-US" dirty="0"/>
              <a:t>Metrics proposed here</a:t>
            </a:r>
          </a:p>
          <a:p>
            <a:endParaRPr lang="en-US" dirty="0"/>
          </a:p>
          <a:p>
            <a:r>
              <a:rPr lang="en-US" dirty="0">
                <a:solidFill>
                  <a:schemeClr val="accent2"/>
                </a:solidFill>
              </a:rPr>
              <a:t>Topological</a:t>
            </a:r>
          </a:p>
          <a:p>
            <a:endParaRPr lang="en-US" dirty="0">
              <a:solidFill>
                <a:schemeClr val="accent2"/>
              </a:solidFill>
            </a:endParaRPr>
          </a:p>
          <a:p>
            <a:r>
              <a:rPr lang="en-US" dirty="0">
                <a:solidFill>
                  <a:schemeClr val="accent2"/>
                </a:solidFill>
              </a:rPr>
              <a:t>Flow/demand based</a:t>
            </a:r>
          </a:p>
          <a:p>
            <a:endParaRPr lang="en-US" dirty="0"/>
          </a:p>
        </p:txBody>
      </p:sp>
      <p:sp>
        <p:nvSpPr>
          <p:cNvPr id="4" name="TextBox 3">
            <a:extLst>
              <a:ext uri="{FF2B5EF4-FFF2-40B4-BE49-F238E27FC236}">
                <a16:creationId xmlns:a16="http://schemas.microsoft.com/office/drawing/2014/main" id="{D457E953-4962-4066-883B-8AC6F4BB3A8D}"/>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spTree>
    <p:extLst>
      <p:ext uri="{BB962C8B-B14F-4D97-AF65-F5344CB8AC3E}">
        <p14:creationId xmlns:p14="http://schemas.microsoft.com/office/powerpoint/2010/main" val="37009908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8996D-F178-445A-B5FB-CA79FB503B65}"/>
              </a:ext>
            </a:extLst>
          </p:cNvPr>
          <p:cNvSpPr>
            <a:spLocks noGrp="1"/>
          </p:cNvSpPr>
          <p:nvPr>
            <p:ph type="title"/>
          </p:nvPr>
        </p:nvSpPr>
        <p:spPr/>
        <p:txBody>
          <a:bodyPr/>
          <a:lstStyle/>
          <a:p>
            <a:r>
              <a:rPr lang="en-US" dirty="0"/>
              <a:t>Explanatory Metrics</a:t>
            </a:r>
          </a:p>
        </p:txBody>
      </p:sp>
      <p:sp>
        <p:nvSpPr>
          <p:cNvPr id="3" name="Content Placeholder 2">
            <a:extLst>
              <a:ext uri="{FF2B5EF4-FFF2-40B4-BE49-F238E27FC236}">
                <a16:creationId xmlns:a16="http://schemas.microsoft.com/office/drawing/2014/main" id="{B35E45F3-CEFC-482A-AAD4-5FD50D430CE6}"/>
              </a:ext>
            </a:extLst>
          </p:cNvPr>
          <p:cNvSpPr>
            <a:spLocks noGrp="1"/>
          </p:cNvSpPr>
          <p:nvPr>
            <p:ph idx="1"/>
          </p:nvPr>
        </p:nvSpPr>
        <p:spPr/>
        <p:txBody>
          <a:bodyPr/>
          <a:lstStyle/>
          <a:p>
            <a:r>
              <a:rPr lang="en-US" dirty="0"/>
              <a:t>Metrics from literature</a:t>
            </a:r>
          </a:p>
          <a:p>
            <a:endParaRPr lang="en-US" dirty="0"/>
          </a:p>
          <a:p>
            <a:r>
              <a:rPr lang="en-US" dirty="0"/>
              <a:t>Metrics proposed here</a:t>
            </a:r>
          </a:p>
          <a:p>
            <a:endParaRPr lang="en-US" dirty="0"/>
          </a:p>
          <a:p>
            <a:r>
              <a:rPr lang="en-US" dirty="0"/>
              <a:t>Topological</a:t>
            </a:r>
          </a:p>
          <a:p>
            <a:endParaRPr lang="en-US" dirty="0"/>
          </a:p>
          <a:p>
            <a:r>
              <a:rPr lang="en-US" dirty="0"/>
              <a:t>Flow/demand based</a:t>
            </a:r>
          </a:p>
          <a:p>
            <a:endParaRPr lang="en-US" dirty="0"/>
          </a:p>
          <a:p>
            <a:r>
              <a:rPr lang="en-US" dirty="0">
                <a:solidFill>
                  <a:schemeClr val="accent2"/>
                </a:solidFill>
              </a:rPr>
              <a:t>Total of 23 explanatory metrics </a:t>
            </a:r>
            <a:br>
              <a:rPr lang="en-US" dirty="0">
                <a:solidFill>
                  <a:schemeClr val="accent2"/>
                </a:solidFill>
              </a:rPr>
            </a:br>
            <a:r>
              <a:rPr lang="en-US" dirty="0">
                <a:solidFill>
                  <a:schemeClr val="accent2"/>
                </a:solidFill>
                <a:sym typeface="Wingdings" panose="05000000000000000000" pitchFamily="2" charset="2"/>
              </a:rPr>
              <a:t> 49 variables</a:t>
            </a:r>
            <a:endParaRPr lang="en-US" dirty="0">
              <a:solidFill>
                <a:schemeClr val="accent2"/>
              </a:solidFill>
            </a:endParaRPr>
          </a:p>
        </p:txBody>
      </p:sp>
      <p:sp>
        <p:nvSpPr>
          <p:cNvPr id="4" name="TextBox 3">
            <a:extLst>
              <a:ext uri="{FF2B5EF4-FFF2-40B4-BE49-F238E27FC236}">
                <a16:creationId xmlns:a16="http://schemas.microsoft.com/office/drawing/2014/main" id="{D457E953-4962-4066-883B-8AC6F4BB3A8D}"/>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spTree>
    <p:extLst>
      <p:ext uri="{BB962C8B-B14F-4D97-AF65-F5344CB8AC3E}">
        <p14:creationId xmlns:p14="http://schemas.microsoft.com/office/powerpoint/2010/main" val="2046640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5B8B5-A859-4EAD-B693-41830D8ABA19}"/>
              </a:ext>
            </a:extLst>
          </p:cNvPr>
          <p:cNvSpPr>
            <a:spLocks noGrp="1"/>
          </p:cNvSpPr>
          <p:nvPr>
            <p:ph type="title"/>
          </p:nvPr>
        </p:nvSpPr>
        <p:spPr/>
        <p:txBody>
          <a:bodyPr/>
          <a:lstStyle/>
          <a:p>
            <a:r>
              <a:rPr lang="en-US" dirty="0"/>
              <a:t>Objectives of this Dissertation</a:t>
            </a:r>
          </a:p>
        </p:txBody>
      </p:sp>
      <p:sp>
        <p:nvSpPr>
          <p:cNvPr id="3" name="Content Placeholder 2">
            <a:extLst>
              <a:ext uri="{FF2B5EF4-FFF2-40B4-BE49-F238E27FC236}">
                <a16:creationId xmlns:a16="http://schemas.microsoft.com/office/drawing/2014/main" id="{10ECD53A-A255-49F6-9F54-B7D281870E51}"/>
              </a:ext>
            </a:extLst>
          </p:cNvPr>
          <p:cNvSpPr>
            <a:spLocks noGrp="1"/>
          </p:cNvSpPr>
          <p:nvPr>
            <p:ph idx="1"/>
          </p:nvPr>
        </p:nvSpPr>
        <p:spPr/>
        <p:txBody>
          <a:bodyPr/>
          <a:lstStyle/>
          <a:p>
            <a:pPr marL="365760" indent="-365760">
              <a:buFont typeface="Wingdings" panose="05000000000000000000" pitchFamily="2" charset="2"/>
              <a:buChar char="v"/>
            </a:pPr>
            <a:r>
              <a:rPr lang="en-US" sz="2800" dirty="0"/>
              <a:t>Facilitate probabilistic analysis of infrastructure network reliability.</a:t>
            </a:r>
          </a:p>
          <a:p>
            <a:pPr marL="365760" lvl="1" indent="-365760">
              <a:buFont typeface="Wingdings" panose="05000000000000000000" pitchFamily="2" charset="2"/>
              <a:buChar char="v"/>
            </a:pPr>
            <a:endParaRPr lang="en-US" sz="2800" dirty="0"/>
          </a:p>
          <a:p>
            <a:pPr marL="365760" indent="-365760">
              <a:buNone/>
            </a:pPr>
            <a:endParaRPr lang="en-US" sz="2800" dirty="0"/>
          </a:p>
          <a:p>
            <a:pPr marL="365760" indent="-365760">
              <a:buFont typeface="Wingdings" panose="05000000000000000000" pitchFamily="2" charset="2"/>
              <a:buChar char="v"/>
            </a:pPr>
            <a:r>
              <a:rPr lang="en-US" sz="2800" dirty="0">
                <a:solidFill>
                  <a:schemeClr val="accent2"/>
                </a:solidFill>
              </a:rPr>
              <a:t>Integrate seismic risk of network components to enable risk informed retrofit selection.</a:t>
            </a:r>
          </a:p>
          <a:p>
            <a:pPr marL="365760" indent="-365760">
              <a:buFont typeface="Wingdings" panose="05000000000000000000" pitchFamily="2" charset="2"/>
              <a:buChar char="v"/>
            </a:pPr>
            <a:endParaRPr lang="en-US" sz="2800" dirty="0"/>
          </a:p>
          <a:p>
            <a:pPr marL="365760" indent="-365760">
              <a:buFont typeface="Wingdings" panose="05000000000000000000" pitchFamily="2" charset="2"/>
              <a:buChar char="v"/>
            </a:pPr>
            <a:endParaRPr lang="en-US" sz="2800" dirty="0"/>
          </a:p>
          <a:p>
            <a:pPr marL="365760" indent="-365760">
              <a:buFont typeface="Wingdings" panose="05000000000000000000" pitchFamily="2" charset="2"/>
              <a:buChar char="v"/>
            </a:pPr>
            <a:endParaRPr lang="en-US" sz="2800" dirty="0"/>
          </a:p>
        </p:txBody>
      </p:sp>
    </p:spTree>
    <p:extLst>
      <p:ext uri="{BB962C8B-B14F-4D97-AF65-F5344CB8AC3E}">
        <p14:creationId xmlns:p14="http://schemas.microsoft.com/office/powerpoint/2010/main" val="21270499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198DC-D10A-490D-9D71-EAD1E7B19003}"/>
              </a:ext>
            </a:extLst>
          </p:cNvPr>
          <p:cNvSpPr>
            <a:spLocks noGrp="1"/>
          </p:cNvSpPr>
          <p:nvPr>
            <p:ph type="title"/>
          </p:nvPr>
        </p:nvSpPr>
        <p:spPr/>
        <p:txBody>
          <a:bodyPr/>
          <a:lstStyle/>
          <a:p>
            <a:r>
              <a:rPr lang="en-US" dirty="0"/>
              <a:t>Variable Importance</a:t>
            </a:r>
          </a:p>
        </p:txBody>
      </p:sp>
      <p:sp>
        <p:nvSpPr>
          <p:cNvPr id="3" name="Content Placeholder 2">
            <a:extLst>
              <a:ext uri="{FF2B5EF4-FFF2-40B4-BE49-F238E27FC236}">
                <a16:creationId xmlns:a16="http://schemas.microsoft.com/office/drawing/2014/main" id="{5C4480A6-8D70-4F38-8BA4-149C4AC8CE96}"/>
              </a:ext>
            </a:extLst>
          </p:cNvPr>
          <p:cNvSpPr>
            <a:spLocks noGrp="1"/>
          </p:cNvSpPr>
          <p:nvPr>
            <p:ph idx="1"/>
          </p:nvPr>
        </p:nvSpPr>
        <p:spPr>
          <a:xfrm>
            <a:off x="457199" y="1125544"/>
            <a:ext cx="8240713" cy="5399087"/>
          </a:xfrm>
        </p:spPr>
        <p:txBody>
          <a:bodyPr/>
          <a:lstStyle/>
          <a:p>
            <a:r>
              <a:rPr lang="en-US" dirty="0"/>
              <a:t>Out of bag permuted variable delta error (OOBPVDE)</a:t>
            </a:r>
          </a:p>
        </p:txBody>
      </p:sp>
      <p:sp>
        <p:nvSpPr>
          <p:cNvPr id="6" name="TextBox 5">
            <a:extLst>
              <a:ext uri="{FF2B5EF4-FFF2-40B4-BE49-F238E27FC236}">
                <a16:creationId xmlns:a16="http://schemas.microsoft.com/office/drawing/2014/main" id="{8163A81B-F1F8-4EDD-84EC-3A71063BEC95}"/>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grpSp>
        <p:nvGrpSpPr>
          <p:cNvPr id="5" name="Group 4">
            <a:extLst>
              <a:ext uri="{FF2B5EF4-FFF2-40B4-BE49-F238E27FC236}">
                <a16:creationId xmlns:a16="http://schemas.microsoft.com/office/drawing/2014/main" id="{AC82498A-C44A-47D6-AA65-B578BF39777B}"/>
              </a:ext>
            </a:extLst>
          </p:cNvPr>
          <p:cNvGrpSpPr/>
          <p:nvPr/>
        </p:nvGrpSpPr>
        <p:grpSpPr>
          <a:xfrm>
            <a:off x="799961" y="1696633"/>
            <a:ext cx="7097802" cy="4988645"/>
            <a:chOff x="799961" y="1696633"/>
            <a:chExt cx="7097802" cy="4988645"/>
          </a:xfrm>
        </p:grpSpPr>
        <p:pic>
          <p:nvPicPr>
            <p:cNvPr id="7" name="Picture 6">
              <a:extLst>
                <a:ext uri="{FF2B5EF4-FFF2-40B4-BE49-F238E27FC236}">
                  <a16:creationId xmlns:a16="http://schemas.microsoft.com/office/drawing/2014/main" id="{4EA0D5B8-791F-46F0-8E59-E135968FA1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237" y="1696633"/>
              <a:ext cx="6651526" cy="4988645"/>
            </a:xfrm>
            <a:prstGeom prst="rect">
              <a:avLst/>
            </a:prstGeom>
          </p:spPr>
        </p:pic>
        <p:sp>
          <p:nvSpPr>
            <p:cNvPr id="4" name="TextBox 3">
              <a:extLst>
                <a:ext uri="{FF2B5EF4-FFF2-40B4-BE49-F238E27FC236}">
                  <a16:creationId xmlns:a16="http://schemas.microsoft.com/office/drawing/2014/main" id="{242357F4-7774-4BE2-9976-C736676454A8}"/>
                </a:ext>
              </a:extLst>
            </p:cNvPr>
            <p:cNvSpPr txBox="1"/>
            <p:nvPr/>
          </p:nvSpPr>
          <p:spPr>
            <a:xfrm rot="16200000">
              <a:off x="-327239" y="3744679"/>
              <a:ext cx="3146952" cy="892552"/>
            </a:xfrm>
            <a:prstGeom prst="rect">
              <a:avLst/>
            </a:prstGeom>
            <a:solidFill>
              <a:schemeClr val="bg1"/>
            </a:solidFill>
          </p:spPr>
          <p:txBody>
            <a:bodyPr wrap="none" rtlCol="0">
              <a:spAutoFit/>
            </a:bodyPr>
            <a:lstStyle/>
            <a:p>
              <a:pPr algn="ctr"/>
              <a:r>
                <a:rPr lang="en-US" sz="2600" dirty="0">
                  <a:latin typeface="+mj-lt"/>
                </a:rPr>
                <a:t>Out of bag permuted </a:t>
              </a:r>
              <a:br>
                <a:rPr lang="en-US" sz="2600" dirty="0">
                  <a:latin typeface="+mj-lt"/>
                </a:rPr>
              </a:br>
              <a:r>
                <a:rPr lang="en-US" sz="2600" dirty="0">
                  <a:latin typeface="+mj-lt"/>
                </a:rPr>
                <a:t>variable delta error</a:t>
              </a:r>
            </a:p>
          </p:txBody>
        </p:sp>
      </p:grpSp>
    </p:spTree>
    <p:extLst>
      <p:ext uri="{BB962C8B-B14F-4D97-AF65-F5344CB8AC3E}">
        <p14:creationId xmlns:p14="http://schemas.microsoft.com/office/powerpoint/2010/main" val="412798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198DC-D10A-490D-9D71-EAD1E7B19003}"/>
              </a:ext>
            </a:extLst>
          </p:cNvPr>
          <p:cNvSpPr>
            <a:spLocks noGrp="1"/>
          </p:cNvSpPr>
          <p:nvPr>
            <p:ph type="title"/>
          </p:nvPr>
        </p:nvSpPr>
        <p:spPr/>
        <p:txBody>
          <a:bodyPr/>
          <a:lstStyle/>
          <a:p>
            <a:r>
              <a:rPr lang="en-US" dirty="0"/>
              <a:t>Variable Set Optimization</a:t>
            </a:r>
          </a:p>
        </p:txBody>
      </p:sp>
      <p:sp>
        <p:nvSpPr>
          <p:cNvPr id="3" name="Content Placeholder 2">
            <a:extLst>
              <a:ext uri="{FF2B5EF4-FFF2-40B4-BE49-F238E27FC236}">
                <a16:creationId xmlns:a16="http://schemas.microsoft.com/office/drawing/2014/main" id="{5C4480A6-8D70-4F38-8BA4-149C4AC8CE96}"/>
              </a:ext>
            </a:extLst>
          </p:cNvPr>
          <p:cNvSpPr>
            <a:spLocks noGrp="1"/>
          </p:cNvSpPr>
          <p:nvPr>
            <p:ph idx="1"/>
          </p:nvPr>
        </p:nvSpPr>
        <p:spPr/>
        <p:txBody>
          <a:bodyPr/>
          <a:lstStyle/>
          <a:p>
            <a:r>
              <a:rPr lang="en-US" dirty="0"/>
              <a:t>Use only the most important variables</a:t>
            </a:r>
          </a:p>
        </p:txBody>
      </p:sp>
      <p:sp>
        <p:nvSpPr>
          <p:cNvPr id="6" name="TextBox 5">
            <a:extLst>
              <a:ext uri="{FF2B5EF4-FFF2-40B4-BE49-F238E27FC236}">
                <a16:creationId xmlns:a16="http://schemas.microsoft.com/office/drawing/2014/main" id="{8163A81B-F1F8-4EDD-84EC-3A71063BEC95}"/>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grpSp>
        <p:nvGrpSpPr>
          <p:cNvPr id="7" name="Group 6">
            <a:extLst>
              <a:ext uri="{FF2B5EF4-FFF2-40B4-BE49-F238E27FC236}">
                <a16:creationId xmlns:a16="http://schemas.microsoft.com/office/drawing/2014/main" id="{4B179006-4A72-413D-8A5C-C9EBFF67D1A5}"/>
              </a:ext>
            </a:extLst>
          </p:cNvPr>
          <p:cNvGrpSpPr/>
          <p:nvPr/>
        </p:nvGrpSpPr>
        <p:grpSpPr>
          <a:xfrm>
            <a:off x="872150" y="1779020"/>
            <a:ext cx="6953423" cy="4880361"/>
            <a:chOff x="872150" y="1779020"/>
            <a:chExt cx="6953423" cy="4880361"/>
          </a:xfrm>
        </p:grpSpPr>
        <p:pic>
          <p:nvPicPr>
            <p:cNvPr id="5" name="Picture 4">
              <a:extLst>
                <a:ext uri="{FF2B5EF4-FFF2-40B4-BE49-F238E27FC236}">
                  <a16:creationId xmlns:a16="http://schemas.microsoft.com/office/drawing/2014/main" id="{6A942C0D-CDC3-43DF-87BA-2543FE929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426" y="1779020"/>
              <a:ext cx="6507147" cy="4880361"/>
            </a:xfrm>
            <a:prstGeom prst="rect">
              <a:avLst/>
            </a:prstGeom>
          </p:spPr>
        </p:pic>
        <p:sp>
          <p:nvSpPr>
            <p:cNvPr id="4" name="TextBox 3">
              <a:extLst>
                <a:ext uri="{FF2B5EF4-FFF2-40B4-BE49-F238E27FC236}">
                  <a16:creationId xmlns:a16="http://schemas.microsoft.com/office/drawing/2014/main" id="{3FFA15C6-0A0D-440C-B1B2-B161995A53D4}"/>
                </a:ext>
              </a:extLst>
            </p:cNvPr>
            <p:cNvSpPr txBox="1"/>
            <p:nvPr/>
          </p:nvSpPr>
          <p:spPr>
            <a:xfrm rot="16200000">
              <a:off x="15313" y="3609590"/>
              <a:ext cx="2606226" cy="892552"/>
            </a:xfrm>
            <a:prstGeom prst="rect">
              <a:avLst/>
            </a:prstGeom>
            <a:solidFill>
              <a:schemeClr val="bg1"/>
            </a:solidFill>
          </p:spPr>
          <p:txBody>
            <a:bodyPr wrap="none" rtlCol="0">
              <a:spAutoFit/>
            </a:bodyPr>
            <a:lstStyle/>
            <a:p>
              <a:pPr algn="ctr"/>
              <a:r>
                <a:rPr lang="en-US" sz="2600" dirty="0">
                  <a:latin typeface="+mj-lt"/>
                </a:rPr>
                <a:t>MSE</a:t>
              </a:r>
              <a:br>
                <a:rPr lang="en-US" sz="2600" dirty="0">
                  <a:latin typeface="+mj-lt"/>
                </a:rPr>
              </a:br>
              <a:r>
                <a:rPr lang="en-US" sz="2600" dirty="0">
                  <a:latin typeface="+mj-lt"/>
                </a:rPr>
                <a:t>(Prediction Error)</a:t>
              </a:r>
            </a:p>
          </p:txBody>
        </p:sp>
      </p:grpSp>
    </p:spTree>
    <p:extLst>
      <p:ext uri="{BB962C8B-B14F-4D97-AF65-F5344CB8AC3E}">
        <p14:creationId xmlns:p14="http://schemas.microsoft.com/office/powerpoint/2010/main" val="217620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C5B2F-1703-4394-90EC-47B0088650E6}"/>
              </a:ext>
            </a:extLst>
          </p:cNvPr>
          <p:cNvSpPr>
            <a:spLocks noGrp="1"/>
          </p:cNvSpPr>
          <p:nvPr>
            <p:ph type="title"/>
          </p:nvPr>
        </p:nvSpPr>
        <p:spPr/>
        <p:txBody>
          <a:bodyPr/>
          <a:lstStyle/>
          <a:p>
            <a:r>
              <a:rPr lang="en-US" dirty="0"/>
              <a:t>Top 3 Important Variables</a:t>
            </a:r>
          </a:p>
        </p:txBody>
      </p:sp>
      <p:sp>
        <p:nvSpPr>
          <p:cNvPr id="3" name="Content Placeholder 2">
            <a:extLst>
              <a:ext uri="{FF2B5EF4-FFF2-40B4-BE49-F238E27FC236}">
                <a16:creationId xmlns:a16="http://schemas.microsoft.com/office/drawing/2014/main" id="{1C08EF19-0D07-401D-9C1A-C8DFE9E2FD77}"/>
              </a:ext>
            </a:extLst>
          </p:cNvPr>
          <p:cNvSpPr>
            <a:spLocks noGrp="1"/>
          </p:cNvSpPr>
          <p:nvPr>
            <p:ph idx="1"/>
          </p:nvPr>
        </p:nvSpPr>
        <p:spPr/>
        <p:txBody>
          <a:bodyPr/>
          <a:lstStyle/>
          <a:p>
            <a:r>
              <a:rPr lang="en-US" dirty="0"/>
              <a:t>Spectral radius</a:t>
            </a:r>
          </a:p>
          <a:p>
            <a:pPr lvl="1"/>
            <a:r>
              <a:rPr lang="en-US" dirty="0"/>
              <a:t>Metric from literature that is related to dynamic phenomena in networks, such as the spread of viruses.</a:t>
            </a:r>
          </a:p>
          <a:p>
            <a:endParaRPr lang="en-US" dirty="0"/>
          </a:p>
          <a:p>
            <a:r>
              <a:rPr lang="en-US" dirty="0"/>
              <a:t>Proportion of affected tiers</a:t>
            </a:r>
          </a:p>
          <a:p>
            <a:pPr lvl="1"/>
            <a:r>
              <a:rPr lang="en-US" dirty="0"/>
              <a:t>Metric formulated in this dissertation defined to be the proportion of links that are downstream of damaged pipes.</a:t>
            </a:r>
          </a:p>
          <a:p>
            <a:endParaRPr lang="en-US" dirty="0"/>
          </a:p>
          <a:p>
            <a:r>
              <a:rPr lang="en-US" dirty="0"/>
              <a:t>Critical fraction</a:t>
            </a:r>
          </a:p>
          <a:p>
            <a:pPr lvl="1"/>
            <a:r>
              <a:rPr lang="en-US" dirty="0"/>
              <a:t>Metric from literature describing the theoretical value for the proportion of nodes which need to be removed to completely destroy the largest cluster in a network.</a:t>
            </a:r>
          </a:p>
        </p:txBody>
      </p:sp>
    </p:spTree>
    <p:extLst>
      <p:ext uri="{BB962C8B-B14F-4D97-AF65-F5344CB8AC3E}">
        <p14:creationId xmlns:p14="http://schemas.microsoft.com/office/powerpoint/2010/main" val="9821914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E3FCF-8C23-4352-B003-3051FB9210F1}"/>
              </a:ext>
            </a:extLst>
          </p:cNvPr>
          <p:cNvSpPr>
            <a:spLocks noGrp="1"/>
          </p:cNvSpPr>
          <p:nvPr>
            <p:ph type="title"/>
          </p:nvPr>
        </p:nvSpPr>
        <p:spPr/>
        <p:txBody>
          <a:bodyPr/>
          <a:lstStyle/>
          <a:p>
            <a:r>
              <a:rPr lang="en-US" dirty="0"/>
              <a:t>Predictive Power</a:t>
            </a:r>
          </a:p>
        </p:txBody>
      </p:sp>
      <p:pic>
        <p:nvPicPr>
          <p:cNvPr id="5" name="Content Placeholder 4">
            <a:extLst>
              <a:ext uri="{FF2B5EF4-FFF2-40B4-BE49-F238E27FC236}">
                <a16:creationId xmlns:a16="http://schemas.microsoft.com/office/drawing/2014/main" id="{A1B167C3-0D05-4BAE-B3B7-CA5C7BD9D87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3113" y="1905904"/>
            <a:ext cx="4533333" cy="3351428"/>
          </a:xfrm>
        </p:spPr>
      </p:pic>
      <p:pic>
        <p:nvPicPr>
          <p:cNvPr id="7" name="Picture 6">
            <a:extLst>
              <a:ext uri="{FF2B5EF4-FFF2-40B4-BE49-F238E27FC236}">
                <a16:creationId xmlns:a16="http://schemas.microsoft.com/office/drawing/2014/main" id="{0A5A82F0-FB0D-4CAE-BD25-F36AEA50EB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80" y="1905904"/>
            <a:ext cx="4533333" cy="3351428"/>
          </a:xfrm>
          <a:prstGeom prst="rect">
            <a:avLst/>
          </a:prstGeom>
        </p:spPr>
      </p:pic>
      <p:sp>
        <p:nvSpPr>
          <p:cNvPr id="8" name="TextBox 7">
            <a:extLst>
              <a:ext uri="{FF2B5EF4-FFF2-40B4-BE49-F238E27FC236}">
                <a16:creationId xmlns:a16="http://schemas.microsoft.com/office/drawing/2014/main" id="{BF6D2E61-409E-41AE-AE4B-BA461BA4D895}"/>
              </a:ext>
            </a:extLst>
          </p:cNvPr>
          <p:cNvSpPr txBox="1"/>
          <p:nvPr/>
        </p:nvSpPr>
        <p:spPr>
          <a:xfrm>
            <a:off x="1363300" y="5257332"/>
            <a:ext cx="1906291" cy="830997"/>
          </a:xfrm>
          <a:prstGeom prst="rect">
            <a:avLst/>
          </a:prstGeom>
          <a:solidFill>
            <a:schemeClr val="bg1"/>
          </a:solidFill>
        </p:spPr>
        <p:txBody>
          <a:bodyPr wrap="none" rtlCol="0">
            <a:spAutoFit/>
          </a:bodyPr>
          <a:lstStyle/>
          <a:p>
            <a:pPr algn="ctr"/>
            <a:r>
              <a:rPr lang="en-US" sz="2400" dirty="0">
                <a:solidFill>
                  <a:schemeClr val="accent2"/>
                </a:solidFill>
                <a:latin typeface="+mj-lt"/>
              </a:rPr>
              <a:t>Naïve Model</a:t>
            </a:r>
          </a:p>
          <a:p>
            <a:pPr algn="ctr"/>
            <a:r>
              <a:rPr lang="en-US" sz="2400" dirty="0">
                <a:solidFill>
                  <a:schemeClr val="accent2"/>
                </a:solidFill>
                <a:latin typeface="+mj-lt"/>
              </a:rPr>
              <a:t>MSE = 0.0343</a:t>
            </a:r>
          </a:p>
        </p:txBody>
      </p:sp>
      <p:sp>
        <p:nvSpPr>
          <p:cNvPr id="9" name="TextBox 8">
            <a:extLst>
              <a:ext uri="{FF2B5EF4-FFF2-40B4-BE49-F238E27FC236}">
                <a16:creationId xmlns:a16="http://schemas.microsoft.com/office/drawing/2014/main" id="{9C088C9E-068E-4857-9631-A97444217E14}"/>
              </a:ext>
            </a:extLst>
          </p:cNvPr>
          <p:cNvSpPr txBox="1"/>
          <p:nvPr/>
        </p:nvSpPr>
        <p:spPr>
          <a:xfrm>
            <a:off x="5117576" y="5257332"/>
            <a:ext cx="3464410" cy="830997"/>
          </a:xfrm>
          <a:prstGeom prst="rect">
            <a:avLst/>
          </a:prstGeom>
          <a:solidFill>
            <a:schemeClr val="bg1"/>
          </a:solidFill>
        </p:spPr>
        <p:txBody>
          <a:bodyPr wrap="none" rtlCol="0">
            <a:spAutoFit/>
          </a:bodyPr>
          <a:lstStyle/>
          <a:p>
            <a:pPr algn="ctr"/>
            <a:r>
              <a:rPr lang="en-US" sz="2400" dirty="0">
                <a:solidFill>
                  <a:schemeClr val="accent2"/>
                </a:solidFill>
                <a:latin typeface="+mj-lt"/>
              </a:rPr>
              <a:t>Metric (Optimized) Model</a:t>
            </a:r>
          </a:p>
          <a:p>
            <a:pPr algn="ctr"/>
            <a:r>
              <a:rPr lang="en-US" sz="2400" dirty="0">
                <a:solidFill>
                  <a:schemeClr val="accent2"/>
                </a:solidFill>
                <a:latin typeface="+mj-lt"/>
              </a:rPr>
              <a:t>MSE = 	0.0266</a:t>
            </a:r>
          </a:p>
        </p:txBody>
      </p:sp>
      <p:sp>
        <p:nvSpPr>
          <p:cNvPr id="10" name="TextBox 9">
            <a:extLst>
              <a:ext uri="{FF2B5EF4-FFF2-40B4-BE49-F238E27FC236}">
                <a16:creationId xmlns:a16="http://schemas.microsoft.com/office/drawing/2014/main" id="{363321C5-5406-406C-ADFC-49AAFB72FD40}"/>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spTree>
    <p:extLst>
      <p:ext uri="{BB962C8B-B14F-4D97-AF65-F5344CB8AC3E}">
        <p14:creationId xmlns:p14="http://schemas.microsoft.com/office/powerpoint/2010/main" val="4852354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TPPF Calculation</a:t>
            </a:r>
          </a:p>
        </p:txBody>
      </p:sp>
      <p:sp>
        <p:nvSpPr>
          <p:cNvPr id="3" name="Content Placeholder 2"/>
          <p:cNvSpPr>
            <a:spLocks noGrp="1"/>
          </p:cNvSpPr>
          <p:nvPr>
            <p:ph idx="1"/>
          </p:nvPr>
        </p:nvSpPr>
        <p:spPr>
          <a:xfrm>
            <a:off x="457200" y="1125542"/>
            <a:ext cx="8229600" cy="5399087"/>
          </a:xfrm>
        </p:spPr>
        <p:txBody>
          <a:bodyPr/>
          <a:lstStyle/>
          <a:p>
            <a:r>
              <a:rPr lang="en-US" dirty="0"/>
              <a:t>Theoretical Pipe Participation Factor (</a:t>
            </a:r>
            <a:r>
              <a:rPr lang="en-US" dirty="0">
                <a:solidFill>
                  <a:schemeClr val="accent2"/>
                </a:solidFill>
              </a:rPr>
              <a:t>TPPF</a:t>
            </a:r>
            <a:r>
              <a:rPr lang="en-US" dirty="0"/>
              <a:t>)</a:t>
            </a:r>
          </a:p>
          <a:p>
            <a:endParaRPr lang="en-US" dirty="0"/>
          </a:p>
          <a:p>
            <a:r>
              <a:rPr lang="en-US" dirty="0"/>
              <a:t>After probabilistic risk assessment, retrofit pipe segments that are likely to be damaged in simulations that result in poor network performance.</a:t>
            </a:r>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635033" y="3571825"/>
                <a:ext cx="7873933" cy="685509"/>
              </a:xfrm>
              <a:prstGeom prst="rect">
                <a:avLst/>
              </a:prstGeom>
              <a:solidFill>
                <a:schemeClr val="bg1"/>
              </a:solid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accent4"/>
                              </a:solidFill>
                              <a:latin typeface="Cambria Math" panose="02040503050406030204" pitchFamily="18" charset="0"/>
                            </a:rPr>
                          </m:ctrlPr>
                        </m:sSubPr>
                        <m:e>
                          <m:r>
                            <a:rPr lang="en-US" sz="2000" i="1">
                              <a:solidFill>
                                <a:schemeClr val="accent4"/>
                              </a:solidFill>
                              <a:latin typeface="Cambria Math" panose="02040503050406030204" pitchFamily="18" charset="0"/>
                            </a:rPr>
                            <m:t>𝑇𝑃𝑃𝐹</m:t>
                          </m:r>
                        </m:e>
                        <m:sub>
                          <m:r>
                            <a:rPr lang="en-US" sz="2000" i="1">
                              <a:solidFill>
                                <a:schemeClr val="accent4"/>
                              </a:solidFill>
                              <a:latin typeface="Cambria Math" panose="02040503050406030204" pitchFamily="18" charset="0"/>
                            </a:rPr>
                            <m:t>𝐶𝑜𝑚𝑝𝑜𝑛𝑒𝑛𝑡</m:t>
                          </m:r>
                          <m:r>
                            <a:rPr lang="en-US" sz="2000" i="1">
                              <a:solidFill>
                                <a:schemeClr val="accent4"/>
                              </a:solidFill>
                              <a:latin typeface="Cambria Math" panose="02040503050406030204" pitchFamily="18" charset="0"/>
                            </a:rPr>
                            <m:t> </m:t>
                          </m:r>
                          <m:r>
                            <a:rPr lang="en-US" sz="2000" i="1">
                              <a:solidFill>
                                <a:schemeClr val="accent4"/>
                              </a:solidFill>
                              <a:latin typeface="Cambria Math" panose="02040503050406030204" pitchFamily="18" charset="0"/>
                            </a:rPr>
                            <m:t>𝑖</m:t>
                          </m:r>
                        </m:sub>
                      </m:sSub>
                      <m:r>
                        <a:rPr lang="en-US" sz="2000" i="1">
                          <a:solidFill>
                            <a:schemeClr val="accent4"/>
                          </a:solidFill>
                          <a:latin typeface="Cambria Math" panose="02040503050406030204" pitchFamily="18" charset="0"/>
                        </a:rPr>
                        <m:t>=</m:t>
                      </m:r>
                      <m:f>
                        <m:fPr>
                          <m:ctrlPr>
                            <a:rPr lang="en-US" sz="2000" i="1">
                              <a:solidFill>
                                <a:schemeClr val="accent4"/>
                              </a:solidFill>
                              <a:latin typeface="Cambria Math" panose="02040503050406030204" pitchFamily="18" charset="0"/>
                            </a:rPr>
                          </m:ctrlPr>
                        </m:fPr>
                        <m:num>
                          <m:r>
                            <a:rPr lang="en-US" sz="2000" i="1">
                              <a:solidFill>
                                <a:schemeClr val="accent4"/>
                              </a:solidFill>
                              <a:latin typeface="Cambria Math" panose="02040503050406030204" pitchFamily="18" charset="0"/>
                            </a:rPr>
                            <m:t>1</m:t>
                          </m:r>
                        </m:num>
                        <m:den>
                          <m:sSub>
                            <m:sSubPr>
                              <m:ctrlPr>
                                <a:rPr lang="en-US" sz="2000" i="1">
                                  <a:solidFill>
                                    <a:schemeClr val="accent4"/>
                                  </a:solidFill>
                                  <a:latin typeface="Cambria Math" panose="02040503050406030204" pitchFamily="18" charset="0"/>
                                </a:rPr>
                              </m:ctrlPr>
                            </m:sSubPr>
                            <m:e>
                              <m:r>
                                <a:rPr lang="en-US" sz="2000" i="1">
                                  <a:solidFill>
                                    <a:schemeClr val="accent4"/>
                                  </a:solidFill>
                                  <a:latin typeface="Cambria Math" panose="02040503050406030204" pitchFamily="18" charset="0"/>
                                </a:rPr>
                                <m:t>𝐿𝑒𝑛𝑔𝑡h</m:t>
                              </m:r>
                            </m:e>
                            <m:sub>
                              <m:r>
                                <a:rPr lang="en-US" sz="2000" i="1">
                                  <a:solidFill>
                                    <a:schemeClr val="accent4"/>
                                  </a:solidFill>
                                  <a:latin typeface="Cambria Math" panose="02040503050406030204" pitchFamily="18" charset="0"/>
                                </a:rPr>
                                <m:t>𝐶𝑜𝑚𝑝𝑜𝑛𝑒𝑛𝑡</m:t>
                              </m:r>
                              <m:r>
                                <a:rPr lang="en-US" sz="2000" i="1">
                                  <a:solidFill>
                                    <a:schemeClr val="accent4"/>
                                  </a:solidFill>
                                  <a:latin typeface="Cambria Math" panose="02040503050406030204" pitchFamily="18" charset="0"/>
                                </a:rPr>
                                <m:t> </m:t>
                              </m:r>
                              <m:r>
                                <a:rPr lang="en-US" sz="2000" i="1">
                                  <a:solidFill>
                                    <a:schemeClr val="accent4"/>
                                  </a:solidFill>
                                  <a:latin typeface="Cambria Math" panose="02040503050406030204" pitchFamily="18" charset="0"/>
                                </a:rPr>
                                <m:t>𝑖</m:t>
                              </m:r>
                            </m:sub>
                          </m:sSub>
                        </m:den>
                      </m:f>
                      <m:f>
                        <m:fPr>
                          <m:ctrlPr>
                            <a:rPr lang="en-US" sz="2000" i="1">
                              <a:solidFill>
                                <a:schemeClr val="accent4"/>
                              </a:solidFill>
                              <a:latin typeface="Cambria Math" panose="02040503050406030204" pitchFamily="18" charset="0"/>
                            </a:rPr>
                          </m:ctrlPr>
                        </m:fPr>
                        <m:num>
                          <m:r>
                            <a:rPr lang="en-US" sz="2000" i="1">
                              <a:solidFill>
                                <a:schemeClr val="accent4"/>
                              </a:solidFill>
                              <a:latin typeface="Cambria Math" panose="02040503050406030204" pitchFamily="18" charset="0"/>
                            </a:rPr>
                            <m:t>1</m:t>
                          </m:r>
                        </m:num>
                        <m:den>
                          <m:nary>
                            <m:naryPr>
                              <m:chr m:val="∑"/>
                              <m:limLoc m:val="subSup"/>
                              <m:supHide m:val="on"/>
                              <m:ctrlPr>
                                <a:rPr lang="en-US" sz="2000" i="1">
                                  <a:solidFill>
                                    <a:schemeClr val="accent4"/>
                                  </a:solidFill>
                                  <a:latin typeface="Cambria Math" panose="02040503050406030204" pitchFamily="18" charset="0"/>
                                </a:rPr>
                              </m:ctrlPr>
                            </m:naryPr>
                            <m:sub>
                              <m:r>
                                <m:rPr>
                                  <m:brk m:alnAt="9"/>
                                </m:rPr>
                                <a:rPr lang="en-US" sz="2000" i="1" smtClean="0">
                                  <a:solidFill>
                                    <a:schemeClr val="accent2"/>
                                  </a:solidFill>
                                  <a:latin typeface="Cambria Math" panose="02040503050406030204" pitchFamily="18" charset="0"/>
                                </a:rPr>
                                <m:t>𝑗</m:t>
                              </m:r>
                              <m:r>
                                <a:rPr lang="en-US" sz="2000" i="1">
                                  <a:solidFill>
                                    <a:schemeClr val="accent2"/>
                                  </a:solidFill>
                                  <a:latin typeface="Cambria Math" panose="02040503050406030204" pitchFamily="18" charset="0"/>
                                  <a:ea typeface="Cambria Math" panose="02040503050406030204" pitchFamily="18" charset="0"/>
                                </a:rPr>
                                <m:t>∈</m:t>
                              </m:r>
                              <m:sSub>
                                <m:sSubPr>
                                  <m:ctrlPr>
                                    <a:rPr lang="en-US" sz="2000" i="1">
                                      <a:solidFill>
                                        <a:schemeClr val="accent2"/>
                                      </a:solidFill>
                                      <a:latin typeface="Cambria Math" panose="02040503050406030204" pitchFamily="18" charset="0"/>
                                      <a:ea typeface="Cambria Math" panose="02040503050406030204" pitchFamily="18" charset="0"/>
                                    </a:rPr>
                                  </m:ctrlPr>
                                </m:sSubPr>
                                <m:e>
                                  <m:r>
                                    <a:rPr lang="en-US" sz="2000" i="1">
                                      <a:solidFill>
                                        <a:schemeClr val="accent2"/>
                                      </a:solidFill>
                                      <a:latin typeface="Cambria Math" panose="02040503050406030204" pitchFamily="18" charset="0"/>
                                      <a:ea typeface="Cambria Math" panose="02040503050406030204" pitchFamily="18" charset="0"/>
                                    </a:rPr>
                                    <m:t>𝑆</m:t>
                                  </m:r>
                                </m:e>
                                <m:sub>
                                  <m:r>
                                    <a:rPr lang="en-US" sz="2000" i="1">
                                      <a:solidFill>
                                        <a:schemeClr val="accent2"/>
                                      </a:solidFill>
                                      <a:latin typeface="Cambria Math" panose="02040503050406030204" pitchFamily="18" charset="0"/>
                                      <a:ea typeface="Cambria Math" panose="02040503050406030204" pitchFamily="18" charset="0"/>
                                    </a:rPr>
                                    <m:t>𝐷</m:t>
                                  </m:r>
                                </m:sub>
                              </m:sSub>
                            </m:sub>
                            <m:sup/>
                            <m:e>
                              <m:sSub>
                                <m:sSubPr>
                                  <m:ctrlPr>
                                    <a:rPr lang="en-US" sz="2000" i="1">
                                      <a:solidFill>
                                        <a:schemeClr val="accent4"/>
                                      </a:solidFill>
                                      <a:latin typeface="Cambria Math" panose="02040503050406030204" pitchFamily="18" charset="0"/>
                                    </a:rPr>
                                  </m:ctrlPr>
                                </m:sSubPr>
                                <m:e>
                                  <m:r>
                                    <a:rPr lang="en-US" sz="2000" i="1">
                                      <a:solidFill>
                                        <a:schemeClr val="accent4"/>
                                      </a:solidFill>
                                      <a:latin typeface="Cambria Math" panose="02040503050406030204" pitchFamily="18" charset="0"/>
                                    </a:rPr>
                                    <m:t>𝑤</m:t>
                                  </m:r>
                                </m:e>
                                <m:sub>
                                  <m:r>
                                    <a:rPr lang="en-US" sz="2000" i="1">
                                      <a:solidFill>
                                        <a:schemeClr val="accent4"/>
                                      </a:solidFill>
                                      <a:latin typeface="Cambria Math" panose="02040503050406030204" pitchFamily="18" charset="0"/>
                                    </a:rPr>
                                    <m:t>𝑗</m:t>
                                  </m:r>
                                </m:sub>
                              </m:sSub>
                            </m:e>
                          </m:nary>
                        </m:den>
                      </m:f>
                      <m:nary>
                        <m:naryPr>
                          <m:chr m:val="∑"/>
                          <m:limLoc m:val="subSup"/>
                          <m:supHide m:val="on"/>
                          <m:ctrlPr>
                            <a:rPr lang="en-US" sz="2000" i="1">
                              <a:solidFill>
                                <a:schemeClr val="accent4"/>
                              </a:solidFill>
                              <a:latin typeface="Cambria Math" panose="02040503050406030204" pitchFamily="18" charset="0"/>
                            </a:rPr>
                          </m:ctrlPr>
                        </m:naryPr>
                        <m:sub>
                          <m:r>
                            <m:rPr>
                              <m:brk m:alnAt="9"/>
                            </m:rPr>
                            <a:rPr lang="en-US" sz="2000" i="1" smtClean="0">
                              <a:solidFill>
                                <a:schemeClr val="accent2"/>
                              </a:solidFill>
                              <a:latin typeface="Cambria Math" panose="02040503050406030204" pitchFamily="18" charset="0"/>
                            </a:rPr>
                            <m:t>𝑗</m:t>
                          </m:r>
                          <m:r>
                            <a:rPr lang="en-US" sz="2000" i="1">
                              <a:solidFill>
                                <a:schemeClr val="accent2"/>
                              </a:solidFill>
                              <a:latin typeface="Cambria Math" panose="02040503050406030204" pitchFamily="18" charset="0"/>
                              <a:ea typeface="Cambria Math" panose="02040503050406030204" pitchFamily="18" charset="0"/>
                            </a:rPr>
                            <m:t>∈</m:t>
                          </m:r>
                          <m:sSub>
                            <m:sSubPr>
                              <m:ctrlPr>
                                <a:rPr lang="en-US" sz="2000" i="1">
                                  <a:solidFill>
                                    <a:schemeClr val="accent2"/>
                                  </a:solidFill>
                                  <a:latin typeface="Cambria Math" panose="02040503050406030204" pitchFamily="18" charset="0"/>
                                  <a:ea typeface="Cambria Math" panose="02040503050406030204" pitchFamily="18" charset="0"/>
                                </a:rPr>
                              </m:ctrlPr>
                            </m:sSubPr>
                            <m:e>
                              <m:r>
                                <a:rPr lang="en-US" sz="2000" i="1">
                                  <a:solidFill>
                                    <a:schemeClr val="accent2"/>
                                  </a:solidFill>
                                  <a:latin typeface="Cambria Math" panose="02040503050406030204" pitchFamily="18" charset="0"/>
                                  <a:ea typeface="Cambria Math" panose="02040503050406030204" pitchFamily="18" charset="0"/>
                                </a:rPr>
                                <m:t>𝑆</m:t>
                              </m:r>
                            </m:e>
                            <m:sub>
                              <m:r>
                                <a:rPr lang="en-US" sz="2000" i="1">
                                  <a:solidFill>
                                    <a:schemeClr val="accent2"/>
                                  </a:solidFill>
                                  <a:latin typeface="Cambria Math" panose="02040503050406030204" pitchFamily="18" charset="0"/>
                                  <a:ea typeface="Cambria Math" panose="02040503050406030204" pitchFamily="18" charset="0"/>
                                </a:rPr>
                                <m:t>𝐷</m:t>
                              </m:r>
                            </m:sub>
                          </m:sSub>
                        </m:sub>
                        <m:sup/>
                        <m:e>
                          <m:sSub>
                            <m:sSubPr>
                              <m:ctrlPr>
                                <a:rPr lang="en-US" sz="2000" i="1">
                                  <a:solidFill>
                                    <a:schemeClr val="accent4"/>
                                  </a:solidFill>
                                  <a:latin typeface="Cambria Math" panose="02040503050406030204" pitchFamily="18" charset="0"/>
                                </a:rPr>
                              </m:ctrlPr>
                            </m:sSubPr>
                            <m:e>
                              <m:r>
                                <a:rPr lang="en-US" sz="2000" i="1">
                                  <a:solidFill>
                                    <a:schemeClr val="accent4"/>
                                  </a:solidFill>
                                  <a:latin typeface="Cambria Math" panose="02040503050406030204" pitchFamily="18" charset="0"/>
                                </a:rPr>
                                <m:t>𝑤</m:t>
                              </m:r>
                            </m:e>
                            <m:sub>
                              <m:r>
                                <a:rPr lang="en-US" sz="2000" i="1">
                                  <a:solidFill>
                                    <a:schemeClr val="accent4"/>
                                  </a:solidFill>
                                  <a:latin typeface="Cambria Math" panose="02040503050406030204" pitchFamily="18" charset="0"/>
                                </a:rPr>
                                <m:t>𝑗</m:t>
                              </m:r>
                            </m:sub>
                          </m:sSub>
                          <m:r>
                            <a:rPr lang="en-US" sz="2000" i="1">
                              <a:solidFill>
                                <a:schemeClr val="accent4"/>
                              </a:solidFill>
                              <a:latin typeface="Cambria Math" panose="02040503050406030204" pitchFamily="18" charset="0"/>
                            </a:rPr>
                            <m:t>𝑃</m:t>
                          </m:r>
                          <m:d>
                            <m:dPr>
                              <m:ctrlPr>
                                <a:rPr lang="en-US" sz="2000" i="1">
                                  <a:solidFill>
                                    <a:schemeClr val="accent4"/>
                                  </a:solidFill>
                                  <a:latin typeface="Cambria Math" panose="02040503050406030204" pitchFamily="18" charset="0"/>
                                </a:rPr>
                              </m:ctrlPr>
                            </m:dPr>
                            <m:e>
                              <m:sSub>
                                <m:sSubPr>
                                  <m:ctrlPr>
                                    <a:rPr lang="en-US" sz="2000" i="1">
                                      <a:solidFill>
                                        <a:schemeClr val="accent4"/>
                                      </a:solidFill>
                                      <a:latin typeface="Cambria Math" panose="02040503050406030204" pitchFamily="18" charset="0"/>
                                    </a:rPr>
                                  </m:ctrlPr>
                                </m:sSubPr>
                                <m:e>
                                  <m:r>
                                    <a:rPr lang="en-US" sz="2000" i="1">
                                      <a:solidFill>
                                        <a:schemeClr val="accent4"/>
                                      </a:solidFill>
                                      <a:latin typeface="Cambria Math" panose="02040503050406030204" pitchFamily="18" charset="0"/>
                                    </a:rPr>
                                    <m:t>𝑥</m:t>
                                  </m:r>
                                </m:e>
                                <m:sub>
                                  <m:r>
                                    <a:rPr lang="en-US" sz="2000" i="1">
                                      <a:solidFill>
                                        <a:schemeClr val="accent4"/>
                                      </a:solidFill>
                                      <a:latin typeface="Cambria Math" panose="02040503050406030204" pitchFamily="18" charset="0"/>
                                    </a:rPr>
                                    <m:t>𝑖</m:t>
                                  </m:r>
                                  <m:r>
                                    <a:rPr lang="en-US" sz="2000" i="1">
                                      <a:solidFill>
                                        <a:schemeClr val="accent4"/>
                                      </a:solidFill>
                                      <a:latin typeface="Cambria Math" panose="02040503050406030204" pitchFamily="18" charset="0"/>
                                    </a:rPr>
                                    <m:t>,</m:t>
                                  </m:r>
                                  <m:r>
                                    <a:rPr lang="en-US" sz="2000" i="1">
                                      <a:solidFill>
                                        <a:schemeClr val="accent4"/>
                                      </a:solidFill>
                                      <a:latin typeface="Cambria Math" panose="02040503050406030204" pitchFamily="18" charset="0"/>
                                    </a:rPr>
                                    <m:t>𝑗</m:t>
                                  </m:r>
                                </m:sub>
                              </m:sSub>
                              <m:r>
                                <a:rPr lang="en-US" sz="2000" i="1">
                                  <a:solidFill>
                                    <a:schemeClr val="accent4"/>
                                  </a:solidFill>
                                  <a:latin typeface="Cambria Math" panose="02040503050406030204" pitchFamily="18" charset="0"/>
                                  <a:ea typeface="Cambria Math" panose="02040503050406030204" pitchFamily="18" charset="0"/>
                                </a:rPr>
                                <m:t>≥</m:t>
                              </m:r>
                              <m:r>
                                <a:rPr lang="en-US" sz="2000" i="1">
                                  <a:solidFill>
                                    <a:schemeClr val="accent4"/>
                                  </a:solidFill>
                                  <a:latin typeface="Cambria Math" panose="02040503050406030204" pitchFamily="18" charset="0"/>
                                  <a:ea typeface="Cambria Math" panose="02040503050406030204" pitchFamily="18" charset="0"/>
                                </a:rPr>
                                <m:t>𝑥</m:t>
                              </m:r>
                            </m:e>
                          </m:d>
                        </m:e>
                      </m:nary>
                    </m:oMath>
                  </m:oMathPara>
                </a14:m>
                <a:endParaRPr lang="en-US" sz="2000" dirty="0">
                  <a:solidFill>
                    <a:schemeClr val="accent4"/>
                  </a:solidFill>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35033" y="3571825"/>
                <a:ext cx="7873933" cy="685509"/>
              </a:xfrm>
              <a:prstGeom prst="rect">
                <a:avLst/>
              </a:prstGeom>
              <a:blipFill>
                <a:blip r:embed="rId3"/>
                <a:stretch>
                  <a:fillRect/>
                </a:stretch>
              </a:blipFill>
            </p:spPr>
            <p:txBody>
              <a:bodyPr/>
              <a:lstStyle/>
              <a:p>
                <a:r>
                  <a:rPr lang="en-US">
                    <a:noFill/>
                  </a:rPr>
                  <a:t> </a:t>
                </a:r>
              </a:p>
            </p:txBody>
          </p:sp>
        </mc:Fallback>
      </mc:AlternateContent>
      <p:cxnSp>
        <p:nvCxnSpPr>
          <p:cNvPr id="5" name="Straight Arrow Connector 4"/>
          <p:cNvCxnSpPr>
            <a:cxnSpLocks/>
          </p:cNvCxnSpPr>
          <p:nvPr/>
        </p:nvCxnSpPr>
        <p:spPr bwMode="auto">
          <a:xfrm flipV="1">
            <a:off x="4228859" y="4348528"/>
            <a:ext cx="880351" cy="673868"/>
          </a:xfrm>
          <a:prstGeom prst="straightConnector1">
            <a:avLst/>
          </a:prstGeom>
          <a:noFill/>
          <a:ln w="38100" cap="flat" cmpd="sng" algn="ctr">
            <a:solidFill>
              <a:schemeClr val="tx1"/>
            </a:solidFill>
            <a:prstDash val="solid"/>
            <a:round/>
            <a:headEnd type="none" w="med" len="med"/>
            <a:tailEnd type="triangle"/>
          </a:ln>
          <a:effectLst/>
        </p:spPr>
      </p:cxnSp>
      <p:cxnSp>
        <p:nvCxnSpPr>
          <p:cNvPr id="6" name="Straight Arrow Connector 5"/>
          <p:cNvCxnSpPr>
            <a:cxnSpLocks/>
          </p:cNvCxnSpPr>
          <p:nvPr/>
        </p:nvCxnSpPr>
        <p:spPr bwMode="auto">
          <a:xfrm flipV="1">
            <a:off x="4228857" y="4348528"/>
            <a:ext cx="1989063" cy="674350"/>
          </a:xfrm>
          <a:prstGeom prst="straightConnector1">
            <a:avLst/>
          </a:prstGeom>
          <a:noFill/>
          <a:ln w="38100" cap="flat" cmpd="sng" algn="ctr">
            <a:solidFill>
              <a:schemeClr val="tx1"/>
            </a:solidFill>
            <a:prstDash val="solid"/>
            <a:round/>
            <a:headEnd type="none" w="med" len="med"/>
            <a:tailEnd type="triangle"/>
          </a:ln>
          <a:effectLst/>
        </p:spPr>
      </p:cxnSp>
      <p:sp>
        <p:nvSpPr>
          <p:cNvPr id="7" name="TextBox 6"/>
          <p:cNvSpPr txBox="1"/>
          <p:nvPr/>
        </p:nvSpPr>
        <p:spPr>
          <a:xfrm>
            <a:off x="337791" y="5064312"/>
            <a:ext cx="7427098" cy="707886"/>
          </a:xfrm>
          <a:prstGeom prst="rect">
            <a:avLst/>
          </a:prstGeom>
          <a:solidFill>
            <a:schemeClr val="bg1"/>
          </a:solidFill>
        </p:spPr>
        <p:txBody>
          <a:bodyPr wrap="none" rtlCol="0">
            <a:spAutoFit/>
          </a:bodyPr>
          <a:lstStyle/>
          <a:p>
            <a:pPr algn="ctr"/>
            <a:r>
              <a:rPr lang="en-US" sz="2000" dirty="0">
                <a:solidFill>
                  <a:schemeClr val="accent2"/>
                </a:solidFill>
                <a:latin typeface="+mj-lt"/>
              </a:rPr>
              <a:t>Find ground motion simulations that result in high network disruption</a:t>
            </a:r>
          </a:p>
          <a:p>
            <a:r>
              <a:rPr lang="en-US" sz="2000" dirty="0">
                <a:solidFill>
                  <a:schemeClr val="accent2"/>
                </a:solidFill>
                <a:latin typeface="+mj-lt"/>
              </a:rPr>
              <a:t>(i.e. Nodal Unsatisfaction &gt; 0.8)</a:t>
            </a:r>
          </a:p>
        </p:txBody>
      </p:sp>
      <p:sp>
        <p:nvSpPr>
          <p:cNvPr id="8" name="TextBox 7">
            <a:extLst>
              <a:ext uri="{FF2B5EF4-FFF2-40B4-BE49-F238E27FC236}">
                <a16:creationId xmlns:a16="http://schemas.microsoft.com/office/drawing/2014/main" id="{4A9EA5ED-15D2-4DCD-BDEB-2876C3207D1E}"/>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spTree>
    <p:extLst>
      <p:ext uri="{BB962C8B-B14F-4D97-AF65-F5344CB8AC3E}">
        <p14:creationId xmlns:p14="http://schemas.microsoft.com/office/powerpoint/2010/main" val="29519226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E9AE1-75CB-4EC4-B0BD-1C39CFBF0D94}"/>
              </a:ext>
            </a:extLst>
          </p:cNvPr>
          <p:cNvSpPr>
            <a:spLocks noGrp="1"/>
          </p:cNvSpPr>
          <p:nvPr>
            <p:ph type="title"/>
          </p:nvPr>
        </p:nvSpPr>
        <p:spPr/>
        <p:txBody>
          <a:bodyPr/>
          <a:lstStyle/>
          <a:p>
            <a:r>
              <a:rPr lang="en-US" dirty="0"/>
              <a:t>Application to Retrofit Selection</a:t>
            </a:r>
          </a:p>
        </p:txBody>
      </p:sp>
      <p:pic>
        <p:nvPicPr>
          <p:cNvPr id="5" name="Content Placeholder 4">
            <a:extLst>
              <a:ext uri="{FF2B5EF4-FFF2-40B4-BE49-F238E27FC236}">
                <a16:creationId xmlns:a16="http://schemas.microsoft.com/office/drawing/2014/main" id="{6A5706F8-559B-412C-8406-BC16346AB5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1676" y="1500845"/>
            <a:ext cx="7142873" cy="5357155"/>
          </a:xfrm>
        </p:spPr>
      </p:pic>
      <p:grpSp>
        <p:nvGrpSpPr>
          <p:cNvPr id="13" name="Group 12">
            <a:extLst>
              <a:ext uri="{FF2B5EF4-FFF2-40B4-BE49-F238E27FC236}">
                <a16:creationId xmlns:a16="http://schemas.microsoft.com/office/drawing/2014/main" id="{ED23A9A9-A2FC-4378-A517-034DE8D32299}"/>
              </a:ext>
            </a:extLst>
          </p:cNvPr>
          <p:cNvGrpSpPr/>
          <p:nvPr/>
        </p:nvGrpSpPr>
        <p:grpSpPr>
          <a:xfrm>
            <a:off x="5955861" y="2733575"/>
            <a:ext cx="1034257" cy="477054"/>
            <a:chOff x="5955861" y="2733575"/>
            <a:chExt cx="1034257" cy="477054"/>
          </a:xfrm>
        </p:grpSpPr>
        <p:sp>
          <p:nvSpPr>
            <p:cNvPr id="7" name="Rectangle 6">
              <a:extLst>
                <a:ext uri="{FF2B5EF4-FFF2-40B4-BE49-F238E27FC236}">
                  <a16:creationId xmlns:a16="http://schemas.microsoft.com/office/drawing/2014/main" id="{453B6CED-B80D-4C95-8913-3F888C8239A7}"/>
                </a:ext>
              </a:extLst>
            </p:cNvPr>
            <p:cNvSpPr/>
            <p:nvPr/>
          </p:nvSpPr>
          <p:spPr bwMode="auto">
            <a:xfrm>
              <a:off x="6054291" y="2858702"/>
              <a:ext cx="529390" cy="301752"/>
            </a:xfrm>
            <a:prstGeom prst="rect">
              <a:avLst/>
            </a:prstGeom>
            <a:solidFill>
              <a:schemeClr val="bg1"/>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6" name="TextBox 5">
              <a:extLst>
                <a:ext uri="{FF2B5EF4-FFF2-40B4-BE49-F238E27FC236}">
                  <a16:creationId xmlns:a16="http://schemas.microsoft.com/office/drawing/2014/main" id="{EA371E19-BD98-4821-8600-51C63282F49C}"/>
                </a:ext>
              </a:extLst>
            </p:cNvPr>
            <p:cNvSpPr txBox="1"/>
            <p:nvPr/>
          </p:nvSpPr>
          <p:spPr>
            <a:xfrm>
              <a:off x="5955861" y="2733575"/>
              <a:ext cx="1034257" cy="477054"/>
            </a:xfrm>
            <a:prstGeom prst="rect">
              <a:avLst/>
            </a:prstGeom>
            <a:noFill/>
          </p:spPr>
          <p:txBody>
            <a:bodyPr wrap="none" rtlCol="0">
              <a:spAutoFit/>
            </a:bodyPr>
            <a:lstStyle/>
            <a:p>
              <a:pPr algn="ctr"/>
              <a:r>
                <a:rPr lang="en-US" sz="2500" dirty="0">
                  <a:latin typeface="+mj-lt"/>
                </a:rPr>
                <a:t>Metric</a:t>
              </a:r>
            </a:p>
          </p:txBody>
        </p:sp>
      </p:grpSp>
      <p:grpSp>
        <p:nvGrpSpPr>
          <p:cNvPr id="12" name="Group 11">
            <a:extLst>
              <a:ext uri="{FF2B5EF4-FFF2-40B4-BE49-F238E27FC236}">
                <a16:creationId xmlns:a16="http://schemas.microsoft.com/office/drawing/2014/main" id="{53F0E5EA-B76C-4832-B994-993528F7AECF}"/>
              </a:ext>
            </a:extLst>
          </p:cNvPr>
          <p:cNvGrpSpPr/>
          <p:nvPr/>
        </p:nvGrpSpPr>
        <p:grpSpPr>
          <a:xfrm>
            <a:off x="6326143" y="3041352"/>
            <a:ext cx="274435" cy="338554"/>
            <a:chOff x="6326143" y="3041352"/>
            <a:chExt cx="274435" cy="338554"/>
          </a:xfrm>
        </p:grpSpPr>
        <p:sp>
          <p:nvSpPr>
            <p:cNvPr id="9" name="Rectangle 8">
              <a:extLst>
                <a:ext uri="{FF2B5EF4-FFF2-40B4-BE49-F238E27FC236}">
                  <a16:creationId xmlns:a16="http://schemas.microsoft.com/office/drawing/2014/main" id="{A0B475E5-AF6E-45DD-AECD-12B7174918EC}"/>
                </a:ext>
              </a:extLst>
            </p:cNvPr>
            <p:cNvSpPr/>
            <p:nvPr/>
          </p:nvSpPr>
          <p:spPr bwMode="auto">
            <a:xfrm>
              <a:off x="6410421" y="3120884"/>
              <a:ext cx="105878" cy="169277"/>
            </a:xfrm>
            <a:prstGeom prst="rect">
              <a:avLst/>
            </a:prstGeom>
            <a:solidFill>
              <a:schemeClr val="bg1"/>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p:txBody>
        </p:sp>
        <p:sp>
          <p:nvSpPr>
            <p:cNvPr id="8" name="TextBox 7">
              <a:extLst>
                <a:ext uri="{FF2B5EF4-FFF2-40B4-BE49-F238E27FC236}">
                  <a16:creationId xmlns:a16="http://schemas.microsoft.com/office/drawing/2014/main" id="{3B814217-364E-4320-8D53-5002B17CB65D}"/>
                </a:ext>
              </a:extLst>
            </p:cNvPr>
            <p:cNvSpPr txBox="1"/>
            <p:nvPr/>
          </p:nvSpPr>
          <p:spPr>
            <a:xfrm>
              <a:off x="6326143" y="3041352"/>
              <a:ext cx="274435" cy="338554"/>
            </a:xfrm>
            <a:prstGeom prst="rect">
              <a:avLst/>
            </a:prstGeom>
            <a:noFill/>
          </p:spPr>
          <p:txBody>
            <a:bodyPr wrap="none" rtlCol="0">
              <a:spAutoFit/>
            </a:bodyPr>
            <a:lstStyle/>
            <a:p>
              <a:pPr algn="ctr"/>
              <a:r>
                <a:rPr lang="en-US" sz="1600" dirty="0">
                  <a:latin typeface="+mj-lt"/>
                </a:rPr>
                <a:t>..</a:t>
              </a:r>
            </a:p>
          </p:txBody>
        </p:sp>
      </p:grpSp>
      <p:sp>
        <p:nvSpPr>
          <p:cNvPr id="14" name="TextBox 13">
            <a:extLst>
              <a:ext uri="{FF2B5EF4-FFF2-40B4-BE49-F238E27FC236}">
                <a16:creationId xmlns:a16="http://schemas.microsoft.com/office/drawing/2014/main" id="{A29522DD-76E0-4E46-8BE7-38B2A4FE6927}"/>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spTree>
    <p:extLst>
      <p:ext uri="{BB962C8B-B14F-4D97-AF65-F5344CB8AC3E}">
        <p14:creationId xmlns:p14="http://schemas.microsoft.com/office/powerpoint/2010/main" val="18156653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E9AE1-75CB-4EC4-B0BD-1C39CFBF0D94}"/>
              </a:ext>
            </a:extLst>
          </p:cNvPr>
          <p:cNvSpPr>
            <a:spLocks noGrp="1"/>
          </p:cNvSpPr>
          <p:nvPr>
            <p:ph type="title"/>
          </p:nvPr>
        </p:nvSpPr>
        <p:spPr/>
        <p:txBody>
          <a:bodyPr/>
          <a:lstStyle/>
          <a:p>
            <a:r>
              <a:rPr lang="en-US" dirty="0"/>
              <a:t>Application to Retrofit Selection</a:t>
            </a:r>
          </a:p>
        </p:txBody>
      </p:sp>
      <p:pic>
        <p:nvPicPr>
          <p:cNvPr id="5" name="Content Placeholder 4">
            <a:extLst>
              <a:ext uri="{FF2B5EF4-FFF2-40B4-BE49-F238E27FC236}">
                <a16:creationId xmlns:a16="http://schemas.microsoft.com/office/drawing/2014/main" id="{291BF498-89D6-4365-B03A-2720AB8B1E8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2725" r="1862"/>
          <a:stretch/>
        </p:blipFill>
        <p:spPr>
          <a:xfrm>
            <a:off x="4693079" y="1075758"/>
            <a:ext cx="4325415" cy="4796287"/>
          </a:xfrm>
        </p:spPr>
      </p:pic>
      <p:pic>
        <p:nvPicPr>
          <p:cNvPr id="7" name="Picture 6">
            <a:extLst>
              <a:ext uri="{FF2B5EF4-FFF2-40B4-BE49-F238E27FC236}">
                <a16:creationId xmlns:a16="http://schemas.microsoft.com/office/drawing/2014/main" id="{ED12B17C-8D44-416B-BA0B-B1A58323C9CD}"/>
              </a:ext>
            </a:extLst>
          </p:cNvPr>
          <p:cNvPicPr>
            <a:picLocks noChangeAspect="1"/>
          </p:cNvPicPr>
          <p:nvPr/>
        </p:nvPicPr>
        <p:blipFill rotWithShape="1">
          <a:blip r:embed="rId4">
            <a:extLst>
              <a:ext uri="{28A0092B-C50C-407E-A947-70E740481C1C}">
                <a14:useLocalDpi xmlns:a14="http://schemas.microsoft.com/office/drawing/2010/main" val="0"/>
              </a:ext>
            </a:extLst>
          </a:blip>
          <a:srcRect l="35834" t="9125" b="1168"/>
          <a:stretch/>
        </p:blipFill>
        <p:spPr>
          <a:xfrm>
            <a:off x="394602" y="1075758"/>
            <a:ext cx="4298477" cy="4643719"/>
          </a:xfrm>
          <a:prstGeom prst="rect">
            <a:avLst/>
          </a:prstGeom>
        </p:spPr>
      </p:pic>
      <p:sp>
        <p:nvSpPr>
          <p:cNvPr id="8" name="TextBox 7">
            <a:extLst>
              <a:ext uri="{FF2B5EF4-FFF2-40B4-BE49-F238E27FC236}">
                <a16:creationId xmlns:a16="http://schemas.microsoft.com/office/drawing/2014/main" id="{F3B2491B-469D-4D30-A5CB-BFB16C403F4A}"/>
              </a:ext>
            </a:extLst>
          </p:cNvPr>
          <p:cNvSpPr txBox="1"/>
          <p:nvPr/>
        </p:nvSpPr>
        <p:spPr>
          <a:xfrm>
            <a:off x="811757" y="5719645"/>
            <a:ext cx="2751267" cy="461665"/>
          </a:xfrm>
          <a:prstGeom prst="rect">
            <a:avLst/>
          </a:prstGeom>
          <a:solidFill>
            <a:schemeClr val="bg1"/>
          </a:solidFill>
        </p:spPr>
        <p:txBody>
          <a:bodyPr wrap="none" rtlCol="0">
            <a:spAutoFit/>
          </a:bodyPr>
          <a:lstStyle/>
          <a:p>
            <a:pPr algn="ctr"/>
            <a:r>
              <a:rPr lang="en-US" sz="2400" dirty="0">
                <a:solidFill>
                  <a:schemeClr val="accent2"/>
                </a:solidFill>
                <a:latin typeface="+mj-lt"/>
              </a:rPr>
              <a:t>Hydraulic Simulation</a:t>
            </a:r>
          </a:p>
        </p:txBody>
      </p:sp>
      <p:sp>
        <p:nvSpPr>
          <p:cNvPr id="9" name="TextBox 8">
            <a:extLst>
              <a:ext uri="{FF2B5EF4-FFF2-40B4-BE49-F238E27FC236}">
                <a16:creationId xmlns:a16="http://schemas.microsoft.com/office/drawing/2014/main" id="{D01DB88E-E523-46E1-8440-CDBA6230CED0}"/>
              </a:ext>
            </a:extLst>
          </p:cNvPr>
          <p:cNvSpPr txBox="1"/>
          <p:nvPr/>
        </p:nvSpPr>
        <p:spPr>
          <a:xfrm>
            <a:off x="4901686" y="5728899"/>
            <a:ext cx="3464411" cy="461665"/>
          </a:xfrm>
          <a:prstGeom prst="rect">
            <a:avLst/>
          </a:prstGeom>
          <a:solidFill>
            <a:schemeClr val="bg1"/>
          </a:solidFill>
        </p:spPr>
        <p:txBody>
          <a:bodyPr wrap="none" rtlCol="0">
            <a:spAutoFit/>
          </a:bodyPr>
          <a:lstStyle/>
          <a:p>
            <a:pPr algn="ctr"/>
            <a:r>
              <a:rPr lang="en-US" sz="2400" dirty="0">
                <a:solidFill>
                  <a:schemeClr val="accent2"/>
                </a:solidFill>
                <a:latin typeface="+mj-lt"/>
              </a:rPr>
              <a:t>Metric (Optimized) Model</a:t>
            </a:r>
          </a:p>
        </p:txBody>
      </p:sp>
      <p:sp>
        <p:nvSpPr>
          <p:cNvPr id="10" name="TextBox 9">
            <a:extLst>
              <a:ext uri="{FF2B5EF4-FFF2-40B4-BE49-F238E27FC236}">
                <a16:creationId xmlns:a16="http://schemas.microsoft.com/office/drawing/2014/main" id="{31BAA378-D19A-4C46-A1A6-DFED05453B94}"/>
              </a:ext>
            </a:extLst>
          </p:cNvPr>
          <p:cNvSpPr txBox="1"/>
          <p:nvPr/>
        </p:nvSpPr>
        <p:spPr>
          <a:xfrm>
            <a:off x="2627041" y="6266910"/>
            <a:ext cx="3567195" cy="461665"/>
          </a:xfrm>
          <a:prstGeom prst="rect">
            <a:avLst/>
          </a:prstGeom>
          <a:solidFill>
            <a:schemeClr val="bg1"/>
          </a:solidFill>
        </p:spPr>
        <p:txBody>
          <a:bodyPr wrap="none" rtlCol="0">
            <a:spAutoFit/>
          </a:bodyPr>
          <a:lstStyle/>
          <a:p>
            <a:pPr algn="ctr"/>
            <a:r>
              <a:rPr lang="en-US" sz="2400" dirty="0">
                <a:solidFill>
                  <a:schemeClr val="accent2"/>
                </a:solidFill>
                <a:latin typeface="+mj-lt"/>
              </a:rPr>
              <a:t>95% Match (by pipe length)</a:t>
            </a:r>
          </a:p>
        </p:txBody>
      </p:sp>
      <p:sp>
        <p:nvSpPr>
          <p:cNvPr id="11" name="TextBox 10">
            <a:extLst>
              <a:ext uri="{FF2B5EF4-FFF2-40B4-BE49-F238E27FC236}">
                <a16:creationId xmlns:a16="http://schemas.microsoft.com/office/drawing/2014/main" id="{887BB882-9A11-4823-BE7C-F717A4215244}"/>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spTree>
    <p:extLst>
      <p:ext uri="{BB962C8B-B14F-4D97-AF65-F5344CB8AC3E}">
        <p14:creationId xmlns:p14="http://schemas.microsoft.com/office/powerpoint/2010/main" val="20588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TPPF Calculation</a:t>
            </a:r>
          </a:p>
        </p:txBody>
      </p:sp>
      <p:sp>
        <p:nvSpPr>
          <p:cNvPr id="3" name="Content Placeholder 2"/>
          <p:cNvSpPr>
            <a:spLocks noGrp="1"/>
          </p:cNvSpPr>
          <p:nvPr>
            <p:ph idx="1"/>
          </p:nvPr>
        </p:nvSpPr>
        <p:spPr>
          <a:xfrm>
            <a:off x="457200" y="1125542"/>
            <a:ext cx="8229600" cy="5399087"/>
          </a:xfrm>
        </p:spPr>
        <p:txBody>
          <a:bodyPr/>
          <a:lstStyle/>
          <a:p>
            <a:r>
              <a:rPr lang="en-US" dirty="0"/>
              <a:t>Theoretical Pipe Participation Factor (</a:t>
            </a:r>
            <a:r>
              <a:rPr lang="en-US" dirty="0">
                <a:solidFill>
                  <a:schemeClr val="accent2"/>
                </a:solidFill>
              </a:rPr>
              <a:t>TPPF</a:t>
            </a:r>
            <a:r>
              <a:rPr lang="en-US" dirty="0"/>
              <a:t>)</a:t>
            </a:r>
          </a:p>
          <a:p>
            <a:endParaRPr lang="en-US" dirty="0"/>
          </a:p>
          <a:p>
            <a:r>
              <a:rPr lang="en-US" dirty="0"/>
              <a:t>After probabilistic risk assessment, retrofit pipe segments that are likely to be damaged in simulations that result in poor network performance.</a:t>
            </a:r>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635033" y="3571825"/>
                <a:ext cx="7873933" cy="685509"/>
              </a:xfrm>
              <a:prstGeom prst="rect">
                <a:avLst/>
              </a:prstGeom>
              <a:solidFill>
                <a:schemeClr val="bg1"/>
              </a:solid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a:solidFill>
                                <a:schemeClr val="accent4"/>
                              </a:solidFill>
                              <a:latin typeface="Cambria Math" panose="02040503050406030204" pitchFamily="18" charset="0"/>
                            </a:rPr>
                          </m:ctrlPr>
                        </m:sSubPr>
                        <m:e>
                          <m:r>
                            <a:rPr lang="en-US" sz="2000" i="1">
                              <a:solidFill>
                                <a:schemeClr val="accent4"/>
                              </a:solidFill>
                              <a:latin typeface="Cambria Math" panose="02040503050406030204" pitchFamily="18" charset="0"/>
                            </a:rPr>
                            <m:t>𝑇𝑃𝑃𝐹</m:t>
                          </m:r>
                        </m:e>
                        <m:sub>
                          <m:r>
                            <a:rPr lang="en-US" sz="2000" i="1">
                              <a:solidFill>
                                <a:schemeClr val="accent4"/>
                              </a:solidFill>
                              <a:latin typeface="Cambria Math" panose="02040503050406030204" pitchFamily="18" charset="0"/>
                            </a:rPr>
                            <m:t>𝐶𝑜𝑚𝑝𝑜𝑛𝑒𝑛𝑡</m:t>
                          </m:r>
                          <m:r>
                            <a:rPr lang="en-US" sz="2000" i="1">
                              <a:solidFill>
                                <a:schemeClr val="accent4"/>
                              </a:solidFill>
                              <a:latin typeface="Cambria Math" panose="02040503050406030204" pitchFamily="18" charset="0"/>
                            </a:rPr>
                            <m:t> </m:t>
                          </m:r>
                          <m:r>
                            <a:rPr lang="en-US" sz="2000" i="1">
                              <a:solidFill>
                                <a:schemeClr val="accent4"/>
                              </a:solidFill>
                              <a:latin typeface="Cambria Math" panose="02040503050406030204" pitchFamily="18" charset="0"/>
                            </a:rPr>
                            <m:t>𝑖</m:t>
                          </m:r>
                        </m:sub>
                      </m:sSub>
                      <m:r>
                        <a:rPr lang="en-US" sz="2000" i="1">
                          <a:solidFill>
                            <a:schemeClr val="accent4"/>
                          </a:solidFill>
                          <a:latin typeface="Cambria Math" panose="02040503050406030204" pitchFamily="18" charset="0"/>
                        </a:rPr>
                        <m:t>=</m:t>
                      </m:r>
                      <m:f>
                        <m:fPr>
                          <m:ctrlPr>
                            <a:rPr lang="en-US" sz="2000" i="1">
                              <a:solidFill>
                                <a:schemeClr val="accent4"/>
                              </a:solidFill>
                              <a:latin typeface="Cambria Math" panose="02040503050406030204" pitchFamily="18" charset="0"/>
                            </a:rPr>
                          </m:ctrlPr>
                        </m:fPr>
                        <m:num>
                          <m:r>
                            <a:rPr lang="en-US" sz="2000" i="1">
                              <a:solidFill>
                                <a:schemeClr val="accent4"/>
                              </a:solidFill>
                              <a:latin typeface="Cambria Math" panose="02040503050406030204" pitchFamily="18" charset="0"/>
                            </a:rPr>
                            <m:t>1</m:t>
                          </m:r>
                        </m:num>
                        <m:den>
                          <m:sSub>
                            <m:sSubPr>
                              <m:ctrlPr>
                                <a:rPr lang="en-US" sz="2000" i="1">
                                  <a:solidFill>
                                    <a:schemeClr val="accent4"/>
                                  </a:solidFill>
                                  <a:latin typeface="Cambria Math" panose="02040503050406030204" pitchFamily="18" charset="0"/>
                                </a:rPr>
                              </m:ctrlPr>
                            </m:sSubPr>
                            <m:e>
                              <m:r>
                                <a:rPr lang="en-US" sz="2000" i="1">
                                  <a:solidFill>
                                    <a:schemeClr val="accent4"/>
                                  </a:solidFill>
                                  <a:latin typeface="Cambria Math" panose="02040503050406030204" pitchFamily="18" charset="0"/>
                                </a:rPr>
                                <m:t>𝐿𝑒𝑛𝑔𝑡h</m:t>
                              </m:r>
                            </m:e>
                            <m:sub>
                              <m:r>
                                <a:rPr lang="en-US" sz="2000" i="1">
                                  <a:solidFill>
                                    <a:schemeClr val="accent4"/>
                                  </a:solidFill>
                                  <a:latin typeface="Cambria Math" panose="02040503050406030204" pitchFamily="18" charset="0"/>
                                </a:rPr>
                                <m:t>𝐶𝑜𝑚𝑝𝑜𝑛𝑒𝑛𝑡</m:t>
                              </m:r>
                              <m:r>
                                <a:rPr lang="en-US" sz="2000" i="1">
                                  <a:solidFill>
                                    <a:schemeClr val="accent4"/>
                                  </a:solidFill>
                                  <a:latin typeface="Cambria Math" panose="02040503050406030204" pitchFamily="18" charset="0"/>
                                </a:rPr>
                                <m:t> </m:t>
                              </m:r>
                              <m:r>
                                <a:rPr lang="en-US" sz="2000" i="1">
                                  <a:solidFill>
                                    <a:schemeClr val="accent4"/>
                                  </a:solidFill>
                                  <a:latin typeface="Cambria Math" panose="02040503050406030204" pitchFamily="18" charset="0"/>
                                </a:rPr>
                                <m:t>𝑖</m:t>
                              </m:r>
                            </m:sub>
                          </m:sSub>
                        </m:den>
                      </m:f>
                      <m:f>
                        <m:fPr>
                          <m:ctrlPr>
                            <a:rPr lang="en-US" sz="2000" i="1">
                              <a:solidFill>
                                <a:schemeClr val="accent4"/>
                              </a:solidFill>
                              <a:latin typeface="Cambria Math" panose="02040503050406030204" pitchFamily="18" charset="0"/>
                            </a:rPr>
                          </m:ctrlPr>
                        </m:fPr>
                        <m:num>
                          <m:r>
                            <a:rPr lang="en-US" sz="2000" i="1">
                              <a:solidFill>
                                <a:schemeClr val="accent4"/>
                              </a:solidFill>
                              <a:latin typeface="Cambria Math" panose="02040503050406030204" pitchFamily="18" charset="0"/>
                            </a:rPr>
                            <m:t>1</m:t>
                          </m:r>
                        </m:num>
                        <m:den>
                          <m:nary>
                            <m:naryPr>
                              <m:chr m:val="∑"/>
                              <m:limLoc m:val="subSup"/>
                              <m:supHide m:val="on"/>
                              <m:ctrlPr>
                                <a:rPr lang="en-US" sz="2000" i="1">
                                  <a:solidFill>
                                    <a:schemeClr val="accent4"/>
                                  </a:solidFill>
                                  <a:latin typeface="Cambria Math" panose="02040503050406030204" pitchFamily="18" charset="0"/>
                                </a:rPr>
                              </m:ctrlPr>
                            </m:naryPr>
                            <m:sub>
                              <m:r>
                                <m:rPr>
                                  <m:brk m:alnAt="9"/>
                                </m:rPr>
                                <a:rPr lang="en-US" sz="2000" i="1" smtClean="0">
                                  <a:solidFill>
                                    <a:schemeClr val="accent2"/>
                                  </a:solidFill>
                                  <a:latin typeface="Cambria Math" panose="02040503050406030204" pitchFamily="18" charset="0"/>
                                </a:rPr>
                                <m:t>𝑗</m:t>
                              </m:r>
                              <m:r>
                                <a:rPr lang="en-US" sz="2000" i="1">
                                  <a:solidFill>
                                    <a:schemeClr val="accent2"/>
                                  </a:solidFill>
                                  <a:latin typeface="Cambria Math" panose="02040503050406030204" pitchFamily="18" charset="0"/>
                                  <a:ea typeface="Cambria Math" panose="02040503050406030204" pitchFamily="18" charset="0"/>
                                </a:rPr>
                                <m:t>∈</m:t>
                              </m:r>
                              <m:sSub>
                                <m:sSubPr>
                                  <m:ctrlPr>
                                    <a:rPr lang="en-US" sz="2000" i="1">
                                      <a:solidFill>
                                        <a:schemeClr val="accent2"/>
                                      </a:solidFill>
                                      <a:latin typeface="Cambria Math" panose="02040503050406030204" pitchFamily="18" charset="0"/>
                                      <a:ea typeface="Cambria Math" panose="02040503050406030204" pitchFamily="18" charset="0"/>
                                    </a:rPr>
                                  </m:ctrlPr>
                                </m:sSubPr>
                                <m:e>
                                  <m:r>
                                    <a:rPr lang="en-US" sz="2000" i="1">
                                      <a:solidFill>
                                        <a:schemeClr val="accent2"/>
                                      </a:solidFill>
                                      <a:latin typeface="Cambria Math" panose="02040503050406030204" pitchFamily="18" charset="0"/>
                                      <a:ea typeface="Cambria Math" panose="02040503050406030204" pitchFamily="18" charset="0"/>
                                    </a:rPr>
                                    <m:t>𝑆</m:t>
                                  </m:r>
                                </m:e>
                                <m:sub>
                                  <m:r>
                                    <a:rPr lang="en-US" sz="2000" i="1">
                                      <a:solidFill>
                                        <a:schemeClr val="accent2"/>
                                      </a:solidFill>
                                      <a:latin typeface="Cambria Math" panose="02040503050406030204" pitchFamily="18" charset="0"/>
                                      <a:ea typeface="Cambria Math" panose="02040503050406030204" pitchFamily="18" charset="0"/>
                                    </a:rPr>
                                    <m:t>𝐷</m:t>
                                  </m:r>
                                </m:sub>
                              </m:sSub>
                            </m:sub>
                            <m:sup/>
                            <m:e>
                              <m:sSub>
                                <m:sSubPr>
                                  <m:ctrlPr>
                                    <a:rPr lang="en-US" sz="2000" i="1">
                                      <a:solidFill>
                                        <a:schemeClr val="accent4"/>
                                      </a:solidFill>
                                      <a:latin typeface="Cambria Math" panose="02040503050406030204" pitchFamily="18" charset="0"/>
                                    </a:rPr>
                                  </m:ctrlPr>
                                </m:sSubPr>
                                <m:e>
                                  <m:r>
                                    <a:rPr lang="en-US" sz="2000" i="1">
                                      <a:solidFill>
                                        <a:schemeClr val="accent4"/>
                                      </a:solidFill>
                                      <a:latin typeface="Cambria Math" panose="02040503050406030204" pitchFamily="18" charset="0"/>
                                    </a:rPr>
                                    <m:t>𝑤</m:t>
                                  </m:r>
                                </m:e>
                                <m:sub>
                                  <m:r>
                                    <a:rPr lang="en-US" sz="2000" i="1">
                                      <a:solidFill>
                                        <a:schemeClr val="accent4"/>
                                      </a:solidFill>
                                      <a:latin typeface="Cambria Math" panose="02040503050406030204" pitchFamily="18" charset="0"/>
                                    </a:rPr>
                                    <m:t>𝑗</m:t>
                                  </m:r>
                                </m:sub>
                              </m:sSub>
                            </m:e>
                          </m:nary>
                        </m:den>
                      </m:f>
                      <m:nary>
                        <m:naryPr>
                          <m:chr m:val="∑"/>
                          <m:limLoc m:val="subSup"/>
                          <m:supHide m:val="on"/>
                          <m:ctrlPr>
                            <a:rPr lang="en-US" sz="2000" i="1">
                              <a:solidFill>
                                <a:schemeClr val="accent4"/>
                              </a:solidFill>
                              <a:latin typeface="Cambria Math" panose="02040503050406030204" pitchFamily="18" charset="0"/>
                            </a:rPr>
                          </m:ctrlPr>
                        </m:naryPr>
                        <m:sub>
                          <m:r>
                            <m:rPr>
                              <m:brk m:alnAt="9"/>
                            </m:rPr>
                            <a:rPr lang="en-US" sz="2000" i="1" smtClean="0">
                              <a:solidFill>
                                <a:schemeClr val="accent2"/>
                              </a:solidFill>
                              <a:latin typeface="Cambria Math" panose="02040503050406030204" pitchFamily="18" charset="0"/>
                            </a:rPr>
                            <m:t>𝑗</m:t>
                          </m:r>
                          <m:r>
                            <a:rPr lang="en-US" sz="2000" i="1">
                              <a:solidFill>
                                <a:schemeClr val="accent2"/>
                              </a:solidFill>
                              <a:latin typeface="Cambria Math" panose="02040503050406030204" pitchFamily="18" charset="0"/>
                              <a:ea typeface="Cambria Math" panose="02040503050406030204" pitchFamily="18" charset="0"/>
                            </a:rPr>
                            <m:t>∈</m:t>
                          </m:r>
                          <m:sSub>
                            <m:sSubPr>
                              <m:ctrlPr>
                                <a:rPr lang="en-US" sz="2000" i="1">
                                  <a:solidFill>
                                    <a:schemeClr val="accent2"/>
                                  </a:solidFill>
                                  <a:latin typeface="Cambria Math" panose="02040503050406030204" pitchFamily="18" charset="0"/>
                                  <a:ea typeface="Cambria Math" panose="02040503050406030204" pitchFamily="18" charset="0"/>
                                </a:rPr>
                              </m:ctrlPr>
                            </m:sSubPr>
                            <m:e>
                              <m:r>
                                <a:rPr lang="en-US" sz="2000" i="1">
                                  <a:solidFill>
                                    <a:schemeClr val="accent2"/>
                                  </a:solidFill>
                                  <a:latin typeface="Cambria Math" panose="02040503050406030204" pitchFamily="18" charset="0"/>
                                  <a:ea typeface="Cambria Math" panose="02040503050406030204" pitchFamily="18" charset="0"/>
                                </a:rPr>
                                <m:t>𝑆</m:t>
                              </m:r>
                            </m:e>
                            <m:sub>
                              <m:r>
                                <a:rPr lang="en-US" sz="2000" i="1">
                                  <a:solidFill>
                                    <a:schemeClr val="accent2"/>
                                  </a:solidFill>
                                  <a:latin typeface="Cambria Math" panose="02040503050406030204" pitchFamily="18" charset="0"/>
                                  <a:ea typeface="Cambria Math" panose="02040503050406030204" pitchFamily="18" charset="0"/>
                                </a:rPr>
                                <m:t>𝐷</m:t>
                              </m:r>
                            </m:sub>
                          </m:sSub>
                        </m:sub>
                        <m:sup/>
                        <m:e>
                          <m:sSub>
                            <m:sSubPr>
                              <m:ctrlPr>
                                <a:rPr lang="en-US" sz="2000" i="1">
                                  <a:solidFill>
                                    <a:schemeClr val="accent4"/>
                                  </a:solidFill>
                                  <a:latin typeface="Cambria Math" panose="02040503050406030204" pitchFamily="18" charset="0"/>
                                </a:rPr>
                              </m:ctrlPr>
                            </m:sSubPr>
                            <m:e>
                              <m:r>
                                <a:rPr lang="en-US" sz="2000" i="1">
                                  <a:solidFill>
                                    <a:schemeClr val="accent4"/>
                                  </a:solidFill>
                                  <a:latin typeface="Cambria Math" panose="02040503050406030204" pitchFamily="18" charset="0"/>
                                </a:rPr>
                                <m:t>𝑤</m:t>
                              </m:r>
                            </m:e>
                            <m:sub>
                              <m:r>
                                <a:rPr lang="en-US" sz="2000" i="1">
                                  <a:solidFill>
                                    <a:schemeClr val="accent4"/>
                                  </a:solidFill>
                                  <a:latin typeface="Cambria Math" panose="02040503050406030204" pitchFamily="18" charset="0"/>
                                </a:rPr>
                                <m:t>𝑗</m:t>
                              </m:r>
                            </m:sub>
                          </m:sSub>
                          <m:r>
                            <a:rPr lang="en-US" sz="2000" i="1">
                              <a:solidFill>
                                <a:schemeClr val="accent4"/>
                              </a:solidFill>
                              <a:latin typeface="Cambria Math" panose="02040503050406030204" pitchFamily="18" charset="0"/>
                            </a:rPr>
                            <m:t>𝑃</m:t>
                          </m:r>
                          <m:d>
                            <m:dPr>
                              <m:ctrlPr>
                                <a:rPr lang="en-US" sz="2000" i="1">
                                  <a:solidFill>
                                    <a:schemeClr val="accent4"/>
                                  </a:solidFill>
                                  <a:latin typeface="Cambria Math" panose="02040503050406030204" pitchFamily="18" charset="0"/>
                                </a:rPr>
                              </m:ctrlPr>
                            </m:dPr>
                            <m:e>
                              <m:sSub>
                                <m:sSubPr>
                                  <m:ctrlPr>
                                    <a:rPr lang="en-US" sz="2000" i="1">
                                      <a:solidFill>
                                        <a:schemeClr val="accent4"/>
                                      </a:solidFill>
                                      <a:latin typeface="Cambria Math" panose="02040503050406030204" pitchFamily="18" charset="0"/>
                                    </a:rPr>
                                  </m:ctrlPr>
                                </m:sSubPr>
                                <m:e>
                                  <m:r>
                                    <a:rPr lang="en-US" sz="2000" i="1">
                                      <a:solidFill>
                                        <a:schemeClr val="accent4"/>
                                      </a:solidFill>
                                      <a:latin typeface="Cambria Math" panose="02040503050406030204" pitchFamily="18" charset="0"/>
                                    </a:rPr>
                                    <m:t>𝑥</m:t>
                                  </m:r>
                                </m:e>
                                <m:sub>
                                  <m:r>
                                    <a:rPr lang="en-US" sz="2000" i="1">
                                      <a:solidFill>
                                        <a:schemeClr val="accent4"/>
                                      </a:solidFill>
                                      <a:latin typeface="Cambria Math" panose="02040503050406030204" pitchFamily="18" charset="0"/>
                                    </a:rPr>
                                    <m:t>𝑖</m:t>
                                  </m:r>
                                  <m:r>
                                    <a:rPr lang="en-US" sz="2000" i="1">
                                      <a:solidFill>
                                        <a:schemeClr val="accent4"/>
                                      </a:solidFill>
                                      <a:latin typeface="Cambria Math" panose="02040503050406030204" pitchFamily="18" charset="0"/>
                                    </a:rPr>
                                    <m:t>,</m:t>
                                  </m:r>
                                  <m:r>
                                    <a:rPr lang="en-US" sz="2000" i="1">
                                      <a:solidFill>
                                        <a:schemeClr val="accent4"/>
                                      </a:solidFill>
                                      <a:latin typeface="Cambria Math" panose="02040503050406030204" pitchFamily="18" charset="0"/>
                                    </a:rPr>
                                    <m:t>𝑗</m:t>
                                  </m:r>
                                </m:sub>
                              </m:sSub>
                              <m:r>
                                <a:rPr lang="en-US" sz="2000" i="1">
                                  <a:solidFill>
                                    <a:schemeClr val="accent4"/>
                                  </a:solidFill>
                                  <a:latin typeface="Cambria Math" panose="02040503050406030204" pitchFamily="18" charset="0"/>
                                  <a:ea typeface="Cambria Math" panose="02040503050406030204" pitchFamily="18" charset="0"/>
                                </a:rPr>
                                <m:t>≥</m:t>
                              </m:r>
                              <m:r>
                                <a:rPr lang="en-US" sz="2000" i="1">
                                  <a:solidFill>
                                    <a:schemeClr val="accent4"/>
                                  </a:solidFill>
                                  <a:latin typeface="Cambria Math" panose="02040503050406030204" pitchFamily="18" charset="0"/>
                                  <a:ea typeface="Cambria Math" panose="02040503050406030204" pitchFamily="18" charset="0"/>
                                </a:rPr>
                                <m:t>𝑥</m:t>
                              </m:r>
                            </m:e>
                          </m:d>
                        </m:e>
                      </m:nary>
                    </m:oMath>
                  </m:oMathPara>
                </a14:m>
                <a:endParaRPr lang="en-US" sz="2000" dirty="0">
                  <a:solidFill>
                    <a:schemeClr val="accent4"/>
                  </a:solidFill>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35033" y="3571825"/>
                <a:ext cx="7873933" cy="685509"/>
              </a:xfrm>
              <a:prstGeom prst="rect">
                <a:avLst/>
              </a:prstGeom>
              <a:blipFill>
                <a:blip r:embed="rId3"/>
                <a:stretch>
                  <a:fillRect/>
                </a:stretch>
              </a:blipFill>
            </p:spPr>
            <p:txBody>
              <a:bodyPr/>
              <a:lstStyle/>
              <a:p>
                <a:r>
                  <a:rPr lang="en-US">
                    <a:noFill/>
                  </a:rPr>
                  <a:t> </a:t>
                </a:r>
              </a:p>
            </p:txBody>
          </p:sp>
        </mc:Fallback>
      </mc:AlternateContent>
      <p:cxnSp>
        <p:nvCxnSpPr>
          <p:cNvPr id="5" name="Straight Arrow Connector 4"/>
          <p:cNvCxnSpPr>
            <a:cxnSpLocks/>
          </p:cNvCxnSpPr>
          <p:nvPr/>
        </p:nvCxnSpPr>
        <p:spPr bwMode="auto">
          <a:xfrm flipV="1">
            <a:off x="4228859" y="4348528"/>
            <a:ext cx="880351" cy="673868"/>
          </a:xfrm>
          <a:prstGeom prst="straightConnector1">
            <a:avLst/>
          </a:prstGeom>
          <a:noFill/>
          <a:ln w="38100" cap="flat" cmpd="sng" algn="ctr">
            <a:solidFill>
              <a:schemeClr val="tx1"/>
            </a:solidFill>
            <a:prstDash val="solid"/>
            <a:round/>
            <a:headEnd type="none" w="med" len="med"/>
            <a:tailEnd type="triangle"/>
          </a:ln>
          <a:effectLst/>
        </p:spPr>
      </p:cxnSp>
      <p:cxnSp>
        <p:nvCxnSpPr>
          <p:cNvPr id="6" name="Straight Arrow Connector 5"/>
          <p:cNvCxnSpPr>
            <a:cxnSpLocks/>
          </p:cNvCxnSpPr>
          <p:nvPr/>
        </p:nvCxnSpPr>
        <p:spPr bwMode="auto">
          <a:xfrm flipV="1">
            <a:off x="4228857" y="4348528"/>
            <a:ext cx="1989063" cy="674350"/>
          </a:xfrm>
          <a:prstGeom prst="straightConnector1">
            <a:avLst/>
          </a:prstGeom>
          <a:noFill/>
          <a:ln w="38100" cap="flat" cmpd="sng" algn="ctr">
            <a:solidFill>
              <a:schemeClr val="tx1"/>
            </a:solidFill>
            <a:prstDash val="solid"/>
            <a:round/>
            <a:headEnd type="none" w="med" len="med"/>
            <a:tailEnd type="triangle"/>
          </a:ln>
          <a:effectLst/>
        </p:spPr>
      </p:cxnSp>
      <p:sp>
        <p:nvSpPr>
          <p:cNvPr id="7" name="TextBox 6"/>
          <p:cNvSpPr txBox="1"/>
          <p:nvPr/>
        </p:nvSpPr>
        <p:spPr>
          <a:xfrm>
            <a:off x="319774" y="5064312"/>
            <a:ext cx="7463133" cy="1015663"/>
          </a:xfrm>
          <a:prstGeom prst="rect">
            <a:avLst/>
          </a:prstGeom>
          <a:solidFill>
            <a:schemeClr val="bg1"/>
          </a:solidFill>
        </p:spPr>
        <p:txBody>
          <a:bodyPr wrap="none" rtlCol="0">
            <a:spAutoFit/>
          </a:bodyPr>
          <a:lstStyle/>
          <a:p>
            <a:pPr algn="ctr"/>
            <a:r>
              <a:rPr lang="en-US" sz="2000" dirty="0">
                <a:solidFill>
                  <a:schemeClr val="accent2"/>
                </a:solidFill>
                <a:latin typeface="+mj-lt"/>
              </a:rPr>
              <a:t>Find ground motion simulations that result in high network disruption</a:t>
            </a:r>
          </a:p>
          <a:p>
            <a:r>
              <a:rPr lang="en-US" sz="2000" dirty="0">
                <a:solidFill>
                  <a:schemeClr val="accent2"/>
                </a:solidFill>
              </a:rPr>
              <a:t>(i.e. Nodal Unsatisfaction &gt; 0.8)</a:t>
            </a:r>
          </a:p>
          <a:p>
            <a:pPr algn="ctr"/>
            <a:endParaRPr lang="en-US" sz="2000" dirty="0">
              <a:solidFill>
                <a:schemeClr val="accent2"/>
              </a:solidFill>
              <a:latin typeface="+mj-lt"/>
            </a:endParaRPr>
          </a:p>
        </p:txBody>
      </p:sp>
      <p:sp>
        <p:nvSpPr>
          <p:cNvPr id="8" name="TextBox 7">
            <a:extLst>
              <a:ext uri="{FF2B5EF4-FFF2-40B4-BE49-F238E27FC236}">
                <a16:creationId xmlns:a16="http://schemas.microsoft.com/office/drawing/2014/main" id="{4A9EA5ED-15D2-4DCD-BDEB-2876C3207D1E}"/>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4</a:t>
            </a:r>
          </a:p>
        </p:txBody>
      </p:sp>
    </p:spTree>
    <p:extLst>
      <p:ext uri="{BB962C8B-B14F-4D97-AF65-F5344CB8AC3E}">
        <p14:creationId xmlns:p14="http://schemas.microsoft.com/office/powerpoint/2010/main" val="5420865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3CB1D-1BF3-4B1D-8962-7463C1525114}"/>
              </a:ext>
            </a:extLst>
          </p:cNvPr>
          <p:cNvSpPr>
            <a:spLocks noGrp="1"/>
          </p:cNvSpPr>
          <p:nvPr>
            <p:ph type="title"/>
          </p:nvPr>
        </p:nvSpPr>
        <p:spPr/>
        <p:txBody>
          <a:bodyPr/>
          <a:lstStyle/>
          <a:p>
            <a:r>
              <a:rPr lang="en-US" dirty="0"/>
              <a:t>Implied Classification Problem</a:t>
            </a:r>
          </a:p>
        </p:txBody>
      </p:sp>
      <p:pic>
        <p:nvPicPr>
          <p:cNvPr id="4" name="Content Placeholder 4">
            <a:extLst>
              <a:ext uri="{FF2B5EF4-FFF2-40B4-BE49-F238E27FC236}">
                <a16:creationId xmlns:a16="http://schemas.microsoft.com/office/drawing/2014/main" id="{53F14A25-3515-4153-80B3-E8A4281CF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972000" y="1005840"/>
            <a:ext cx="7200000" cy="5322857"/>
          </a:xfrm>
          <a:prstGeom prst="rect">
            <a:avLst/>
          </a:prstGeom>
          <a:noFill/>
          <a:ln w="9525">
            <a:noFill/>
            <a:miter lim="800000"/>
            <a:headEnd/>
            <a:tailEnd/>
          </a:ln>
        </p:spPr>
      </p:pic>
      <p:sp>
        <p:nvSpPr>
          <p:cNvPr id="7" name="TextBox 6">
            <a:extLst>
              <a:ext uri="{FF2B5EF4-FFF2-40B4-BE49-F238E27FC236}">
                <a16:creationId xmlns:a16="http://schemas.microsoft.com/office/drawing/2014/main" id="{67B257E5-2450-414E-A62E-EF703A57CE50}"/>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spTree>
    <p:extLst>
      <p:ext uri="{BB962C8B-B14F-4D97-AF65-F5344CB8AC3E}">
        <p14:creationId xmlns:p14="http://schemas.microsoft.com/office/powerpoint/2010/main" val="15045223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3CB1D-1BF3-4B1D-8962-7463C1525114}"/>
              </a:ext>
            </a:extLst>
          </p:cNvPr>
          <p:cNvSpPr>
            <a:spLocks noGrp="1"/>
          </p:cNvSpPr>
          <p:nvPr>
            <p:ph type="title"/>
          </p:nvPr>
        </p:nvSpPr>
        <p:spPr/>
        <p:txBody>
          <a:bodyPr/>
          <a:lstStyle/>
          <a:p>
            <a:r>
              <a:rPr lang="en-US" dirty="0"/>
              <a:t>Implied Classification Problem</a:t>
            </a:r>
          </a:p>
        </p:txBody>
      </p:sp>
      <p:pic>
        <p:nvPicPr>
          <p:cNvPr id="8" name="Content Placeholder 4">
            <a:extLst>
              <a:ext uri="{FF2B5EF4-FFF2-40B4-BE49-F238E27FC236}">
                <a16:creationId xmlns:a16="http://schemas.microsoft.com/office/drawing/2014/main" id="{2A0309D2-79A7-422B-93E0-0D5627CD1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954640" y="1005199"/>
            <a:ext cx="7234720" cy="5338991"/>
          </a:xfrm>
          <a:prstGeom prst="rect">
            <a:avLst/>
          </a:prstGeom>
          <a:noFill/>
          <a:ln w="9525">
            <a:noFill/>
            <a:miter lim="800000"/>
            <a:headEnd/>
            <a:tailEnd/>
          </a:ln>
        </p:spPr>
      </p:pic>
      <p:sp>
        <p:nvSpPr>
          <p:cNvPr id="9" name="TextBox 8">
            <a:extLst>
              <a:ext uri="{FF2B5EF4-FFF2-40B4-BE49-F238E27FC236}">
                <a16:creationId xmlns:a16="http://schemas.microsoft.com/office/drawing/2014/main" id="{B613CE25-9B9B-4321-A0B3-7DEA492FA409}"/>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spTree>
    <p:extLst>
      <p:ext uri="{BB962C8B-B14F-4D97-AF65-F5344CB8AC3E}">
        <p14:creationId xmlns:p14="http://schemas.microsoft.com/office/powerpoint/2010/main" val="4213492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5B8B5-A859-4EAD-B693-41830D8ABA19}"/>
              </a:ext>
            </a:extLst>
          </p:cNvPr>
          <p:cNvSpPr>
            <a:spLocks noGrp="1"/>
          </p:cNvSpPr>
          <p:nvPr>
            <p:ph type="title"/>
          </p:nvPr>
        </p:nvSpPr>
        <p:spPr/>
        <p:txBody>
          <a:bodyPr/>
          <a:lstStyle/>
          <a:p>
            <a:r>
              <a:rPr lang="en-US" dirty="0"/>
              <a:t>Objectives of this Dissertation</a:t>
            </a:r>
          </a:p>
        </p:txBody>
      </p:sp>
      <p:sp>
        <p:nvSpPr>
          <p:cNvPr id="3" name="Content Placeholder 2">
            <a:extLst>
              <a:ext uri="{FF2B5EF4-FFF2-40B4-BE49-F238E27FC236}">
                <a16:creationId xmlns:a16="http://schemas.microsoft.com/office/drawing/2014/main" id="{10ECD53A-A255-49F6-9F54-B7D281870E51}"/>
              </a:ext>
            </a:extLst>
          </p:cNvPr>
          <p:cNvSpPr>
            <a:spLocks noGrp="1"/>
          </p:cNvSpPr>
          <p:nvPr>
            <p:ph idx="1"/>
          </p:nvPr>
        </p:nvSpPr>
        <p:spPr/>
        <p:txBody>
          <a:bodyPr/>
          <a:lstStyle/>
          <a:p>
            <a:pPr marL="365760" indent="-365760">
              <a:buFont typeface="Wingdings" panose="05000000000000000000" pitchFamily="2" charset="2"/>
              <a:buChar char="v"/>
            </a:pPr>
            <a:r>
              <a:rPr lang="en-US" sz="2800" dirty="0"/>
              <a:t>Facilitate probabilistic analysis of infrastructure network reliability.</a:t>
            </a:r>
          </a:p>
          <a:p>
            <a:pPr marL="365760" lvl="1" indent="-365760">
              <a:buFont typeface="Wingdings" panose="05000000000000000000" pitchFamily="2" charset="2"/>
              <a:buChar char="v"/>
            </a:pPr>
            <a:endParaRPr lang="en-US" sz="2800" dirty="0"/>
          </a:p>
          <a:p>
            <a:pPr marL="365760" indent="-365760">
              <a:buNone/>
            </a:pPr>
            <a:endParaRPr lang="en-US" sz="2800" dirty="0"/>
          </a:p>
          <a:p>
            <a:pPr marL="365760" indent="-365760">
              <a:buFont typeface="Wingdings" panose="05000000000000000000" pitchFamily="2" charset="2"/>
              <a:buChar char="v"/>
            </a:pPr>
            <a:r>
              <a:rPr lang="en-US" sz="2800" dirty="0"/>
              <a:t>Integrate seismic risk of network components to enable risk informed retrofit selection.</a:t>
            </a:r>
          </a:p>
          <a:p>
            <a:pPr marL="365760" lvl="1" indent="-365760">
              <a:buFont typeface="Wingdings" panose="05000000000000000000" pitchFamily="2" charset="2"/>
              <a:buChar char="v"/>
            </a:pPr>
            <a:endParaRPr lang="en-US" sz="2800" dirty="0"/>
          </a:p>
          <a:p>
            <a:pPr marL="365760" indent="-365760">
              <a:buNone/>
            </a:pPr>
            <a:endParaRPr lang="en-US" sz="2800" dirty="0"/>
          </a:p>
          <a:p>
            <a:pPr marL="365760" indent="-365760">
              <a:buFont typeface="Wingdings" panose="05000000000000000000" pitchFamily="2" charset="2"/>
              <a:buChar char="v"/>
            </a:pPr>
            <a:r>
              <a:rPr lang="en-US" sz="2800" dirty="0">
                <a:solidFill>
                  <a:schemeClr val="accent2"/>
                </a:solidFill>
              </a:rPr>
              <a:t>Develop methods that are rigorous but computationally tractable for complex networks.</a:t>
            </a:r>
          </a:p>
        </p:txBody>
      </p:sp>
    </p:spTree>
    <p:extLst>
      <p:ext uri="{BB962C8B-B14F-4D97-AF65-F5344CB8AC3E}">
        <p14:creationId xmlns:p14="http://schemas.microsoft.com/office/powerpoint/2010/main" val="3797964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3CB1D-1BF3-4B1D-8962-7463C1525114}"/>
              </a:ext>
            </a:extLst>
          </p:cNvPr>
          <p:cNvSpPr>
            <a:spLocks noGrp="1"/>
          </p:cNvSpPr>
          <p:nvPr>
            <p:ph type="title"/>
          </p:nvPr>
        </p:nvSpPr>
        <p:spPr/>
        <p:txBody>
          <a:bodyPr/>
          <a:lstStyle/>
          <a:p>
            <a:r>
              <a:rPr lang="en-US" dirty="0"/>
              <a:t>Implied Classification Problem</a:t>
            </a:r>
          </a:p>
        </p:txBody>
      </p:sp>
      <p:pic>
        <p:nvPicPr>
          <p:cNvPr id="5" name="Content Placeholder 4">
            <a:extLst>
              <a:ext uri="{FF2B5EF4-FFF2-40B4-BE49-F238E27FC236}">
                <a16:creationId xmlns:a16="http://schemas.microsoft.com/office/drawing/2014/main" id="{7037B2BC-42C2-4CF4-8D0F-2205B9BACD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4640" y="1005199"/>
            <a:ext cx="7234720" cy="5338991"/>
          </a:xfrm>
        </p:spPr>
      </p:pic>
      <p:sp>
        <p:nvSpPr>
          <p:cNvPr id="3" name="TextBox 2">
            <a:extLst>
              <a:ext uri="{FF2B5EF4-FFF2-40B4-BE49-F238E27FC236}">
                <a16:creationId xmlns:a16="http://schemas.microsoft.com/office/drawing/2014/main" id="{1BBDE872-BDCA-4672-A47C-BC76F6B4CA55}"/>
              </a:ext>
            </a:extLst>
          </p:cNvPr>
          <p:cNvSpPr txBox="1"/>
          <p:nvPr/>
        </p:nvSpPr>
        <p:spPr>
          <a:xfrm>
            <a:off x="4418423" y="3039287"/>
            <a:ext cx="1021434" cy="461665"/>
          </a:xfrm>
          <a:prstGeom prst="rect">
            <a:avLst/>
          </a:prstGeom>
          <a:solidFill>
            <a:schemeClr val="bg1"/>
          </a:solidFill>
          <a:ln w="38100">
            <a:solidFill>
              <a:schemeClr val="accent2"/>
            </a:solidFill>
          </a:ln>
        </p:spPr>
        <p:txBody>
          <a:bodyPr wrap="none" rtlCol="0">
            <a:spAutoFit/>
          </a:bodyPr>
          <a:lstStyle/>
          <a:p>
            <a:pPr algn="ctr"/>
            <a:r>
              <a:rPr lang="en-US" sz="2400" dirty="0">
                <a:solidFill>
                  <a:schemeClr val="accent2"/>
                </a:solidFill>
                <a:latin typeface="+mj-lt"/>
              </a:rPr>
              <a:t>0.6225</a:t>
            </a:r>
          </a:p>
        </p:txBody>
      </p:sp>
      <p:sp>
        <p:nvSpPr>
          <p:cNvPr id="6" name="TextBox 5">
            <a:extLst>
              <a:ext uri="{FF2B5EF4-FFF2-40B4-BE49-F238E27FC236}">
                <a16:creationId xmlns:a16="http://schemas.microsoft.com/office/drawing/2014/main" id="{4D558675-42F9-4338-BA2F-854EF798AF02}"/>
              </a:ext>
            </a:extLst>
          </p:cNvPr>
          <p:cNvSpPr txBox="1"/>
          <p:nvPr/>
        </p:nvSpPr>
        <p:spPr>
          <a:xfrm>
            <a:off x="4418424" y="1432556"/>
            <a:ext cx="1021434" cy="461665"/>
          </a:xfrm>
          <a:prstGeom prst="rect">
            <a:avLst/>
          </a:prstGeom>
          <a:solidFill>
            <a:schemeClr val="bg1"/>
          </a:solidFill>
          <a:ln w="38100">
            <a:solidFill>
              <a:schemeClr val="accent2"/>
            </a:solidFill>
          </a:ln>
        </p:spPr>
        <p:txBody>
          <a:bodyPr wrap="none" rtlCol="0">
            <a:spAutoFit/>
          </a:bodyPr>
          <a:lstStyle/>
          <a:p>
            <a:pPr algn="ctr"/>
            <a:r>
              <a:rPr lang="en-US" sz="2400" dirty="0">
                <a:solidFill>
                  <a:schemeClr val="accent2"/>
                </a:solidFill>
                <a:latin typeface="+mj-lt"/>
              </a:rPr>
              <a:t>0.0648</a:t>
            </a:r>
          </a:p>
        </p:txBody>
      </p:sp>
      <p:sp>
        <p:nvSpPr>
          <p:cNvPr id="7" name="TextBox 6">
            <a:extLst>
              <a:ext uri="{FF2B5EF4-FFF2-40B4-BE49-F238E27FC236}">
                <a16:creationId xmlns:a16="http://schemas.microsoft.com/office/drawing/2014/main" id="{E034083C-9EBA-4BA9-B439-B330378EF428}"/>
              </a:ext>
            </a:extLst>
          </p:cNvPr>
          <p:cNvSpPr txBox="1"/>
          <p:nvPr/>
        </p:nvSpPr>
        <p:spPr>
          <a:xfrm>
            <a:off x="7676480" y="1489216"/>
            <a:ext cx="1021434" cy="461665"/>
          </a:xfrm>
          <a:prstGeom prst="rect">
            <a:avLst/>
          </a:prstGeom>
          <a:solidFill>
            <a:schemeClr val="bg1"/>
          </a:solidFill>
          <a:ln w="38100">
            <a:solidFill>
              <a:schemeClr val="accent2"/>
            </a:solidFill>
          </a:ln>
        </p:spPr>
        <p:txBody>
          <a:bodyPr wrap="none" rtlCol="0">
            <a:spAutoFit/>
          </a:bodyPr>
          <a:lstStyle/>
          <a:p>
            <a:pPr algn="ctr"/>
            <a:r>
              <a:rPr lang="en-US" sz="2400" dirty="0">
                <a:solidFill>
                  <a:schemeClr val="accent2"/>
                </a:solidFill>
                <a:latin typeface="+mj-lt"/>
              </a:rPr>
              <a:t>0.1467</a:t>
            </a:r>
          </a:p>
        </p:txBody>
      </p:sp>
      <p:sp>
        <p:nvSpPr>
          <p:cNvPr id="8" name="TextBox 7">
            <a:extLst>
              <a:ext uri="{FF2B5EF4-FFF2-40B4-BE49-F238E27FC236}">
                <a16:creationId xmlns:a16="http://schemas.microsoft.com/office/drawing/2014/main" id="{2B63888F-F7F5-479E-A802-074B07E78648}"/>
              </a:ext>
            </a:extLst>
          </p:cNvPr>
          <p:cNvSpPr txBox="1"/>
          <p:nvPr/>
        </p:nvSpPr>
        <p:spPr>
          <a:xfrm>
            <a:off x="7689757" y="3039286"/>
            <a:ext cx="1021434" cy="461665"/>
          </a:xfrm>
          <a:prstGeom prst="rect">
            <a:avLst/>
          </a:prstGeom>
          <a:solidFill>
            <a:schemeClr val="bg1"/>
          </a:solidFill>
          <a:ln w="38100">
            <a:solidFill>
              <a:schemeClr val="accent2"/>
            </a:solidFill>
          </a:ln>
        </p:spPr>
        <p:txBody>
          <a:bodyPr wrap="none" rtlCol="0">
            <a:spAutoFit/>
          </a:bodyPr>
          <a:lstStyle/>
          <a:p>
            <a:pPr algn="ctr"/>
            <a:r>
              <a:rPr lang="en-US" sz="2400" dirty="0">
                <a:solidFill>
                  <a:schemeClr val="accent2"/>
                </a:solidFill>
                <a:latin typeface="+mj-lt"/>
              </a:rPr>
              <a:t>0.1659</a:t>
            </a:r>
          </a:p>
        </p:txBody>
      </p:sp>
      <p:sp>
        <p:nvSpPr>
          <p:cNvPr id="9" name="TextBox 8">
            <a:extLst>
              <a:ext uri="{FF2B5EF4-FFF2-40B4-BE49-F238E27FC236}">
                <a16:creationId xmlns:a16="http://schemas.microsoft.com/office/drawing/2014/main" id="{944F7290-0980-44DB-AE5A-60A2693B89F3}"/>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spTree>
    <p:extLst>
      <p:ext uri="{BB962C8B-B14F-4D97-AF65-F5344CB8AC3E}">
        <p14:creationId xmlns:p14="http://schemas.microsoft.com/office/powerpoint/2010/main" val="24887755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3CB1D-1BF3-4B1D-8962-7463C1525114}"/>
              </a:ext>
            </a:extLst>
          </p:cNvPr>
          <p:cNvSpPr>
            <a:spLocks noGrp="1"/>
          </p:cNvSpPr>
          <p:nvPr>
            <p:ph type="title"/>
          </p:nvPr>
        </p:nvSpPr>
        <p:spPr/>
        <p:txBody>
          <a:bodyPr/>
          <a:lstStyle/>
          <a:p>
            <a:r>
              <a:rPr lang="en-US" dirty="0"/>
              <a:t>Implied Classification Problem</a:t>
            </a:r>
          </a:p>
        </p:txBody>
      </p:sp>
      <p:pic>
        <p:nvPicPr>
          <p:cNvPr id="5" name="Content Placeholder 4">
            <a:extLst>
              <a:ext uri="{FF2B5EF4-FFF2-40B4-BE49-F238E27FC236}">
                <a16:creationId xmlns:a16="http://schemas.microsoft.com/office/drawing/2014/main" id="{7037B2BC-42C2-4CF4-8D0F-2205B9BACD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4640" y="1005199"/>
            <a:ext cx="7234720" cy="5338991"/>
          </a:xfrm>
        </p:spPr>
      </p:pic>
      <p:sp>
        <p:nvSpPr>
          <p:cNvPr id="3" name="TextBox 2">
            <a:extLst>
              <a:ext uri="{FF2B5EF4-FFF2-40B4-BE49-F238E27FC236}">
                <a16:creationId xmlns:a16="http://schemas.microsoft.com/office/drawing/2014/main" id="{1BBDE872-BDCA-4672-A47C-BC76F6B4CA55}"/>
              </a:ext>
            </a:extLst>
          </p:cNvPr>
          <p:cNvSpPr txBox="1"/>
          <p:nvPr/>
        </p:nvSpPr>
        <p:spPr>
          <a:xfrm>
            <a:off x="4418423" y="3039287"/>
            <a:ext cx="1021434" cy="461665"/>
          </a:xfrm>
          <a:prstGeom prst="rect">
            <a:avLst/>
          </a:prstGeom>
          <a:solidFill>
            <a:schemeClr val="bg1"/>
          </a:solidFill>
          <a:ln w="76200">
            <a:solidFill>
              <a:srgbClr val="00B050"/>
            </a:solidFill>
          </a:ln>
        </p:spPr>
        <p:txBody>
          <a:bodyPr wrap="none" rtlCol="0">
            <a:spAutoFit/>
          </a:bodyPr>
          <a:lstStyle/>
          <a:p>
            <a:pPr algn="ctr"/>
            <a:r>
              <a:rPr lang="en-US" sz="2400" dirty="0">
                <a:solidFill>
                  <a:schemeClr val="accent2"/>
                </a:solidFill>
                <a:latin typeface="+mj-lt"/>
              </a:rPr>
              <a:t>0.6225</a:t>
            </a:r>
          </a:p>
        </p:txBody>
      </p:sp>
      <p:sp>
        <p:nvSpPr>
          <p:cNvPr id="6" name="TextBox 5">
            <a:extLst>
              <a:ext uri="{FF2B5EF4-FFF2-40B4-BE49-F238E27FC236}">
                <a16:creationId xmlns:a16="http://schemas.microsoft.com/office/drawing/2014/main" id="{4D558675-42F9-4338-BA2F-854EF798AF02}"/>
              </a:ext>
            </a:extLst>
          </p:cNvPr>
          <p:cNvSpPr txBox="1"/>
          <p:nvPr/>
        </p:nvSpPr>
        <p:spPr>
          <a:xfrm>
            <a:off x="4418424" y="1432556"/>
            <a:ext cx="1021434" cy="461665"/>
          </a:xfrm>
          <a:prstGeom prst="rect">
            <a:avLst/>
          </a:prstGeom>
          <a:solidFill>
            <a:schemeClr val="bg1"/>
          </a:solidFill>
          <a:ln w="38100">
            <a:solidFill>
              <a:schemeClr val="accent2"/>
            </a:solidFill>
          </a:ln>
        </p:spPr>
        <p:txBody>
          <a:bodyPr wrap="none" rtlCol="0">
            <a:spAutoFit/>
          </a:bodyPr>
          <a:lstStyle/>
          <a:p>
            <a:pPr algn="ctr"/>
            <a:r>
              <a:rPr lang="en-US" sz="2400" dirty="0">
                <a:solidFill>
                  <a:schemeClr val="accent2"/>
                </a:solidFill>
                <a:latin typeface="+mj-lt"/>
              </a:rPr>
              <a:t>0.0648</a:t>
            </a:r>
          </a:p>
        </p:txBody>
      </p:sp>
      <p:sp>
        <p:nvSpPr>
          <p:cNvPr id="7" name="TextBox 6">
            <a:extLst>
              <a:ext uri="{FF2B5EF4-FFF2-40B4-BE49-F238E27FC236}">
                <a16:creationId xmlns:a16="http://schemas.microsoft.com/office/drawing/2014/main" id="{E034083C-9EBA-4BA9-B439-B330378EF428}"/>
              </a:ext>
            </a:extLst>
          </p:cNvPr>
          <p:cNvSpPr txBox="1"/>
          <p:nvPr/>
        </p:nvSpPr>
        <p:spPr>
          <a:xfrm>
            <a:off x="7676480" y="1489216"/>
            <a:ext cx="1021434" cy="461665"/>
          </a:xfrm>
          <a:prstGeom prst="rect">
            <a:avLst/>
          </a:prstGeom>
          <a:solidFill>
            <a:schemeClr val="bg1"/>
          </a:solidFill>
          <a:ln w="76200">
            <a:solidFill>
              <a:srgbClr val="00B050"/>
            </a:solidFill>
          </a:ln>
        </p:spPr>
        <p:txBody>
          <a:bodyPr wrap="none" rtlCol="0">
            <a:spAutoFit/>
          </a:bodyPr>
          <a:lstStyle/>
          <a:p>
            <a:pPr algn="ctr"/>
            <a:r>
              <a:rPr lang="en-US" sz="2400" dirty="0">
                <a:solidFill>
                  <a:schemeClr val="accent2"/>
                </a:solidFill>
                <a:latin typeface="+mj-lt"/>
              </a:rPr>
              <a:t>0.1467</a:t>
            </a:r>
          </a:p>
        </p:txBody>
      </p:sp>
      <p:sp>
        <p:nvSpPr>
          <p:cNvPr id="8" name="TextBox 7">
            <a:extLst>
              <a:ext uri="{FF2B5EF4-FFF2-40B4-BE49-F238E27FC236}">
                <a16:creationId xmlns:a16="http://schemas.microsoft.com/office/drawing/2014/main" id="{2B63888F-F7F5-479E-A802-074B07E78648}"/>
              </a:ext>
            </a:extLst>
          </p:cNvPr>
          <p:cNvSpPr txBox="1"/>
          <p:nvPr/>
        </p:nvSpPr>
        <p:spPr>
          <a:xfrm>
            <a:off x="7689757" y="3039286"/>
            <a:ext cx="1021434" cy="461665"/>
          </a:xfrm>
          <a:prstGeom prst="rect">
            <a:avLst/>
          </a:prstGeom>
          <a:solidFill>
            <a:schemeClr val="bg1"/>
          </a:solidFill>
          <a:ln w="38100">
            <a:solidFill>
              <a:schemeClr val="accent2"/>
            </a:solidFill>
          </a:ln>
        </p:spPr>
        <p:txBody>
          <a:bodyPr wrap="none" rtlCol="0">
            <a:spAutoFit/>
          </a:bodyPr>
          <a:lstStyle/>
          <a:p>
            <a:pPr algn="ctr"/>
            <a:r>
              <a:rPr lang="en-US" sz="2400" dirty="0">
                <a:solidFill>
                  <a:schemeClr val="accent2"/>
                </a:solidFill>
                <a:latin typeface="+mj-lt"/>
              </a:rPr>
              <a:t>0.1659</a:t>
            </a:r>
          </a:p>
        </p:txBody>
      </p:sp>
      <p:sp>
        <p:nvSpPr>
          <p:cNvPr id="9" name="TextBox 8">
            <a:extLst>
              <a:ext uri="{FF2B5EF4-FFF2-40B4-BE49-F238E27FC236}">
                <a16:creationId xmlns:a16="http://schemas.microsoft.com/office/drawing/2014/main" id="{B9F15E2B-CC49-4811-A6AF-CFFEAADEEEC4}"/>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spTree>
    <p:extLst>
      <p:ext uri="{BB962C8B-B14F-4D97-AF65-F5344CB8AC3E}">
        <p14:creationId xmlns:p14="http://schemas.microsoft.com/office/powerpoint/2010/main" val="4998972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3CB1D-1BF3-4B1D-8962-7463C1525114}"/>
              </a:ext>
            </a:extLst>
          </p:cNvPr>
          <p:cNvSpPr>
            <a:spLocks noGrp="1"/>
          </p:cNvSpPr>
          <p:nvPr>
            <p:ph type="title"/>
          </p:nvPr>
        </p:nvSpPr>
        <p:spPr/>
        <p:txBody>
          <a:bodyPr/>
          <a:lstStyle/>
          <a:p>
            <a:r>
              <a:rPr lang="en-US" dirty="0"/>
              <a:t>Implied Classification Problem</a:t>
            </a:r>
          </a:p>
        </p:txBody>
      </p:sp>
      <p:pic>
        <p:nvPicPr>
          <p:cNvPr id="5" name="Content Placeholder 4">
            <a:extLst>
              <a:ext uri="{FF2B5EF4-FFF2-40B4-BE49-F238E27FC236}">
                <a16:creationId xmlns:a16="http://schemas.microsoft.com/office/drawing/2014/main" id="{7037B2BC-42C2-4CF4-8D0F-2205B9BACD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4640" y="1005199"/>
            <a:ext cx="7234720" cy="5338991"/>
          </a:xfrm>
        </p:spPr>
      </p:pic>
      <p:sp>
        <p:nvSpPr>
          <p:cNvPr id="3" name="TextBox 2">
            <a:extLst>
              <a:ext uri="{FF2B5EF4-FFF2-40B4-BE49-F238E27FC236}">
                <a16:creationId xmlns:a16="http://schemas.microsoft.com/office/drawing/2014/main" id="{1BBDE872-BDCA-4672-A47C-BC76F6B4CA55}"/>
              </a:ext>
            </a:extLst>
          </p:cNvPr>
          <p:cNvSpPr txBox="1"/>
          <p:nvPr/>
        </p:nvSpPr>
        <p:spPr>
          <a:xfrm>
            <a:off x="4418423" y="3039287"/>
            <a:ext cx="1021434" cy="461665"/>
          </a:xfrm>
          <a:prstGeom prst="rect">
            <a:avLst/>
          </a:prstGeom>
          <a:solidFill>
            <a:schemeClr val="bg1"/>
          </a:solidFill>
          <a:ln w="38100">
            <a:solidFill>
              <a:schemeClr val="accent2"/>
            </a:solidFill>
          </a:ln>
        </p:spPr>
        <p:txBody>
          <a:bodyPr wrap="none" rtlCol="0">
            <a:spAutoFit/>
          </a:bodyPr>
          <a:lstStyle/>
          <a:p>
            <a:pPr algn="ctr"/>
            <a:r>
              <a:rPr lang="en-US" sz="2400" dirty="0">
                <a:solidFill>
                  <a:schemeClr val="accent2"/>
                </a:solidFill>
                <a:latin typeface="+mj-lt"/>
              </a:rPr>
              <a:t>0.6225</a:t>
            </a:r>
          </a:p>
        </p:txBody>
      </p:sp>
      <p:sp>
        <p:nvSpPr>
          <p:cNvPr id="6" name="TextBox 5">
            <a:extLst>
              <a:ext uri="{FF2B5EF4-FFF2-40B4-BE49-F238E27FC236}">
                <a16:creationId xmlns:a16="http://schemas.microsoft.com/office/drawing/2014/main" id="{4D558675-42F9-4338-BA2F-854EF798AF02}"/>
              </a:ext>
            </a:extLst>
          </p:cNvPr>
          <p:cNvSpPr txBox="1"/>
          <p:nvPr/>
        </p:nvSpPr>
        <p:spPr>
          <a:xfrm>
            <a:off x="4418424" y="1432556"/>
            <a:ext cx="1021434" cy="461665"/>
          </a:xfrm>
          <a:prstGeom prst="rect">
            <a:avLst/>
          </a:prstGeom>
          <a:solidFill>
            <a:schemeClr val="bg1"/>
          </a:solidFill>
          <a:ln w="76200">
            <a:solidFill>
              <a:srgbClr val="00B050"/>
            </a:solidFill>
          </a:ln>
        </p:spPr>
        <p:txBody>
          <a:bodyPr wrap="none" rtlCol="0">
            <a:spAutoFit/>
          </a:bodyPr>
          <a:lstStyle/>
          <a:p>
            <a:pPr algn="ctr"/>
            <a:r>
              <a:rPr lang="en-US" sz="2400" dirty="0">
                <a:solidFill>
                  <a:schemeClr val="accent2"/>
                </a:solidFill>
                <a:latin typeface="+mj-lt"/>
              </a:rPr>
              <a:t>0.0648</a:t>
            </a:r>
          </a:p>
        </p:txBody>
      </p:sp>
      <p:sp>
        <p:nvSpPr>
          <p:cNvPr id="7" name="TextBox 6">
            <a:extLst>
              <a:ext uri="{FF2B5EF4-FFF2-40B4-BE49-F238E27FC236}">
                <a16:creationId xmlns:a16="http://schemas.microsoft.com/office/drawing/2014/main" id="{E034083C-9EBA-4BA9-B439-B330378EF428}"/>
              </a:ext>
            </a:extLst>
          </p:cNvPr>
          <p:cNvSpPr txBox="1"/>
          <p:nvPr/>
        </p:nvSpPr>
        <p:spPr>
          <a:xfrm>
            <a:off x="7676480" y="1489216"/>
            <a:ext cx="1021434" cy="461665"/>
          </a:xfrm>
          <a:prstGeom prst="rect">
            <a:avLst/>
          </a:prstGeom>
          <a:solidFill>
            <a:schemeClr val="bg1"/>
          </a:solidFill>
          <a:ln w="76200">
            <a:solidFill>
              <a:srgbClr val="00B050"/>
            </a:solidFill>
          </a:ln>
        </p:spPr>
        <p:txBody>
          <a:bodyPr wrap="none" rtlCol="0">
            <a:spAutoFit/>
          </a:bodyPr>
          <a:lstStyle/>
          <a:p>
            <a:pPr algn="ctr"/>
            <a:r>
              <a:rPr lang="en-US" sz="2400" dirty="0">
                <a:solidFill>
                  <a:schemeClr val="accent2"/>
                </a:solidFill>
                <a:latin typeface="+mj-lt"/>
              </a:rPr>
              <a:t>0.1467</a:t>
            </a:r>
          </a:p>
        </p:txBody>
      </p:sp>
      <p:sp>
        <p:nvSpPr>
          <p:cNvPr id="8" name="TextBox 7">
            <a:extLst>
              <a:ext uri="{FF2B5EF4-FFF2-40B4-BE49-F238E27FC236}">
                <a16:creationId xmlns:a16="http://schemas.microsoft.com/office/drawing/2014/main" id="{2B63888F-F7F5-479E-A802-074B07E78648}"/>
              </a:ext>
            </a:extLst>
          </p:cNvPr>
          <p:cNvSpPr txBox="1"/>
          <p:nvPr/>
        </p:nvSpPr>
        <p:spPr>
          <a:xfrm>
            <a:off x="7689757" y="3039286"/>
            <a:ext cx="1021434" cy="461665"/>
          </a:xfrm>
          <a:prstGeom prst="rect">
            <a:avLst/>
          </a:prstGeom>
          <a:solidFill>
            <a:schemeClr val="bg1"/>
          </a:solidFill>
          <a:ln w="38100">
            <a:solidFill>
              <a:schemeClr val="accent2"/>
            </a:solidFill>
          </a:ln>
        </p:spPr>
        <p:txBody>
          <a:bodyPr wrap="none" rtlCol="0">
            <a:spAutoFit/>
          </a:bodyPr>
          <a:lstStyle/>
          <a:p>
            <a:pPr algn="ctr"/>
            <a:r>
              <a:rPr lang="en-US" sz="2400" dirty="0">
                <a:solidFill>
                  <a:schemeClr val="accent2"/>
                </a:solidFill>
                <a:latin typeface="+mj-lt"/>
              </a:rPr>
              <a:t>0.1659</a:t>
            </a:r>
          </a:p>
        </p:txBody>
      </p:sp>
      <p:sp>
        <p:nvSpPr>
          <p:cNvPr id="9" name="TextBox 8">
            <a:extLst>
              <a:ext uri="{FF2B5EF4-FFF2-40B4-BE49-F238E27FC236}">
                <a16:creationId xmlns:a16="http://schemas.microsoft.com/office/drawing/2014/main" id="{914D9379-04D6-4AC6-B41C-10E3D160E6EB}"/>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spTree>
    <p:extLst>
      <p:ext uri="{BB962C8B-B14F-4D97-AF65-F5344CB8AC3E}">
        <p14:creationId xmlns:p14="http://schemas.microsoft.com/office/powerpoint/2010/main" val="40153093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68E0A-FA07-4E44-8FF4-AE3E4FDE180A}"/>
              </a:ext>
            </a:extLst>
          </p:cNvPr>
          <p:cNvSpPr>
            <a:spLocks noGrp="1"/>
          </p:cNvSpPr>
          <p:nvPr>
            <p:ph type="title"/>
          </p:nvPr>
        </p:nvSpPr>
        <p:spPr/>
        <p:txBody>
          <a:bodyPr/>
          <a:lstStyle/>
          <a:p>
            <a:r>
              <a:rPr lang="en-US" dirty="0"/>
              <a:t>Computational Advantages for Subsequent Estimates</a:t>
            </a:r>
          </a:p>
        </p:txBody>
      </p:sp>
      <p:sp>
        <p:nvSpPr>
          <p:cNvPr id="3" name="Content Placeholder 2">
            <a:extLst>
              <a:ext uri="{FF2B5EF4-FFF2-40B4-BE49-F238E27FC236}">
                <a16:creationId xmlns:a16="http://schemas.microsoft.com/office/drawing/2014/main" id="{776ADF41-3D7F-4E0D-9EBF-4430F258DF46}"/>
              </a:ext>
            </a:extLst>
          </p:cNvPr>
          <p:cNvSpPr>
            <a:spLocks noGrp="1"/>
          </p:cNvSpPr>
          <p:nvPr>
            <p:ph idx="1"/>
          </p:nvPr>
        </p:nvSpPr>
        <p:spPr/>
        <p:txBody>
          <a:bodyPr/>
          <a:lstStyle/>
          <a:p>
            <a:r>
              <a:rPr lang="en-US" dirty="0"/>
              <a:t>Hydraulic Simulation</a:t>
            </a:r>
          </a:p>
          <a:p>
            <a:pPr lvl="1"/>
            <a:r>
              <a:rPr lang="en-US" dirty="0"/>
              <a:t>Simulation =  1000 seconds/data point</a:t>
            </a:r>
          </a:p>
          <a:p>
            <a:pPr lvl="1"/>
            <a:r>
              <a:rPr lang="en-US" b="1" dirty="0"/>
              <a:t>Total (1,820 points) = </a:t>
            </a:r>
            <a:r>
              <a:rPr lang="en-US" b="1" dirty="0">
                <a:solidFill>
                  <a:schemeClr val="accent2"/>
                </a:solidFill>
              </a:rPr>
              <a:t>1,800,000 seconds</a:t>
            </a:r>
          </a:p>
          <a:p>
            <a:pPr lvl="1"/>
            <a:endParaRPr lang="en-US" b="1" dirty="0"/>
          </a:p>
          <a:p>
            <a:r>
              <a:rPr lang="en-US" dirty="0"/>
              <a:t>Naïve Random Forest</a:t>
            </a:r>
          </a:p>
          <a:p>
            <a:pPr lvl="1"/>
            <a:r>
              <a:rPr lang="en-US" dirty="0"/>
              <a:t>Model training = 60,000 seconds</a:t>
            </a:r>
          </a:p>
          <a:p>
            <a:pPr lvl="1"/>
            <a:r>
              <a:rPr lang="en-US" dirty="0"/>
              <a:t>Prediction = &lt; 1 second/data point</a:t>
            </a:r>
          </a:p>
          <a:p>
            <a:pPr lvl="1"/>
            <a:r>
              <a:rPr lang="en-US" b="1" dirty="0"/>
              <a:t>Total (1,820 points) = </a:t>
            </a:r>
            <a:r>
              <a:rPr lang="en-US" b="1" dirty="0">
                <a:solidFill>
                  <a:schemeClr val="accent2"/>
                </a:solidFill>
              </a:rPr>
              <a:t>60,000 seconds</a:t>
            </a:r>
          </a:p>
          <a:p>
            <a:pPr lvl="1"/>
            <a:endParaRPr lang="en-US" dirty="0"/>
          </a:p>
          <a:p>
            <a:r>
              <a:rPr lang="en-US" dirty="0"/>
              <a:t>Metric (Optimized) Random Forest </a:t>
            </a:r>
          </a:p>
          <a:p>
            <a:pPr lvl="1"/>
            <a:r>
              <a:rPr lang="en-US" dirty="0"/>
              <a:t>Precalculations = 60 seconds</a:t>
            </a:r>
          </a:p>
          <a:p>
            <a:pPr lvl="1"/>
            <a:r>
              <a:rPr lang="en-US" dirty="0"/>
              <a:t>Metric calculation = 1.5 seconds/data point</a:t>
            </a:r>
          </a:p>
          <a:p>
            <a:pPr lvl="1"/>
            <a:r>
              <a:rPr lang="en-US" dirty="0"/>
              <a:t>Model training = 60 seconds</a:t>
            </a:r>
          </a:p>
          <a:p>
            <a:pPr lvl="1"/>
            <a:r>
              <a:rPr lang="en-US" dirty="0"/>
              <a:t>Prediction = &lt; 1 second/data point</a:t>
            </a:r>
          </a:p>
          <a:p>
            <a:pPr lvl="1"/>
            <a:r>
              <a:rPr lang="en-US" b="1" dirty="0"/>
              <a:t>Total (1,820) = </a:t>
            </a:r>
            <a:r>
              <a:rPr lang="en-US" b="1" dirty="0">
                <a:solidFill>
                  <a:schemeClr val="accent2"/>
                </a:solidFill>
              </a:rPr>
              <a:t>3,000 seconds</a:t>
            </a:r>
          </a:p>
        </p:txBody>
      </p:sp>
      <p:sp>
        <p:nvSpPr>
          <p:cNvPr id="4" name="TextBox 3">
            <a:extLst>
              <a:ext uri="{FF2B5EF4-FFF2-40B4-BE49-F238E27FC236}">
                <a16:creationId xmlns:a16="http://schemas.microsoft.com/office/drawing/2014/main" id="{074AD745-7D00-4D87-9AA6-DC87B1BE7DAA}"/>
              </a:ext>
            </a:extLst>
          </p:cNvPr>
          <p:cNvSpPr txBox="1"/>
          <p:nvPr/>
        </p:nvSpPr>
        <p:spPr>
          <a:xfrm>
            <a:off x="6809612" y="2957183"/>
            <a:ext cx="1555234" cy="1015663"/>
          </a:xfrm>
          <a:prstGeom prst="rect">
            <a:avLst/>
          </a:prstGeom>
          <a:solidFill>
            <a:schemeClr val="bg1"/>
          </a:solidFill>
        </p:spPr>
        <p:txBody>
          <a:bodyPr wrap="none" rtlCol="0">
            <a:spAutoFit/>
          </a:bodyPr>
          <a:lstStyle/>
          <a:p>
            <a:pPr algn="ctr"/>
            <a:r>
              <a:rPr lang="en-US" sz="6000" dirty="0">
                <a:solidFill>
                  <a:schemeClr val="accent2"/>
                </a:solidFill>
                <a:latin typeface="+mj-lt"/>
              </a:rPr>
              <a:t>1/30</a:t>
            </a:r>
          </a:p>
        </p:txBody>
      </p:sp>
      <p:sp>
        <p:nvSpPr>
          <p:cNvPr id="5" name="TextBox 4">
            <a:extLst>
              <a:ext uri="{FF2B5EF4-FFF2-40B4-BE49-F238E27FC236}">
                <a16:creationId xmlns:a16="http://schemas.microsoft.com/office/drawing/2014/main" id="{F8991300-B16A-4B88-9AC9-F3488761ED14}"/>
              </a:ext>
            </a:extLst>
          </p:cNvPr>
          <p:cNvSpPr txBox="1"/>
          <p:nvPr/>
        </p:nvSpPr>
        <p:spPr>
          <a:xfrm>
            <a:off x="6809612" y="5078610"/>
            <a:ext cx="1939955" cy="1015663"/>
          </a:xfrm>
          <a:prstGeom prst="rect">
            <a:avLst/>
          </a:prstGeom>
          <a:solidFill>
            <a:schemeClr val="bg1"/>
          </a:solidFill>
        </p:spPr>
        <p:txBody>
          <a:bodyPr wrap="none" rtlCol="0">
            <a:spAutoFit/>
          </a:bodyPr>
          <a:lstStyle/>
          <a:p>
            <a:pPr algn="ctr"/>
            <a:r>
              <a:rPr lang="en-US" sz="6000" dirty="0">
                <a:solidFill>
                  <a:schemeClr val="accent2"/>
                </a:solidFill>
                <a:latin typeface="+mj-lt"/>
              </a:rPr>
              <a:t>1/600</a:t>
            </a:r>
          </a:p>
        </p:txBody>
      </p:sp>
      <p:sp>
        <p:nvSpPr>
          <p:cNvPr id="6" name="TextBox 5">
            <a:extLst>
              <a:ext uri="{FF2B5EF4-FFF2-40B4-BE49-F238E27FC236}">
                <a16:creationId xmlns:a16="http://schemas.microsoft.com/office/drawing/2014/main" id="{E09E4361-D3D3-4D55-89E9-2963E25970CD}"/>
              </a:ext>
            </a:extLst>
          </p:cNvPr>
          <p:cNvSpPr txBox="1"/>
          <p:nvPr/>
        </p:nvSpPr>
        <p:spPr>
          <a:xfrm>
            <a:off x="0" y="0"/>
            <a:ext cx="1030667" cy="338554"/>
          </a:xfrm>
          <a:prstGeom prst="rect">
            <a:avLst/>
          </a:prstGeom>
          <a:solidFill>
            <a:schemeClr val="bg1"/>
          </a:solidFill>
        </p:spPr>
        <p:txBody>
          <a:bodyPr wrap="none" rtlCol="0">
            <a:spAutoFit/>
          </a:bodyPr>
          <a:lstStyle/>
          <a:p>
            <a:pPr algn="ctr"/>
            <a:r>
              <a:rPr lang="en-US" sz="1600" dirty="0">
                <a:solidFill>
                  <a:schemeClr val="accent2"/>
                </a:solidFill>
                <a:latin typeface="+mj-lt"/>
              </a:rPr>
              <a:t>Chapter 5</a:t>
            </a:r>
          </a:p>
        </p:txBody>
      </p:sp>
    </p:spTree>
    <p:extLst>
      <p:ext uri="{BB962C8B-B14F-4D97-AF65-F5344CB8AC3E}">
        <p14:creationId xmlns:p14="http://schemas.microsoft.com/office/powerpoint/2010/main" val="386260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5B8B5-A859-4EAD-B693-41830D8ABA19}"/>
              </a:ext>
            </a:extLst>
          </p:cNvPr>
          <p:cNvSpPr>
            <a:spLocks noGrp="1"/>
          </p:cNvSpPr>
          <p:nvPr>
            <p:ph type="title"/>
          </p:nvPr>
        </p:nvSpPr>
        <p:spPr/>
        <p:txBody>
          <a:bodyPr/>
          <a:lstStyle/>
          <a:p>
            <a:r>
              <a:rPr lang="en-US" dirty="0"/>
              <a:t>Contributions of this Dissertation</a:t>
            </a:r>
          </a:p>
        </p:txBody>
      </p:sp>
      <p:sp>
        <p:nvSpPr>
          <p:cNvPr id="3" name="Content Placeholder 2">
            <a:extLst>
              <a:ext uri="{FF2B5EF4-FFF2-40B4-BE49-F238E27FC236}">
                <a16:creationId xmlns:a16="http://schemas.microsoft.com/office/drawing/2014/main" id="{10ECD53A-A255-49F6-9F54-B7D281870E51}"/>
              </a:ext>
            </a:extLst>
          </p:cNvPr>
          <p:cNvSpPr>
            <a:spLocks noGrp="1"/>
          </p:cNvSpPr>
          <p:nvPr>
            <p:ph idx="1"/>
          </p:nvPr>
        </p:nvSpPr>
        <p:spPr/>
        <p:txBody>
          <a:bodyPr/>
          <a:lstStyle/>
          <a:p>
            <a:pPr marL="365760" indent="-365760">
              <a:buFont typeface="Wingdings" panose="05000000000000000000" pitchFamily="2" charset="2"/>
              <a:buChar char="v"/>
            </a:pPr>
            <a:r>
              <a:rPr lang="en-US" sz="2800" dirty="0"/>
              <a:t>Facilitate probabilistic analysis of infrastructure network reliability.</a:t>
            </a:r>
          </a:p>
          <a:p>
            <a:pPr marL="665797" lvl="2" indent="-365760">
              <a:buFont typeface="Wingdings" panose="05000000000000000000" pitchFamily="2" charset="2"/>
              <a:buChar char="Ø"/>
            </a:pPr>
            <a:endParaRPr lang="en-US" sz="2000" dirty="0"/>
          </a:p>
          <a:p>
            <a:pPr marL="365760" indent="-365760">
              <a:buNone/>
            </a:pPr>
            <a:endParaRPr lang="en-US" sz="2800" dirty="0"/>
          </a:p>
          <a:p>
            <a:pPr marL="365760" indent="-365760">
              <a:buFont typeface="Wingdings" panose="05000000000000000000" pitchFamily="2" charset="2"/>
              <a:buChar char="v"/>
            </a:pPr>
            <a:r>
              <a:rPr lang="en-US" sz="2800" dirty="0"/>
              <a:t>Integrate seismic risk of network components to enable risk informed retrofit selection.</a:t>
            </a:r>
          </a:p>
          <a:p>
            <a:pPr marL="665797" lvl="2" indent="-365760">
              <a:buFont typeface="Wingdings" panose="05000000000000000000" pitchFamily="2" charset="2"/>
              <a:buChar char="Ø"/>
            </a:pPr>
            <a:endParaRPr lang="en-US" sz="2000" dirty="0"/>
          </a:p>
          <a:p>
            <a:pPr marL="365760" indent="-365760">
              <a:buNone/>
            </a:pPr>
            <a:endParaRPr lang="en-US" sz="2800" dirty="0"/>
          </a:p>
          <a:p>
            <a:pPr marL="365760" indent="-365760">
              <a:buFont typeface="Wingdings" panose="05000000000000000000" pitchFamily="2" charset="2"/>
              <a:buChar char="v"/>
            </a:pPr>
            <a:r>
              <a:rPr lang="en-US" sz="2800" dirty="0"/>
              <a:t>Develop methods that are rigorous but computationally tractable for complex networks.</a:t>
            </a:r>
          </a:p>
          <a:p>
            <a:pPr marL="757238" lvl="1" indent="-457200">
              <a:buFont typeface="Wingdings" panose="05000000000000000000" pitchFamily="2" charset="2"/>
              <a:buChar char="Ø"/>
            </a:pPr>
            <a:endParaRPr lang="en-US" sz="2600" dirty="0"/>
          </a:p>
        </p:txBody>
      </p:sp>
    </p:spTree>
    <p:extLst>
      <p:ext uri="{BB962C8B-B14F-4D97-AF65-F5344CB8AC3E}">
        <p14:creationId xmlns:p14="http://schemas.microsoft.com/office/powerpoint/2010/main" val="42025309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5B8B5-A859-4EAD-B693-41830D8ABA19}"/>
              </a:ext>
            </a:extLst>
          </p:cNvPr>
          <p:cNvSpPr>
            <a:spLocks noGrp="1"/>
          </p:cNvSpPr>
          <p:nvPr>
            <p:ph type="title"/>
          </p:nvPr>
        </p:nvSpPr>
        <p:spPr/>
        <p:txBody>
          <a:bodyPr/>
          <a:lstStyle/>
          <a:p>
            <a:r>
              <a:rPr lang="en-US" dirty="0"/>
              <a:t>Contributions of this Dissertation</a:t>
            </a:r>
          </a:p>
        </p:txBody>
      </p:sp>
      <p:sp>
        <p:nvSpPr>
          <p:cNvPr id="3" name="Content Placeholder 2">
            <a:extLst>
              <a:ext uri="{FF2B5EF4-FFF2-40B4-BE49-F238E27FC236}">
                <a16:creationId xmlns:a16="http://schemas.microsoft.com/office/drawing/2014/main" id="{10ECD53A-A255-49F6-9F54-B7D281870E51}"/>
              </a:ext>
            </a:extLst>
          </p:cNvPr>
          <p:cNvSpPr>
            <a:spLocks noGrp="1"/>
          </p:cNvSpPr>
          <p:nvPr>
            <p:ph idx="1"/>
          </p:nvPr>
        </p:nvSpPr>
        <p:spPr/>
        <p:txBody>
          <a:bodyPr/>
          <a:lstStyle/>
          <a:p>
            <a:pPr marL="365760" indent="-365760">
              <a:buFont typeface="Wingdings" panose="05000000000000000000" pitchFamily="2" charset="2"/>
              <a:buChar char="v"/>
            </a:pPr>
            <a:r>
              <a:rPr lang="en-US" sz="2800" dirty="0"/>
              <a:t>Facilitate probabilistic analysis of infrastructure network reliability.</a:t>
            </a:r>
          </a:p>
          <a:p>
            <a:pPr marL="365760" indent="-365760">
              <a:buFont typeface="Wingdings" panose="05000000000000000000" pitchFamily="2" charset="2"/>
              <a:buChar char="v"/>
            </a:pPr>
            <a:endParaRPr lang="en-US" sz="2800" dirty="0"/>
          </a:p>
          <a:p>
            <a:pPr marL="665797" lvl="2" indent="-365760">
              <a:buFont typeface="Wingdings" panose="05000000000000000000" pitchFamily="2" charset="2"/>
              <a:buChar char="Ø"/>
            </a:pPr>
            <a:r>
              <a:rPr lang="en-US" sz="2000" dirty="0"/>
              <a:t>Established a framework to combine probabilistic seismic risk analysis and retrofit selection in a structured manner</a:t>
            </a:r>
          </a:p>
          <a:p>
            <a:pPr marL="665797" lvl="2" indent="-365760">
              <a:buFont typeface="Wingdings" panose="05000000000000000000" pitchFamily="2" charset="2"/>
              <a:buChar char="Ø"/>
            </a:pPr>
            <a:endParaRPr lang="en-US" sz="2000" dirty="0"/>
          </a:p>
          <a:p>
            <a:pPr marL="665797" lvl="2" indent="-365760">
              <a:buFont typeface="Wingdings" panose="05000000000000000000" pitchFamily="2" charset="2"/>
              <a:buChar char="Ø"/>
            </a:pPr>
            <a:r>
              <a:rPr lang="en-US" sz="2000" dirty="0"/>
              <a:t>Demonstrated that risk informed heuristics contribute to superior retrofits</a:t>
            </a:r>
          </a:p>
          <a:p>
            <a:pPr marL="365760" indent="-365760">
              <a:buNone/>
            </a:pPr>
            <a:endParaRPr lang="en-US" sz="2800" dirty="0"/>
          </a:p>
          <a:p>
            <a:pPr marL="757238" lvl="1" indent="-457200">
              <a:buFont typeface="Wingdings" panose="05000000000000000000" pitchFamily="2" charset="2"/>
              <a:buChar char="Ø"/>
            </a:pPr>
            <a:endParaRPr lang="en-US" sz="2600" dirty="0"/>
          </a:p>
        </p:txBody>
      </p:sp>
    </p:spTree>
    <p:extLst>
      <p:ext uri="{BB962C8B-B14F-4D97-AF65-F5344CB8AC3E}">
        <p14:creationId xmlns:p14="http://schemas.microsoft.com/office/powerpoint/2010/main" val="40397351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5B8B5-A859-4EAD-B693-41830D8ABA19}"/>
              </a:ext>
            </a:extLst>
          </p:cNvPr>
          <p:cNvSpPr>
            <a:spLocks noGrp="1"/>
          </p:cNvSpPr>
          <p:nvPr>
            <p:ph type="title"/>
          </p:nvPr>
        </p:nvSpPr>
        <p:spPr/>
        <p:txBody>
          <a:bodyPr/>
          <a:lstStyle/>
          <a:p>
            <a:r>
              <a:rPr lang="en-US" dirty="0"/>
              <a:t>Contributions of this Dissertation</a:t>
            </a:r>
          </a:p>
        </p:txBody>
      </p:sp>
      <p:sp>
        <p:nvSpPr>
          <p:cNvPr id="3" name="Content Placeholder 2">
            <a:extLst>
              <a:ext uri="{FF2B5EF4-FFF2-40B4-BE49-F238E27FC236}">
                <a16:creationId xmlns:a16="http://schemas.microsoft.com/office/drawing/2014/main" id="{10ECD53A-A255-49F6-9F54-B7D281870E51}"/>
              </a:ext>
            </a:extLst>
          </p:cNvPr>
          <p:cNvSpPr>
            <a:spLocks noGrp="1"/>
          </p:cNvSpPr>
          <p:nvPr>
            <p:ph idx="1"/>
          </p:nvPr>
        </p:nvSpPr>
        <p:spPr/>
        <p:txBody>
          <a:bodyPr/>
          <a:lstStyle/>
          <a:p>
            <a:pPr marL="365760" indent="-365760">
              <a:buFont typeface="Wingdings" panose="05000000000000000000" pitchFamily="2" charset="2"/>
              <a:buChar char="v"/>
            </a:pPr>
            <a:r>
              <a:rPr lang="en-US" sz="2800" dirty="0"/>
              <a:t>Integrate seismic risk of network components to enable risk informed retrofit selection.</a:t>
            </a:r>
          </a:p>
          <a:p>
            <a:pPr marL="365760" indent="-365760">
              <a:buFont typeface="Wingdings" panose="05000000000000000000" pitchFamily="2" charset="2"/>
              <a:buChar char="v"/>
            </a:pPr>
            <a:endParaRPr lang="en-US" sz="2800" dirty="0"/>
          </a:p>
          <a:p>
            <a:pPr marL="665797" lvl="2" indent="-365760">
              <a:buFont typeface="Wingdings" panose="05000000000000000000" pitchFamily="2" charset="2"/>
              <a:buChar char="Ø"/>
            </a:pPr>
            <a:r>
              <a:rPr lang="en-US" sz="2000" dirty="0"/>
              <a:t>Detailed the calculation of a risk informed retrofit heuristics, </a:t>
            </a:r>
            <a:br>
              <a:rPr lang="en-US" sz="2000" dirty="0"/>
            </a:br>
            <a:r>
              <a:rPr lang="en-US" sz="2000" dirty="0"/>
              <a:t>the TPPF and the Combined Measure</a:t>
            </a:r>
          </a:p>
          <a:p>
            <a:pPr marL="365760" indent="-365760">
              <a:buNone/>
            </a:pPr>
            <a:endParaRPr lang="en-US" sz="2800" dirty="0"/>
          </a:p>
          <a:p>
            <a:pPr marL="757238" lvl="1" indent="-457200">
              <a:buFont typeface="Wingdings" panose="05000000000000000000" pitchFamily="2" charset="2"/>
              <a:buChar char="Ø"/>
            </a:pPr>
            <a:endParaRPr lang="en-US" sz="2600" dirty="0"/>
          </a:p>
        </p:txBody>
      </p:sp>
    </p:spTree>
    <p:extLst>
      <p:ext uri="{BB962C8B-B14F-4D97-AF65-F5344CB8AC3E}">
        <p14:creationId xmlns:p14="http://schemas.microsoft.com/office/powerpoint/2010/main" val="8169256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5B8B5-A859-4EAD-B693-41830D8ABA19}"/>
              </a:ext>
            </a:extLst>
          </p:cNvPr>
          <p:cNvSpPr>
            <a:spLocks noGrp="1"/>
          </p:cNvSpPr>
          <p:nvPr>
            <p:ph type="title"/>
          </p:nvPr>
        </p:nvSpPr>
        <p:spPr/>
        <p:txBody>
          <a:bodyPr/>
          <a:lstStyle/>
          <a:p>
            <a:r>
              <a:rPr lang="en-US" dirty="0"/>
              <a:t>Contributions of this Dissertation</a:t>
            </a:r>
          </a:p>
        </p:txBody>
      </p:sp>
      <p:sp>
        <p:nvSpPr>
          <p:cNvPr id="3" name="Content Placeholder 2">
            <a:extLst>
              <a:ext uri="{FF2B5EF4-FFF2-40B4-BE49-F238E27FC236}">
                <a16:creationId xmlns:a16="http://schemas.microsoft.com/office/drawing/2014/main" id="{10ECD53A-A255-49F6-9F54-B7D281870E51}"/>
              </a:ext>
            </a:extLst>
          </p:cNvPr>
          <p:cNvSpPr>
            <a:spLocks noGrp="1"/>
          </p:cNvSpPr>
          <p:nvPr>
            <p:ph idx="1"/>
          </p:nvPr>
        </p:nvSpPr>
        <p:spPr/>
        <p:txBody>
          <a:bodyPr/>
          <a:lstStyle/>
          <a:p>
            <a:pPr marL="365760" indent="-365760">
              <a:buFont typeface="Wingdings" panose="05000000000000000000" pitchFamily="2" charset="2"/>
              <a:buChar char="v"/>
            </a:pPr>
            <a:r>
              <a:rPr lang="en-US" sz="2800" dirty="0"/>
              <a:t>Develop methods that are rigorous but computationally tractable for complex networks.</a:t>
            </a:r>
          </a:p>
          <a:p>
            <a:pPr marL="365760" indent="-365760">
              <a:buFont typeface="Wingdings" panose="05000000000000000000" pitchFamily="2" charset="2"/>
              <a:buChar char="v"/>
            </a:pPr>
            <a:endParaRPr lang="en-US" sz="2800" dirty="0"/>
          </a:p>
          <a:p>
            <a:pPr marL="665797" lvl="2" indent="-365760">
              <a:buFont typeface="Wingdings" panose="05000000000000000000" pitchFamily="2" charset="2"/>
              <a:buChar char="Ø"/>
            </a:pPr>
            <a:r>
              <a:rPr lang="en-US" sz="2000" dirty="0"/>
              <a:t>Proposed heuristics to estimate pipe importance for retrofit selection</a:t>
            </a:r>
          </a:p>
          <a:p>
            <a:pPr marL="665797" lvl="2" indent="-365760">
              <a:buFont typeface="Wingdings" panose="05000000000000000000" pitchFamily="2" charset="2"/>
              <a:buChar char="Ø"/>
            </a:pPr>
            <a:endParaRPr lang="en-US" sz="2000" dirty="0"/>
          </a:p>
          <a:p>
            <a:pPr marL="665797" lvl="2" indent="-365760">
              <a:buFont typeface="Wingdings" panose="05000000000000000000" pitchFamily="2" charset="2"/>
              <a:buChar char="Ø"/>
            </a:pPr>
            <a:r>
              <a:rPr lang="en-US" sz="2000" dirty="0"/>
              <a:t>Applied statistical learning techniques for efficient estimation of network performance</a:t>
            </a:r>
          </a:p>
          <a:p>
            <a:pPr marL="365760" indent="-365760">
              <a:buNone/>
            </a:pPr>
            <a:endParaRPr lang="en-US" sz="2800" dirty="0"/>
          </a:p>
          <a:p>
            <a:pPr marL="757238" lvl="1" indent="-457200">
              <a:buFont typeface="Wingdings" panose="05000000000000000000" pitchFamily="2" charset="2"/>
              <a:buChar char="Ø"/>
            </a:pPr>
            <a:endParaRPr lang="en-US" sz="2600" dirty="0"/>
          </a:p>
        </p:txBody>
      </p:sp>
    </p:spTree>
    <p:extLst>
      <p:ext uri="{BB962C8B-B14F-4D97-AF65-F5344CB8AC3E}">
        <p14:creationId xmlns:p14="http://schemas.microsoft.com/office/powerpoint/2010/main" val="15103026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E5CE9-AB76-4E59-8FC2-FC8F3F366EDA}"/>
              </a:ext>
            </a:extLst>
          </p:cNvPr>
          <p:cNvSpPr>
            <a:spLocks noGrp="1"/>
          </p:cNvSpPr>
          <p:nvPr>
            <p:ph type="title"/>
          </p:nvPr>
        </p:nvSpPr>
        <p:spPr/>
        <p:txBody>
          <a:bodyPr/>
          <a:lstStyle/>
          <a:p>
            <a:r>
              <a:rPr lang="en-US" dirty="0"/>
              <a:t>Limitations &amp; Future Work</a:t>
            </a:r>
          </a:p>
        </p:txBody>
      </p:sp>
      <p:sp>
        <p:nvSpPr>
          <p:cNvPr id="3" name="Content Placeholder 2">
            <a:extLst>
              <a:ext uri="{FF2B5EF4-FFF2-40B4-BE49-F238E27FC236}">
                <a16:creationId xmlns:a16="http://schemas.microsoft.com/office/drawing/2014/main" id="{4901BCD0-2C07-4DD3-9D2F-E10214252CB6}"/>
              </a:ext>
            </a:extLst>
          </p:cNvPr>
          <p:cNvSpPr>
            <a:spLocks noGrp="1"/>
          </p:cNvSpPr>
          <p:nvPr>
            <p:ph idx="1"/>
          </p:nvPr>
        </p:nvSpPr>
        <p:spPr/>
        <p:txBody>
          <a:bodyPr/>
          <a:lstStyle/>
          <a:p>
            <a:r>
              <a:rPr lang="en-US" dirty="0"/>
              <a:t>Further evaluation of robustness, generality for other networks</a:t>
            </a:r>
          </a:p>
          <a:p>
            <a:endParaRPr lang="en-US" dirty="0"/>
          </a:p>
          <a:p>
            <a:r>
              <a:rPr lang="en-US" dirty="0"/>
              <a:t>Additional failure modes</a:t>
            </a:r>
          </a:p>
          <a:p>
            <a:pPr lvl="1"/>
            <a:r>
              <a:rPr lang="en-US" dirty="0"/>
              <a:t>Liquefaction</a:t>
            </a:r>
          </a:p>
          <a:p>
            <a:pPr lvl="1"/>
            <a:r>
              <a:rPr lang="en-US" dirty="0"/>
              <a:t>Facility damage</a:t>
            </a:r>
          </a:p>
          <a:p>
            <a:endParaRPr lang="en-US" dirty="0"/>
          </a:p>
          <a:p>
            <a:r>
              <a:rPr lang="en-US" dirty="0"/>
              <a:t>Alternative retrofit evaluation metrics</a:t>
            </a:r>
          </a:p>
          <a:p>
            <a:pPr lvl="1"/>
            <a:r>
              <a:rPr lang="en-US" dirty="0"/>
              <a:t>Financial loss metrics</a:t>
            </a:r>
          </a:p>
          <a:p>
            <a:pPr lvl="1"/>
            <a:r>
              <a:rPr lang="en-US" dirty="0"/>
              <a:t>Network recovery time</a:t>
            </a:r>
          </a:p>
          <a:p>
            <a:endParaRPr lang="en-US" dirty="0"/>
          </a:p>
          <a:p>
            <a:r>
              <a:rPr lang="en-US" dirty="0"/>
              <a:t>Time dependent components of framework</a:t>
            </a:r>
          </a:p>
          <a:p>
            <a:pPr lvl="1"/>
            <a:r>
              <a:rPr lang="en-US" dirty="0"/>
              <a:t>Deterioration/maintenance of network components</a:t>
            </a:r>
          </a:p>
          <a:p>
            <a:pPr lvl="1"/>
            <a:r>
              <a:rPr lang="en-US" dirty="0"/>
              <a:t>Growth projection of networks</a:t>
            </a:r>
          </a:p>
          <a:p>
            <a:pPr lvl="1"/>
            <a:r>
              <a:rPr lang="en-US" dirty="0"/>
              <a:t>Time dependent seismic hazard</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7290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E5CE9-AB76-4E59-8FC2-FC8F3F366EDA}"/>
              </a:ext>
            </a:extLst>
          </p:cNvPr>
          <p:cNvSpPr>
            <a:spLocks noGrp="1"/>
          </p:cNvSpPr>
          <p:nvPr>
            <p:ph type="title"/>
          </p:nvPr>
        </p:nvSpPr>
        <p:spPr/>
        <p:txBody>
          <a:bodyPr/>
          <a:lstStyle/>
          <a:p>
            <a:r>
              <a:rPr lang="en-US" dirty="0"/>
              <a:t>Limitations &amp; Future Work</a:t>
            </a:r>
          </a:p>
        </p:txBody>
      </p:sp>
      <p:sp>
        <p:nvSpPr>
          <p:cNvPr id="3" name="Content Placeholder 2">
            <a:extLst>
              <a:ext uri="{FF2B5EF4-FFF2-40B4-BE49-F238E27FC236}">
                <a16:creationId xmlns:a16="http://schemas.microsoft.com/office/drawing/2014/main" id="{4901BCD0-2C07-4DD3-9D2F-E10214252CB6}"/>
              </a:ext>
            </a:extLst>
          </p:cNvPr>
          <p:cNvSpPr>
            <a:spLocks noGrp="1"/>
          </p:cNvSpPr>
          <p:nvPr>
            <p:ph idx="1"/>
          </p:nvPr>
        </p:nvSpPr>
        <p:spPr/>
        <p:txBody>
          <a:bodyPr/>
          <a:lstStyle/>
          <a:p>
            <a:r>
              <a:rPr lang="en-US" dirty="0"/>
              <a:t>Multihazard, multinetwork analysis</a:t>
            </a:r>
          </a:p>
          <a:p>
            <a:pPr marL="0" indent="0">
              <a:buNone/>
            </a:pPr>
            <a:endParaRPr lang="en-US" dirty="0"/>
          </a:p>
          <a:p>
            <a:endParaRPr lang="en-US" dirty="0"/>
          </a:p>
        </p:txBody>
      </p:sp>
      <p:pic>
        <p:nvPicPr>
          <p:cNvPr id="7" name="Picture 6">
            <a:extLst>
              <a:ext uri="{FF2B5EF4-FFF2-40B4-BE49-F238E27FC236}">
                <a16:creationId xmlns:a16="http://schemas.microsoft.com/office/drawing/2014/main" id="{54C67280-86B9-49BC-871C-113615781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708" y="1092486"/>
            <a:ext cx="3740000" cy="2800000"/>
          </a:xfrm>
          <a:prstGeom prst="rect">
            <a:avLst/>
          </a:prstGeom>
        </p:spPr>
      </p:pic>
      <p:pic>
        <p:nvPicPr>
          <p:cNvPr id="9" name="Picture 8">
            <a:extLst>
              <a:ext uri="{FF2B5EF4-FFF2-40B4-BE49-F238E27FC236}">
                <a16:creationId xmlns:a16="http://schemas.microsoft.com/office/drawing/2014/main" id="{9C7095C2-3EB0-480C-912C-E7C3CEBE3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3375" y="3892486"/>
            <a:ext cx="3733333" cy="2800000"/>
          </a:xfrm>
          <a:prstGeom prst="rect">
            <a:avLst/>
          </a:prstGeom>
        </p:spPr>
      </p:pic>
      <p:grpSp>
        <p:nvGrpSpPr>
          <p:cNvPr id="11" name="Group 10">
            <a:extLst>
              <a:ext uri="{FF2B5EF4-FFF2-40B4-BE49-F238E27FC236}">
                <a16:creationId xmlns:a16="http://schemas.microsoft.com/office/drawing/2014/main" id="{BE1D2754-82DF-408C-9F84-7A28BD092369}"/>
              </a:ext>
            </a:extLst>
          </p:cNvPr>
          <p:cNvGrpSpPr/>
          <p:nvPr/>
        </p:nvGrpSpPr>
        <p:grpSpPr>
          <a:xfrm>
            <a:off x="468313" y="1965817"/>
            <a:ext cx="4319382" cy="3379757"/>
            <a:chOff x="468313" y="1965817"/>
            <a:chExt cx="4319382" cy="3379757"/>
          </a:xfrm>
        </p:grpSpPr>
        <p:pic>
          <p:nvPicPr>
            <p:cNvPr id="5" name="Picture 4">
              <a:extLst>
                <a:ext uri="{FF2B5EF4-FFF2-40B4-BE49-F238E27FC236}">
                  <a16:creationId xmlns:a16="http://schemas.microsoft.com/office/drawing/2014/main" id="{370D78CB-7B7B-4666-9D3D-5DF2766EB8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313" y="2304599"/>
              <a:ext cx="4319382" cy="3040975"/>
            </a:xfrm>
            <a:prstGeom prst="rect">
              <a:avLst/>
            </a:prstGeom>
          </p:spPr>
        </p:pic>
        <p:sp>
          <p:nvSpPr>
            <p:cNvPr id="10" name="TextBox 9">
              <a:extLst>
                <a:ext uri="{FF2B5EF4-FFF2-40B4-BE49-F238E27FC236}">
                  <a16:creationId xmlns:a16="http://schemas.microsoft.com/office/drawing/2014/main" id="{80C37C1A-F16B-4CB6-A859-E3EF61C7E751}"/>
                </a:ext>
              </a:extLst>
            </p:cNvPr>
            <p:cNvSpPr txBox="1"/>
            <p:nvPr/>
          </p:nvSpPr>
          <p:spPr>
            <a:xfrm>
              <a:off x="1629076" y="1965817"/>
              <a:ext cx="1997855" cy="461665"/>
            </a:xfrm>
            <a:prstGeom prst="rect">
              <a:avLst/>
            </a:prstGeom>
            <a:solidFill>
              <a:schemeClr val="bg1"/>
            </a:solidFill>
          </p:spPr>
          <p:txBody>
            <a:bodyPr wrap="none" rtlCol="0">
              <a:spAutoFit/>
            </a:bodyPr>
            <a:lstStyle/>
            <a:p>
              <a:pPr algn="ctr"/>
              <a:r>
                <a:rPr lang="en-US" sz="2400" dirty="0">
                  <a:solidFill>
                    <a:schemeClr val="accent2"/>
                  </a:solidFill>
                  <a:latin typeface="+mj-lt"/>
                </a:rPr>
                <a:t>Shelby County</a:t>
              </a:r>
            </a:p>
          </p:txBody>
        </p:sp>
      </p:grpSp>
    </p:spTree>
    <p:extLst>
      <p:ext uri="{BB962C8B-B14F-4D97-AF65-F5344CB8AC3E}">
        <p14:creationId xmlns:p14="http://schemas.microsoft.com/office/powerpoint/2010/main" val="162515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2F338-128C-4A0A-8F91-353034E97C14}"/>
              </a:ext>
            </a:extLst>
          </p:cNvPr>
          <p:cNvSpPr>
            <a:spLocks noGrp="1"/>
          </p:cNvSpPr>
          <p:nvPr>
            <p:ph type="title"/>
          </p:nvPr>
        </p:nvSpPr>
        <p:spPr/>
        <p:txBody>
          <a:bodyPr/>
          <a:lstStyle/>
          <a:p>
            <a:r>
              <a:rPr lang="en-US" dirty="0"/>
              <a:t>Areas of Contribution</a:t>
            </a:r>
          </a:p>
        </p:txBody>
      </p:sp>
      <p:sp>
        <p:nvSpPr>
          <p:cNvPr id="3" name="Content Placeholder 2">
            <a:extLst>
              <a:ext uri="{FF2B5EF4-FFF2-40B4-BE49-F238E27FC236}">
                <a16:creationId xmlns:a16="http://schemas.microsoft.com/office/drawing/2014/main" id="{AA10BABF-FD09-4B7A-B6B6-F1376AE8CBB1}"/>
              </a:ext>
            </a:extLst>
          </p:cNvPr>
          <p:cNvSpPr>
            <a:spLocks noGrp="1"/>
          </p:cNvSpPr>
          <p:nvPr>
            <p:ph idx="1"/>
          </p:nvPr>
        </p:nvSpPr>
        <p:spPr/>
        <p:txBody>
          <a:bodyPr/>
          <a:lstStyle/>
          <a:p>
            <a:r>
              <a:rPr lang="en-US" dirty="0"/>
              <a:t>Hazard characterization </a:t>
            </a:r>
          </a:p>
          <a:p>
            <a:pPr lvl="1"/>
            <a:r>
              <a:rPr lang="en-US" dirty="0"/>
              <a:t>Chapter 3</a:t>
            </a:r>
            <a:br>
              <a:rPr lang="en-US" dirty="0"/>
            </a:br>
            <a:r>
              <a:rPr lang="en-US" dirty="0"/>
              <a:t>Ground Motion Amplitude Field Simulation</a:t>
            </a:r>
          </a:p>
          <a:p>
            <a:pPr marL="0" indent="0">
              <a:buNone/>
            </a:pPr>
            <a:endParaRPr lang="en-US" dirty="0"/>
          </a:p>
          <a:p>
            <a:r>
              <a:rPr lang="en-US" dirty="0"/>
              <a:t>Network performance estimation </a:t>
            </a:r>
          </a:p>
          <a:p>
            <a:pPr lvl="1"/>
            <a:r>
              <a:rPr lang="en-US" dirty="0"/>
              <a:t>Chapter 5</a:t>
            </a:r>
            <a:br>
              <a:rPr lang="en-US" dirty="0"/>
            </a:br>
            <a:r>
              <a:rPr lang="en-US" dirty="0"/>
              <a:t>Statistical Learning Application</a:t>
            </a:r>
          </a:p>
          <a:p>
            <a:pPr marL="0" indent="0">
              <a:buNone/>
            </a:pPr>
            <a:endParaRPr lang="en-US" dirty="0"/>
          </a:p>
          <a:p>
            <a:r>
              <a:rPr lang="en-US" dirty="0"/>
              <a:t>Network Component Retrofit Selection </a:t>
            </a:r>
          </a:p>
          <a:p>
            <a:pPr lvl="1"/>
            <a:r>
              <a:rPr lang="en-US" dirty="0"/>
              <a:t>Chapter 4</a:t>
            </a:r>
            <a:br>
              <a:rPr lang="en-US" dirty="0"/>
            </a:br>
            <a:r>
              <a:rPr lang="en-US" dirty="0"/>
              <a:t>Risk Informed Retrofitting Heuristics</a:t>
            </a:r>
          </a:p>
        </p:txBody>
      </p:sp>
    </p:spTree>
    <p:extLst>
      <p:ext uri="{BB962C8B-B14F-4D97-AF65-F5344CB8AC3E}">
        <p14:creationId xmlns:p14="http://schemas.microsoft.com/office/powerpoint/2010/main" val="79546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0534B-44DC-4BB4-89E1-757B5A9C358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3C62B667-7FAB-46FA-AF0B-CDEF621578C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0375325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F7328-C6F7-4F6F-B4F3-BB0C4F4525DB}"/>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117953A3-026B-4A9F-901A-DC5CABF6AC27}"/>
              </a:ext>
            </a:extLst>
          </p:cNvPr>
          <p:cNvSpPr>
            <a:spLocks noGrp="1"/>
          </p:cNvSpPr>
          <p:nvPr>
            <p:ph idx="1"/>
          </p:nvPr>
        </p:nvSpPr>
        <p:spPr/>
        <p:txBody>
          <a:bodyPr/>
          <a:lstStyle/>
          <a:p>
            <a:r>
              <a:rPr lang="en-US" dirty="0"/>
              <a:t>Jack Baker</a:t>
            </a:r>
          </a:p>
        </p:txBody>
      </p:sp>
    </p:spTree>
    <p:extLst>
      <p:ext uri="{BB962C8B-B14F-4D97-AF65-F5344CB8AC3E}">
        <p14:creationId xmlns:p14="http://schemas.microsoft.com/office/powerpoint/2010/main" val="4425047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F7328-C6F7-4F6F-B4F3-BB0C4F4525DB}"/>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117953A3-026B-4A9F-901A-DC5CABF6AC27}"/>
              </a:ext>
            </a:extLst>
          </p:cNvPr>
          <p:cNvSpPr>
            <a:spLocks noGrp="1"/>
          </p:cNvSpPr>
          <p:nvPr>
            <p:ph idx="1"/>
          </p:nvPr>
        </p:nvSpPr>
        <p:spPr/>
        <p:txBody>
          <a:bodyPr/>
          <a:lstStyle/>
          <a:p>
            <a:r>
              <a:rPr lang="en-US" dirty="0"/>
              <a:t>Anne Kiremidjian, Greg Deierlein</a:t>
            </a:r>
          </a:p>
        </p:txBody>
      </p:sp>
    </p:spTree>
    <p:extLst>
      <p:ext uri="{BB962C8B-B14F-4D97-AF65-F5344CB8AC3E}">
        <p14:creationId xmlns:p14="http://schemas.microsoft.com/office/powerpoint/2010/main" val="3250866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F7328-C6F7-4F6F-B4F3-BB0C4F4525DB}"/>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117953A3-026B-4A9F-901A-DC5CABF6AC27}"/>
              </a:ext>
            </a:extLst>
          </p:cNvPr>
          <p:cNvSpPr>
            <a:spLocks noGrp="1"/>
          </p:cNvSpPr>
          <p:nvPr>
            <p:ph idx="1"/>
          </p:nvPr>
        </p:nvSpPr>
        <p:spPr/>
        <p:txBody>
          <a:bodyPr/>
          <a:lstStyle/>
          <a:p>
            <a:r>
              <a:rPr lang="en-US" dirty="0"/>
              <a:t>Leonardo Dueñas-Osorio, Greg Beroza</a:t>
            </a:r>
          </a:p>
        </p:txBody>
      </p:sp>
    </p:spTree>
    <p:extLst>
      <p:ext uri="{BB962C8B-B14F-4D97-AF65-F5344CB8AC3E}">
        <p14:creationId xmlns:p14="http://schemas.microsoft.com/office/powerpoint/2010/main" val="8699444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F7328-C6F7-4F6F-B4F3-BB0C4F4525DB}"/>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117953A3-026B-4A9F-901A-DC5CABF6AC27}"/>
              </a:ext>
            </a:extLst>
          </p:cNvPr>
          <p:cNvSpPr>
            <a:spLocks noGrp="1"/>
          </p:cNvSpPr>
          <p:nvPr>
            <p:ph idx="1"/>
          </p:nvPr>
        </p:nvSpPr>
        <p:spPr/>
        <p:txBody>
          <a:bodyPr/>
          <a:lstStyle/>
          <a:p>
            <a:r>
              <a:rPr lang="en-US" dirty="0"/>
              <a:t>David Myerson and SFPUC</a:t>
            </a:r>
          </a:p>
          <a:p>
            <a:r>
              <a:rPr lang="en-US" dirty="0"/>
              <a:t>Charlie Scawthorn</a:t>
            </a:r>
          </a:p>
          <a:p>
            <a:r>
              <a:rPr lang="en-US" dirty="0"/>
              <a:t>Tom O’Rourke</a:t>
            </a:r>
          </a:p>
          <a:p>
            <a:r>
              <a:rPr lang="en-US" dirty="0"/>
              <a:t>Ram Rajagopal and Yizheng Liao</a:t>
            </a:r>
          </a:p>
        </p:txBody>
      </p:sp>
    </p:spTree>
    <p:extLst>
      <p:ext uri="{BB962C8B-B14F-4D97-AF65-F5344CB8AC3E}">
        <p14:creationId xmlns:p14="http://schemas.microsoft.com/office/powerpoint/2010/main" val="15480034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F7328-C6F7-4F6F-B4F3-BB0C4F4525DB}"/>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117953A3-026B-4A9F-901A-DC5CABF6AC27}"/>
              </a:ext>
            </a:extLst>
          </p:cNvPr>
          <p:cNvSpPr>
            <a:spLocks noGrp="1"/>
          </p:cNvSpPr>
          <p:nvPr>
            <p:ph idx="1"/>
          </p:nvPr>
        </p:nvSpPr>
        <p:spPr/>
        <p:txBody>
          <a:bodyPr/>
          <a:lstStyle/>
          <a:p>
            <a:r>
              <a:rPr lang="en-US" dirty="0"/>
              <a:t>Baker Research Group</a:t>
            </a:r>
          </a:p>
        </p:txBody>
      </p:sp>
    </p:spTree>
    <p:extLst>
      <p:ext uri="{BB962C8B-B14F-4D97-AF65-F5344CB8AC3E}">
        <p14:creationId xmlns:p14="http://schemas.microsoft.com/office/powerpoint/2010/main" val="10705893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F7328-C6F7-4F6F-B4F3-BB0C4F4525DB}"/>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117953A3-026B-4A9F-901A-DC5CABF6AC27}"/>
              </a:ext>
            </a:extLst>
          </p:cNvPr>
          <p:cNvSpPr>
            <a:spLocks noGrp="1"/>
          </p:cNvSpPr>
          <p:nvPr>
            <p:ph idx="1"/>
          </p:nvPr>
        </p:nvSpPr>
        <p:spPr/>
        <p:txBody>
          <a:bodyPr/>
          <a:lstStyle/>
          <a:p>
            <a:r>
              <a:rPr lang="en-US" dirty="0"/>
              <a:t>Friends</a:t>
            </a:r>
          </a:p>
        </p:txBody>
      </p:sp>
    </p:spTree>
    <p:extLst>
      <p:ext uri="{BB962C8B-B14F-4D97-AF65-F5344CB8AC3E}">
        <p14:creationId xmlns:p14="http://schemas.microsoft.com/office/powerpoint/2010/main" val="33894480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F7328-C6F7-4F6F-B4F3-BB0C4F4525DB}"/>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117953A3-026B-4A9F-901A-DC5CABF6AC27}"/>
              </a:ext>
            </a:extLst>
          </p:cNvPr>
          <p:cNvSpPr>
            <a:spLocks noGrp="1"/>
          </p:cNvSpPr>
          <p:nvPr>
            <p:ph idx="1"/>
          </p:nvPr>
        </p:nvSpPr>
        <p:spPr/>
        <p:txBody>
          <a:bodyPr/>
          <a:lstStyle/>
          <a:p>
            <a:r>
              <a:rPr lang="en-US" dirty="0"/>
              <a:t>Family</a:t>
            </a:r>
          </a:p>
        </p:txBody>
      </p:sp>
    </p:spTree>
    <p:extLst>
      <p:ext uri="{BB962C8B-B14F-4D97-AF65-F5344CB8AC3E}">
        <p14:creationId xmlns:p14="http://schemas.microsoft.com/office/powerpoint/2010/main" val="7967163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F7328-C6F7-4F6F-B4F3-BB0C4F4525DB}"/>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117953A3-026B-4A9F-901A-DC5CABF6AC27}"/>
              </a:ext>
            </a:extLst>
          </p:cNvPr>
          <p:cNvSpPr>
            <a:spLocks noGrp="1"/>
          </p:cNvSpPr>
          <p:nvPr>
            <p:ph idx="1"/>
          </p:nvPr>
        </p:nvSpPr>
        <p:spPr/>
        <p:txBody>
          <a:bodyPr/>
          <a:lstStyle/>
          <a:p>
            <a:r>
              <a:rPr lang="en-US" dirty="0"/>
              <a:t>Whitney</a:t>
            </a:r>
          </a:p>
        </p:txBody>
      </p:sp>
    </p:spTree>
    <p:extLst>
      <p:ext uri="{BB962C8B-B14F-4D97-AF65-F5344CB8AC3E}">
        <p14:creationId xmlns:p14="http://schemas.microsoft.com/office/powerpoint/2010/main" val="19742737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F7328-C6F7-4F6F-B4F3-BB0C4F4525DB}"/>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117953A3-026B-4A9F-901A-DC5CABF6AC27}"/>
              </a:ext>
            </a:extLst>
          </p:cNvPr>
          <p:cNvSpPr>
            <a:spLocks noGrp="1"/>
          </p:cNvSpPr>
          <p:nvPr>
            <p:ph idx="1"/>
          </p:nvPr>
        </p:nvSpPr>
        <p:spPr/>
        <p:txBody>
          <a:bodyPr/>
          <a:lstStyle/>
          <a:p>
            <a:r>
              <a:rPr lang="en-US" dirty="0"/>
              <a:t>Funding</a:t>
            </a:r>
          </a:p>
        </p:txBody>
      </p:sp>
    </p:spTree>
    <p:extLst>
      <p:ext uri="{BB962C8B-B14F-4D97-AF65-F5344CB8AC3E}">
        <p14:creationId xmlns:p14="http://schemas.microsoft.com/office/powerpoint/2010/main" val="806558886"/>
      </p:ext>
    </p:extLst>
  </p:cSld>
  <p:clrMapOvr>
    <a:masterClrMapping/>
  </p:clrMapOvr>
</p:sld>
</file>

<file path=ppt/theme/theme1.xml><?xml version="1.0" encoding="utf-8"?>
<a:theme xmlns:a="http://schemas.openxmlformats.org/drawingml/2006/main" name="Jack presentation">
  <a:themeElements>
    <a:clrScheme name="0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Gill Sans">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Times New Roman" pitchFamily="18" charset="0"/>
          </a:defRPr>
        </a:defPPr>
      </a:lstStyle>
    </a:lnDef>
    <a:txDef>
      <a:spPr>
        <a:solidFill>
          <a:schemeClr val="bg1"/>
        </a:solidFill>
      </a:spPr>
      <a:bodyPr wrap="none" rtlCol="0">
        <a:spAutoFit/>
      </a:bodyPr>
      <a:lstStyle>
        <a:defPPr algn="ctr">
          <a:defRPr sz="1600" dirty="0" smtClean="0">
            <a:solidFill>
              <a:schemeClr val="accent2"/>
            </a:solidFill>
            <a:latin typeface="+mj-lt"/>
          </a:defRPr>
        </a:defPPr>
      </a:lstStyle>
    </a:txDef>
  </a:objectDefaults>
  <a:extraClrSchemeLst>
    <a:extraClrScheme>
      <a:clrScheme name="0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0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0 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0 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0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0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0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Updates 5-26-17</Template>
  <TotalTime>3937</TotalTime>
  <Words>9780</Words>
  <Application>Microsoft Office PowerPoint</Application>
  <PresentationFormat>On-screen Show (4:3)</PresentationFormat>
  <Paragraphs>1326</Paragraphs>
  <Slides>145</Slides>
  <Notes>94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145</vt:i4>
      </vt:variant>
    </vt:vector>
  </HeadingPairs>
  <TitlesOfParts>
    <vt:vector size="155" baseType="lpstr">
      <vt:lpstr>Arial</vt:lpstr>
      <vt:lpstr>Calibri</vt:lpstr>
      <vt:lpstr>Cambria Math</vt:lpstr>
      <vt:lpstr>Courier New</vt:lpstr>
      <vt:lpstr>Franklin Gothic Medium</vt:lpstr>
      <vt:lpstr>Gill Sans MT</vt:lpstr>
      <vt:lpstr>Times New Roman</vt:lpstr>
      <vt:lpstr>Wingdings</vt:lpstr>
      <vt:lpstr>Jack presentation</vt:lpstr>
      <vt:lpstr>Equation</vt:lpstr>
      <vt:lpstr>End-to-end seismic risk analysis framework for the identification of infrastructure network retrofits</vt:lpstr>
      <vt:lpstr>Infrastructure Networks are Important!</vt:lpstr>
      <vt:lpstr>Scenario Analysis</vt:lpstr>
      <vt:lpstr>Probabilistic Analysis</vt:lpstr>
      <vt:lpstr>Probabilistic Analysis</vt:lpstr>
      <vt:lpstr>Objectives of this Dissertation</vt:lpstr>
      <vt:lpstr>Objectives of this Dissertation</vt:lpstr>
      <vt:lpstr>Objectives of this Dissertation</vt:lpstr>
      <vt:lpstr>Areas of Contribution</vt:lpstr>
      <vt:lpstr>Areas of Contribution</vt:lpstr>
      <vt:lpstr>Areas of Contribution</vt:lpstr>
      <vt:lpstr>Water Networks</vt:lpstr>
      <vt:lpstr>Water Networks</vt:lpstr>
      <vt:lpstr>Water Networks</vt:lpstr>
      <vt:lpstr>Water Networks</vt:lpstr>
      <vt:lpstr>Network Performance Estimation</vt:lpstr>
      <vt:lpstr>Network Performance Estimation</vt:lpstr>
      <vt:lpstr>Auxiliary Water Supply System (AWSS) of San Francisco</vt:lpstr>
      <vt:lpstr>Auxiliary Water Supply System of San Francisco</vt:lpstr>
      <vt:lpstr>Auxiliary Water Supply System of San Francisco</vt:lpstr>
      <vt:lpstr>End-to-End Seismic Risk Analysis and Retrofitting Framework</vt:lpstr>
      <vt:lpstr>Hazard Characterization</vt:lpstr>
      <vt:lpstr>Hazard Characterization</vt:lpstr>
      <vt:lpstr>Hazard Characterization</vt:lpstr>
      <vt:lpstr>Network Performance Estimation</vt:lpstr>
      <vt:lpstr>Network Performance Estimation</vt:lpstr>
      <vt:lpstr>Network Performance Estimation</vt:lpstr>
      <vt:lpstr>Network Performance Estimation</vt:lpstr>
      <vt:lpstr>Network Performance Estimation</vt:lpstr>
      <vt:lpstr>Component Retrofit Selection</vt:lpstr>
      <vt:lpstr>Component Retrofit Selection</vt:lpstr>
      <vt:lpstr>Component Retrofit Selection</vt:lpstr>
      <vt:lpstr>Existing Retrofit Selection Techniques</vt:lpstr>
      <vt:lpstr>Existing Retrofit Selection Techniques</vt:lpstr>
      <vt:lpstr>Existing Retrofit Selection Techniques</vt:lpstr>
      <vt:lpstr>Existing Retrofit Selection Techniques</vt:lpstr>
      <vt:lpstr>Existing Retrofit Selection Techniques</vt:lpstr>
      <vt:lpstr>Existing Retrofit Selection Techniques</vt:lpstr>
      <vt:lpstr>Existing Retrofit Selection Techniques</vt:lpstr>
      <vt:lpstr>Existing Retrofit Selection Techniques</vt:lpstr>
      <vt:lpstr>Existing Retrofit Selection Techniques</vt:lpstr>
      <vt:lpstr>Existing Retrofit Selection Techniques</vt:lpstr>
      <vt:lpstr>Existing Retrofit Selection Techniques</vt:lpstr>
      <vt:lpstr>Existing Retrofit Selection Techniques</vt:lpstr>
      <vt:lpstr>Existing Retrofit Selection Techniques</vt:lpstr>
      <vt:lpstr>Estimating Pipe Importance via Heuristics</vt:lpstr>
      <vt:lpstr>Proposed Retrofitting Method</vt:lpstr>
      <vt:lpstr>Proposed Retrofitting Method</vt:lpstr>
      <vt:lpstr>Proposed Retrofitting Method</vt:lpstr>
      <vt:lpstr>Proposed Retrofitting Method</vt:lpstr>
      <vt:lpstr>Demonstration Details</vt:lpstr>
      <vt:lpstr>Retrofitting Results</vt:lpstr>
      <vt:lpstr>Break One at a Time Retrofits</vt:lpstr>
      <vt:lpstr>TPPF Retrofits</vt:lpstr>
      <vt:lpstr>Combined Measure Retrofits</vt:lpstr>
      <vt:lpstr>Network Performance Estimation</vt:lpstr>
      <vt:lpstr>Network Performance Estimation</vt:lpstr>
      <vt:lpstr>Network Performance Estimation</vt:lpstr>
      <vt:lpstr>Network Performance Estimation</vt:lpstr>
      <vt:lpstr>Network Performance Estimation</vt:lpstr>
      <vt:lpstr>Network Performance Estimation</vt:lpstr>
      <vt:lpstr>Network Performance Estimation</vt:lpstr>
      <vt:lpstr>Random Forest</vt:lpstr>
      <vt:lpstr>Random Forest</vt:lpstr>
      <vt:lpstr>Naïve Strategy</vt:lpstr>
      <vt:lpstr>Metric Strategy</vt:lpstr>
      <vt:lpstr>Explanatory Metrics</vt:lpstr>
      <vt:lpstr>Explanatory Metrics</vt:lpstr>
      <vt:lpstr>Explanatory Metrics</vt:lpstr>
      <vt:lpstr>Variable Importance</vt:lpstr>
      <vt:lpstr>Variable Set Optimization</vt:lpstr>
      <vt:lpstr>Top 3 Important Variables</vt:lpstr>
      <vt:lpstr>Predictive Power</vt:lpstr>
      <vt:lpstr>Recall: TPPF Calculation</vt:lpstr>
      <vt:lpstr>Application to Retrofit Selection</vt:lpstr>
      <vt:lpstr>Application to Retrofit Selection</vt:lpstr>
      <vt:lpstr>Recall: TPPF Calculation</vt:lpstr>
      <vt:lpstr>Implied Classification Problem</vt:lpstr>
      <vt:lpstr>Implied Classification Problem</vt:lpstr>
      <vt:lpstr>Implied Classification Problem</vt:lpstr>
      <vt:lpstr>Implied Classification Problem</vt:lpstr>
      <vt:lpstr>Implied Classification Problem</vt:lpstr>
      <vt:lpstr>Computational Advantages for Subsequent Estimates</vt:lpstr>
      <vt:lpstr>Contributions of this Dissertation</vt:lpstr>
      <vt:lpstr>Contributions of this Dissertation</vt:lpstr>
      <vt:lpstr>Contributions of this Dissertation</vt:lpstr>
      <vt:lpstr>Contributions of this Dissertation</vt:lpstr>
      <vt:lpstr>Limitations &amp; Future Work</vt:lpstr>
      <vt:lpstr>Limitations &amp; Future Work</vt:lpstr>
      <vt:lpstr>Thank you</vt:lpstr>
      <vt:lpstr>Acknowledgements</vt:lpstr>
      <vt:lpstr>Acknowledgements</vt:lpstr>
      <vt:lpstr>Acknowledgements</vt:lpstr>
      <vt:lpstr>Acknowledgements</vt:lpstr>
      <vt:lpstr>Acknowledgements</vt:lpstr>
      <vt:lpstr>Acknowledgements</vt:lpstr>
      <vt:lpstr>Acknowledgements</vt:lpstr>
      <vt:lpstr>Acknowledgements</vt:lpstr>
      <vt:lpstr>Acknowledgements</vt:lpstr>
      <vt:lpstr>Questions?</vt:lpstr>
      <vt:lpstr>PowerPoint Presentation</vt:lpstr>
      <vt:lpstr>Extras</vt:lpstr>
      <vt:lpstr>Hazard Characterization</vt:lpstr>
      <vt:lpstr>Hazard Characterization</vt:lpstr>
      <vt:lpstr>Network Performance Estimation</vt:lpstr>
      <vt:lpstr>Network Retrofit Selection</vt:lpstr>
      <vt:lpstr>Network Performance Estimation</vt:lpstr>
      <vt:lpstr>Network Performance Estimation</vt:lpstr>
      <vt:lpstr>Network Performance Estimation</vt:lpstr>
      <vt:lpstr>Contributions of this Dissertation</vt:lpstr>
      <vt:lpstr>Contributions of this Dissertation</vt:lpstr>
      <vt:lpstr>Contributions of this Dissertation</vt:lpstr>
      <vt:lpstr>Chapter 3 Material</vt:lpstr>
      <vt:lpstr>Ground Motion Simulation</vt:lpstr>
      <vt:lpstr>Ground Motion Simulation</vt:lpstr>
      <vt:lpstr>Methods for Generating Epsilon</vt:lpstr>
      <vt:lpstr>Methods for Generating Epsilon</vt:lpstr>
      <vt:lpstr>Covariance Method (Goovaerts 1997)</vt:lpstr>
      <vt:lpstr>Sequential Simulation Method (Goovaerts 1997)</vt:lpstr>
      <vt:lpstr>Spectral Method - FFT (Fenton 1990)</vt:lpstr>
      <vt:lpstr>Turning Bands Method (Dietrich 1995)</vt:lpstr>
      <vt:lpstr>Turning Bands Method (Dietrich 1995)</vt:lpstr>
      <vt:lpstr>Turning Bands Method (Dietrich 1995)</vt:lpstr>
      <vt:lpstr>Turning Bands Method (Dietrich 1995)</vt:lpstr>
      <vt:lpstr>Turning Bands Method (Dietrich 1995)</vt:lpstr>
      <vt:lpstr>Turning Bands Method (Dietrich 1995)</vt:lpstr>
      <vt:lpstr>Circulant Embedding (Kroese and Botev 2013)</vt:lpstr>
      <vt:lpstr>Circulant Embedding (Kroese and Botev 2013)</vt:lpstr>
      <vt:lpstr>Circulant Embedding (Kroese and Botev 2013)</vt:lpstr>
      <vt:lpstr>Circulant Embedding (Kroese and Botev 2013)</vt:lpstr>
      <vt:lpstr>Circulant Embedding (Kroese and Botev 2013)</vt:lpstr>
      <vt:lpstr>Flexibility</vt:lpstr>
      <vt:lpstr>Accuracy</vt:lpstr>
      <vt:lpstr>Accuracy</vt:lpstr>
      <vt:lpstr>Accuracy</vt:lpstr>
      <vt:lpstr>Computational Complexity</vt:lpstr>
      <vt:lpstr>Computation Time</vt:lpstr>
      <vt:lpstr>Peak Memory</vt:lpstr>
      <vt:lpstr>Ease of Implementation</vt:lpstr>
      <vt:lpstr>Summary of Evaluation</vt:lpstr>
      <vt:lpstr>Recommendations</vt:lpstr>
      <vt:lpstr>Chapter 4 Material</vt:lpstr>
      <vt:lpstr>Break One at a Time Retrofits</vt:lpstr>
      <vt:lpstr>TPPF Retrofits</vt:lpstr>
      <vt:lpstr>Combined Measure Retrofits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Wu</dc:creator>
  <cp:lastModifiedBy>Jason Wu</cp:lastModifiedBy>
  <cp:revision>425</cp:revision>
  <dcterms:created xsi:type="dcterms:W3CDTF">2017-07-13T01:56:35Z</dcterms:created>
  <dcterms:modified xsi:type="dcterms:W3CDTF">2017-07-18T18:59:52Z</dcterms:modified>
</cp:coreProperties>
</file>